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9144000" cy="6858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+mn-cs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+mn-cs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+mn-cs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+mn-cs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modSld">
      <pc:chgData name="Екатерина Чимутова" userId="4e1c11216741eefa" providerId="LiveId" clId="{E01BB03D-4D9F-4CF2-BCCB-B77BB2E13832}" dt="2026-10-20T16:56:18.617" v="14" actId="478"/>
      <pc:docMkLst>
        <pc:docMk/>
      </pc:docMkLst>
      <pc:sldChg chg="delSp modSp mod">
        <pc:chgData name="Екатерина Чимутова" userId="4e1c11216741eefa" providerId="LiveId" clId="{E01BB03D-4D9F-4CF2-BCCB-B77BB2E13832}" dt="2026-10-20T16:55:55.996" v="2" actId="1076"/>
        <pc:sldMkLst>
          <pc:docMk/>
          <pc:sldMk cId="0" sldId="259"/>
        </pc:sldMkLst>
        <pc:picChg chg="del">
          <ac:chgData name="Екатерина Чимутова" userId="4e1c11216741eefa" providerId="LiveId" clId="{E01BB03D-4D9F-4CF2-BCCB-B77BB2E13832}" dt="2026-10-20T16:55:52.393" v="1" actId="478"/>
          <ac:picMkLst>
            <pc:docMk/>
            <pc:sldMk cId="0" sldId="259"/>
            <ac:picMk id="3" creationId="{00000000-0000-0000-0000-000000000000}"/>
          </ac:picMkLst>
        </pc:picChg>
        <pc:picChg chg="mod">
          <ac:chgData name="Екатерина Чимутова" userId="4e1c11216741eefa" providerId="LiveId" clId="{E01BB03D-4D9F-4CF2-BCCB-B77BB2E13832}" dt="2026-10-20T16:55:55.996" v="2" actId="1076"/>
          <ac:picMkLst>
            <pc:docMk/>
            <pc:sldMk cId="0" sldId="259"/>
            <ac:picMk id="1115872801" creationId="{00000000-0000-0000-0000-000000000000}"/>
          </ac:picMkLst>
        </pc:picChg>
      </pc:sldChg>
      <pc:sldChg chg="delSp mod">
        <pc:chgData name="Екатерина Чимутова" userId="4e1c11216741eefa" providerId="LiveId" clId="{E01BB03D-4D9F-4CF2-BCCB-B77BB2E13832}" dt="2026-10-20T16:55:58.195" v="4" actId="478"/>
        <pc:sldMkLst>
          <pc:docMk/>
          <pc:sldMk cId="0" sldId="260"/>
        </pc:sldMkLst>
        <pc:picChg chg="del">
          <ac:chgData name="Екатерина Чимутова" userId="4e1c11216741eefa" providerId="LiveId" clId="{E01BB03D-4D9F-4CF2-BCCB-B77BB2E13832}" dt="2026-10-20T16:55:57.782" v="3" actId="478"/>
          <ac:picMkLst>
            <pc:docMk/>
            <pc:sldMk cId="0" sldId="260"/>
            <ac:picMk id="3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20T16:55:58.195" v="4" actId="478"/>
          <ac:picMkLst>
            <pc:docMk/>
            <pc:sldMk cId="0" sldId="260"/>
            <ac:picMk id="5" creationId="{00000000-0000-0000-0000-000000000000}"/>
          </ac:picMkLst>
        </pc:picChg>
      </pc:sldChg>
      <pc:sldChg chg="delSp modSp mod">
        <pc:chgData name="Екатерина Чимутова" userId="4e1c11216741eefa" providerId="LiveId" clId="{E01BB03D-4D9F-4CF2-BCCB-B77BB2E13832}" dt="2026-10-20T16:56:04.457" v="6" actId="1076"/>
        <pc:sldMkLst>
          <pc:docMk/>
          <pc:sldMk cId="0" sldId="261"/>
        </pc:sldMkLst>
        <pc:picChg chg="del">
          <ac:chgData name="Екатерина Чимутова" userId="4e1c11216741eefa" providerId="LiveId" clId="{E01BB03D-4D9F-4CF2-BCCB-B77BB2E13832}" dt="2026-10-20T16:56:00.102" v="5" actId="478"/>
          <ac:picMkLst>
            <pc:docMk/>
            <pc:sldMk cId="0" sldId="261"/>
            <ac:picMk id="3" creationId="{00000000-0000-0000-0000-000000000000}"/>
          </ac:picMkLst>
        </pc:picChg>
        <pc:picChg chg="mod">
          <ac:chgData name="Екатерина Чимутова" userId="4e1c11216741eefa" providerId="LiveId" clId="{E01BB03D-4D9F-4CF2-BCCB-B77BB2E13832}" dt="2026-10-20T16:56:04.457" v="6" actId="1076"/>
          <ac:picMkLst>
            <pc:docMk/>
            <pc:sldMk cId="0" sldId="261"/>
            <ac:picMk id="366972908" creationId="{00000000-0000-0000-0000-000000000000}"/>
          </ac:picMkLst>
        </pc:picChg>
      </pc:sldChg>
      <pc:sldChg chg="delSp modSp mod">
        <pc:chgData name="Екатерина Чимутова" userId="4e1c11216741eefa" providerId="LiveId" clId="{E01BB03D-4D9F-4CF2-BCCB-B77BB2E13832}" dt="2026-10-20T16:56:12.947" v="9" actId="478"/>
        <pc:sldMkLst>
          <pc:docMk/>
          <pc:sldMk cId="0" sldId="262"/>
        </pc:sldMkLst>
        <pc:picChg chg="del">
          <ac:chgData name="Екатерина Чимутова" userId="4e1c11216741eefa" providerId="LiveId" clId="{E01BB03D-4D9F-4CF2-BCCB-B77BB2E13832}" dt="2026-10-20T16:56:12.947" v="9" actId="478"/>
          <ac:picMkLst>
            <pc:docMk/>
            <pc:sldMk cId="0" sldId="262"/>
            <ac:picMk id="1026" creationId="{00000000-0000-0000-0000-000000000000}"/>
          </ac:picMkLst>
        </pc:picChg>
        <pc:picChg chg="del mod">
          <ac:chgData name="Екатерина Чимутова" userId="4e1c11216741eefa" providerId="LiveId" clId="{E01BB03D-4D9F-4CF2-BCCB-B77BB2E13832}" dt="2026-10-20T16:56:12.217" v="8" actId="478"/>
          <ac:picMkLst>
            <pc:docMk/>
            <pc:sldMk cId="0" sldId="262"/>
            <ac:picMk id="1027" creationId="{00000000-0000-0000-0000-000000000000}"/>
          </ac:picMkLst>
        </pc:picChg>
      </pc:sldChg>
      <pc:sldChg chg="delSp mod">
        <pc:chgData name="Екатерина Чимутова" userId="4e1c11216741eefa" providerId="LiveId" clId="{E01BB03D-4D9F-4CF2-BCCB-B77BB2E13832}" dt="2026-10-20T16:56:15.522" v="11" actId="478"/>
        <pc:sldMkLst>
          <pc:docMk/>
          <pc:sldMk cId="0" sldId="263"/>
        </pc:sldMkLst>
        <pc:picChg chg="del">
          <ac:chgData name="Екатерина Чимутова" userId="4e1c11216741eefa" providerId="LiveId" clId="{E01BB03D-4D9F-4CF2-BCCB-B77BB2E13832}" dt="2026-10-20T16:56:14.850" v="10" actId="478"/>
          <ac:picMkLst>
            <pc:docMk/>
            <pc:sldMk cId="0" sldId="263"/>
            <ac:picMk id="3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20T16:56:15.522" v="11" actId="478"/>
          <ac:picMkLst>
            <pc:docMk/>
            <pc:sldMk cId="0" sldId="263"/>
            <ac:picMk id="5" creationId="{00000000-0000-0000-0000-000000000000}"/>
          </ac:picMkLst>
        </pc:picChg>
      </pc:sldChg>
      <pc:sldChg chg="delSp modSp mod">
        <pc:chgData name="Екатерина Чимутова" userId="4e1c11216741eefa" providerId="LiveId" clId="{E01BB03D-4D9F-4CF2-BCCB-B77BB2E13832}" dt="2026-10-20T16:56:18.617" v="14" actId="478"/>
        <pc:sldMkLst>
          <pc:docMk/>
          <pc:sldMk cId="0" sldId="264"/>
        </pc:sldMkLst>
        <pc:picChg chg="del">
          <ac:chgData name="Екатерина Чимутова" userId="4e1c11216741eefa" providerId="LiveId" clId="{E01BB03D-4D9F-4CF2-BCCB-B77BB2E13832}" dt="2026-10-20T16:56:17.604" v="12" actId="478"/>
          <ac:picMkLst>
            <pc:docMk/>
            <pc:sldMk cId="0" sldId="264"/>
            <ac:picMk id="3" creationId="{00000000-0000-0000-0000-000000000000}"/>
          </ac:picMkLst>
        </pc:picChg>
        <pc:picChg chg="del mod">
          <ac:chgData name="Екатерина Чимутова" userId="4e1c11216741eefa" providerId="LiveId" clId="{E01BB03D-4D9F-4CF2-BCCB-B77BB2E13832}" dt="2026-10-20T16:56:18.617" v="14" actId="478"/>
          <ac:picMkLst>
            <pc:docMk/>
            <pc:sldMk cId="0" sldId="264"/>
            <ac:picMk id="5" creationId="{00000000-0000-0000-0000-000000000000}"/>
          </ac:picMkLst>
        </pc:picChg>
      </pc:sldChg>
      <pc:sldChg chg="modSp mod">
        <pc:chgData name="Екатерина Чимутова" userId="4e1c11216741eefa" providerId="LiveId" clId="{E01BB03D-4D9F-4CF2-BCCB-B77BB2E13832}" dt="2026-10-20T16:55:44.354" v="0" actId="27636"/>
        <pc:sldMkLst>
          <pc:docMk/>
          <pc:sldMk cId="0" sldId="265"/>
        </pc:sldMkLst>
        <pc:spChg chg="mod">
          <ac:chgData name="Екатерина Чимутова" userId="4e1c11216741eefa" providerId="LiveId" clId="{E01BB03D-4D9F-4CF2-BCCB-B77BB2E13832}" dt="2026-10-20T16:55:44.354" v="0" actId="27636"/>
          <ac:spMkLst>
            <pc:docMk/>
            <pc:sldMk cId="0" sldId="265"/>
            <ac:spMk id="19459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29D3909-3CB6-487C-96AA-C89CF4E62DB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A272E00-7460-4DF2-BEE0-EF347E2F554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EB6E924-AE58-45FA-9D20-109A80A9406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AC2979-621B-4F83-B828-2917F5DE472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17204A1-305C-4693-827B-B8E1B1206C5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01B623F-E7A9-4920-B013-EA1381D7E13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86E0559-BB0E-41A6-9F7C-E719C0E1E64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B2072A2-0946-4786-BD20-91847668CF3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F4C22B-3D90-4852-8FFB-73F19DB3D1D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9A38AB8-A3C1-4242-84B7-A7E6B5E1ABD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ECCD258-1818-496C-B518-31A837F22D1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chart" userDrawn="1">
  <p:cSld name="Заголовок и диаграмм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 bwMode="auto">
          <a:xfrm>
            <a:off x="457200" y="1600201"/>
            <a:ext cx="8229600" cy="4525963"/>
          </a:xfrm>
        </p:spPr>
        <p:txBody>
          <a:bodyPr>
            <a:normAutofit/>
          </a:bodyPr>
          <a:lstStyle/>
          <a:p>
            <a:pPr lvl="0">
              <a:defRPr/>
            </a:pP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3476A-DE38-4E86-9AE4-7EC9CA51288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628D08C-F63C-4488-9A33-FF58EDC79A33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074" name="Picture 2" descr="F:\фоны для презентаций\fons_for_powerpoint_nabor_4\Sbortik №4_foni100 shtuk\7-4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115616" y="1700808"/>
            <a:ext cx="7572375" cy="2143125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  <a:defRPr/>
            </a:pPr>
            <a:r>
              <a:rPr lang="ru-RU" sz="2800" b="1" dirty="0"/>
              <a:t>ИГРЫ С ИСПОЛЬЗОВАНИЕМ КАМНЕЙ МАРБЛС И ДЕКОРАТИВНЫХ КАМЕШКОВ  С ДЕТЬМИ ДОШКОЛЬНОГО ВОЗРАСТА</a:t>
            </a:r>
            <a:endParaRPr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4169174" y="4581128"/>
            <a:ext cx="4695649" cy="571011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 fontScale="25000" lnSpcReduction="20000"/>
          </a:bodyPr>
          <a:lstStyle/>
          <a:p>
            <a:pPr algn="r">
              <a:defRPr/>
            </a:pPr>
            <a:r>
              <a:rPr lang="ru-RU" sz="6400" i="1" dirty="0">
                <a:solidFill>
                  <a:schemeClr val="tx1"/>
                </a:solidFill>
                <a:latin typeface="Times New Roman"/>
                <a:cs typeface="Times New Roman"/>
              </a:rPr>
              <a:t>Подготовила педагог-психолог </a:t>
            </a:r>
            <a:endParaRPr dirty="0"/>
          </a:p>
          <a:p>
            <a:pPr algn="r">
              <a:defRPr/>
            </a:pPr>
            <a:r>
              <a:rPr lang="ru-RU" sz="6400" i="1" dirty="0">
                <a:solidFill>
                  <a:schemeClr val="tx1"/>
                </a:solidFill>
                <a:latin typeface="Times New Roman"/>
                <a:cs typeface="Times New Roman"/>
              </a:rPr>
              <a:t>Наумова Анна Александровна</a:t>
            </a:r>
            <a:endParaRPr dirty="0"/>
          </a:p>
          <a:p>
            <a:pPr algn="r">
              <a:defRPr/>
            </a:pPr>
            <a:endParaRPr lang="ru-RU" sz="6400" i="1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r">
              <a:defRPr/>
            </a:pPr>
            <a:endParaRPr lang="ru-RU" sz="6400" i="1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r">
              <a:defRPr/>
            </a:pPr>
            <a:endParaRPr lang="ru-RU" sz="6400" i="1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r">
              <a:defRPr/>
            </a:pPr>
            <a:endParaRPr lang="ru-RU" sz="6400" i="1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r">
              <a:defRPr/>
            </a:pPr>
            <a:endParaRPr dirty="0"/>
          </a:p>
          <a:p>
            <a:pPr algn="r">
              <a:defRPr/>
            </a:pPr>
            <a:endParaRPr dirty="0"/>
          </a:p>
          <a:p>
            <a:pPr algn="r">
              <a:defRPr/>
            </a:pPr>
            <a:endParaRPr dirty="0"/>
          </a:p>
          <a:p>
            <a:pPr algn="l">
              <a:defRPr/>
            </a:pPr>
            <a:r>
              <a:rPr lang="ru-RU" sz="6400" i="1" dirty="0">
                <a:solidFill>
                  <a:schemeClr val="tx1"/>
                </a:solidFill>
                <a:latin typeface="Times New Roman"/>
                <a:cs typeface="Times New Roman"/>
              </a:rPr>
              <a:t>г. Салехард</a:t>
            </a:r>
            <a:endParaRPr dirty="0"/>
          </a:p>
          <a:p>
            <a:pPr algn="l">
              <a:defRPr/>
            </a:pPr>
            <a:r>
              <a:rPr lang="ru-RU" sz="6400" i="1" dirty="0">
                <a:solidFill>
                  <a:schemeClr val="tx1"/>
                </a:solidFill>
                <a:latin typeface="Times New Roman"/>
                <a:cs typeface="Times New Roman"/>
              </a:rPr>
              <a:t>2025 год</a:t>
            </a:r>
            <a:endParaRPr lang="ru-RU" dirty="0"/>
          </a:p>
          <a:p>
            <a:pPr algn="r">
              <a:defRPr/>
            </a:pPr>
            <a:endParaRPr lang="ru-RU" sz="5600" i="1" dirty="0"/>
          </a:p>
          <a:p>
            <a:pPr algn="r">
              <a:defRPr/>
            </a:pPr>
            <a:endParaRPr lang="ru-RU" i="1" dirty="0"/>
          </a:p>
          <a:p>
            <a:pPr algn="r">
              <a:defRPr/>
            </a:pPr>
            <a:endParaRPr lang="ru-RU" i="1" dirty="0"/>
          </a:p>
          <a:p>
            <a:pPr algn="r">
              <a:defRPr/>
            </a:pPr>
            <a:r>
              <a:rPr lang="ru-RU" i="1" dirty="0"/>
              <a:t> </a:t>
            </a:r>
            <a:endParaRPr lang="ru-RU" i="1" dirty="0">
              <a:latin typeface="Arial"/>
            </a:endParaRPr>
          </a:p>
          <a:p>
            <a:pPr algn="ctr">
              <a:defRPr/>
            </a:pPr>
            <a:endParaRPr lang="ru-RU" sz="2400" i="1" dirty="0"/>
          </a:p>
        </p:txBody>
      </p:sp>
      <p:sp>
        <p:nvSpPr>
          <p:cNvPr id="1414464177" name="TextBox 1414464176"/>
          <p:cNvSpPr txBox="1"/>
          <p:nvPr/>
        </p:nvSpPr>
        <p:spPr bwMode="auto">
          <a:xfrm>
            <a:off x="726191" y="24675"/>
            <a:ext cx="7789630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lang="ru-RU" sz="1800" b="1" i="1">
                <a:solidFill>
                  <a:schemeClr val="tx1"/>
                </a:solidFill>
                <a:latin typeface="Times New Roman"/>
                <a:cs typeface="Times New Roman"/>
              </a:rPr>
              <a:t>Муниципальное бюджетное дошкольное образовательное учреждение </a:t>
            </a:r>
            <a:endParaRPr sz="1800" b="1" i="1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lang="ru-RU" sz="1800" b="1" i="1">
                <a:solidFill>
                  <a:schemeClr val="tx1"/>
                </a:solidFill>
                <a:latin typeface="Times New Roman"/>
                <a:cs typeface="Times New Roman"/>
              </a:rPr>
              <a:t>«Детский сад «Оленёнок»</a:t>
            </a:r>
            <a:endParaRPr sz="1800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098" name="Picture 2" descr="F:\фоны для презентаций\fons_for_powerpoint_nabor_4\Sbortik №4_foni100 shtuk\7-4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3347860" y="3861047"/>
            <a:ext cx="5472609" cy="28083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8" name="Rectangle 6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234156" y="764704"/>
            <a:ext cx="8675687" cy="5544070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 algn="just">
              <a:defRPr/>
            </a:pP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Игры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с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камнями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марблс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приобретают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всю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большую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популярность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среди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педагогов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дошкольных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учреждений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.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Несмотря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на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свою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простату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доступность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они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вызывают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большой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интерес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у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детей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. С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их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помощью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можно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решить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множество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образовательных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1" u="none" dirty="0" err="1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задач</a:t>
            </a:r>
            <a:r>
              <a:rPr sz="1600" b="0" i="1" u="none" dirty="0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.</a:t>
            </a:r>
            <a:endParaRPr sz="3600" i="1" dirty="0"/>
          </a:p>
          <a:p>
            <a:pPr>
              <a:lnSpc>
                <a:spcPct val="80000"/>
              </a:lnSpc>
              <a:spcAft>
                <a:spcPts val="0"/>
              </a:spcAft>
              <a:buFont typeface="Wingdings"/>
              <a:buNone/>
              <a:defRPr/>
            </a:pPr>
            <a:endParaRPr sz="1600" i="1" dirty="0">
              <a:solidFill>
                <a:srgbClr val="FF0000"/>
              </a:solidFill>
            </a:endParaRPr>
          </a:p>
          <a:p>
            <a:pPr algn="l">
              <a:defRPr/>
            </a:pPr>
            <a:r>
              <a:rPr sz="1600" b="1" i="1" u="none" dirty="0" err="1">
                <a:solidFill>
                  <a:srgbClr val="FF0000"/>
                </a:solidFill>
                <a:latin typeface="Liberation Sans"/>
                <a:ea typeface="Liberation Sans"/>
                <a:cs typeface="Liberation Sans"/>
              </a:rPr>
              <a:t>Задачи</a:t>
            </a:r>
            <a:r>
              <a:rPr sz="1600" b="1" i="1" u="none" dirty="0">
                <a:solidFill>
                  <a:srgbClr val="FF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1" i="1" u="none" dirty="0" err="1">
                <a:solidFill>
                  <a:srgbClr val="FF0000"/>
                </a:solidFill>
                <a:latin typeface="Liberation Sans"/>
                <a:ea typeface="Liberation Sans"/>
                <a:cs typeface="Liberation Sans"/>
              </a:rPr>
              <a:t>работы</a:t>
            </a:r>
            <a:r>
              <a:rPr sz="1600" b="1" i="1" u="none" dirty="0">
                <a:solidFill>
                  <a:srgbClr val="FF0000"/>
                </a:solidFill>
                <a:latin typeface="Liberation Sans"/>
                <a:ea typeface="Liberation Sans"/>
                <a:cs typeface="Liberation Sans"/>
              </a:rPr>
              <a:t> с </a:t>
            </a:r>
            <a:r>
              <a:rPr sz="1600" b="1" i="1" u="none" dirty="0" err="1">
                <a:solidFill>
                  <a:srgbClr val="FF0000"/>
                </a:solidFill>
                <a:latin typeface="Liberation Sans"/>
                <a:ea typeface="Liberation Sans"/>
                <a:cs typeface="Liberation Sans"/>
              </a:rPr>
              <a:t>камнями</a:t>
            </a:r>
            <a:r>
              <a:rPr sz="1600" b="1" i="1" u="none" dirty="0">
                <a:solidFill>
                  <a:srgbClr val="FF000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1" i="1" u="none" dirty="0" err="1">
                <a:solidFill>
                  <a:srgbClr val="FF0000"/>
                </a:solidFill>
                <a:latin typeface="Liberation Sans"/>
                <a:ea typeface="Liberation Sans"/>
                <a:cs typeface="Liberation Sans"/>
              </a:rPr>
              <a:t>марблс</a:t>
            </a:r>
            <a:r>
              <a:rPr sz="1600" b="1" i="1" u="none" dirty="0">
                <a:solidFill>
                  <a:srgbClr val="FF0000"/>
                </a:solidFill>
                <a:latin typeface="Liberation Sans"/>
                <a:ea typeface="Liberation Sans"/>
                <a:cs typeface="Liberation Sans"/>
              </a:rPr>
              <a:t>:</a:t>
            </a:r>
            <a:endParaRPr sz="1600" i="1" dirty="0">
              <a:solidFill>
                <a:srgbClr val="FF0000"/>
              </a:solidFill>
            </a:endParaRPr>
          </a:p>
          <a:p>
            <a:pPr marL="217793" indent="-217793" algn="l">
              <a:lnSpc>
                <a:spcPct val="114999"/>
              </a:lnSpc>
              <a:buFont typeface="Arial"/>
              <a:buChar char="•"/>
              <a:defRPr/>
            </a:pP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развитие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мелкой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моторики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;</a:t>
            </a:r>
            <a:endParaRPr sz="1600" dirty="0">
              <a:solidFill>
                <a:schemeClr val="tx1"/>
              </a:solidFill>
            </a:endParaRPr>
          </a:p>
          <a:p>
            <a:pPr marL="217793" indent="-217793" algn="l">
              <a:lnSpc>
                <a:spcPct val="114999"/>
              </a:lnSpc>
              <a:buFont typeface="Arial"/>
              <a:buChar char="•"/>
              <a:defRPr/>
            </a:pP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развитие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восприятия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наглядно-образное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мышления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логическое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мышления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пространственного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воображения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;</a:t>
            </a:r>
            <a:endParaRPr sz="1600" dirty="0">
              <a:solidFill>
                <a:schemeClr val="tx1"/>
              </a:solidFill>
            </a:endParaRPr>
          </a:p>
          <a:p>
            <a:pPr marL="217793" indent="-217793" algn="l">
              <a:lnSpc>
                <a:spcPct val="114999"/>
              </a:lnSpc>
              <a:buFont typeface="Arial"/>
              <a:buChar char="•"/>
              <a:defRPr/>
            </a:pP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формирование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умения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сравнивать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и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анализировать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;</a:t>
            </a:r>
            <a:endParaRPr sz="1600" dirty="0">
              <a:solidFill>
                <a:schemeClr val="tx1"/>
              </a:solidFill>
            </a:endParaRPr>
          </a:p>
          <a:p>
            <a:pPr marL="217793" indent="-217793" algn="l">
              <a:lnSpc>
                <a:spcPct val="114999"/>
              </a:lnSpc>
              <a:buFont typeface="Arial"/>
              <a:buChar char="•"/>
              <a:defRPr/>
            </a:pP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формирование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познавательного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интереса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;</a:t>
            </a:r>
            <a:endParaRPr sz="1600" dirty="0">
              <a:solidFill>
                <a:schemeClr val="tx1"/>
              </a:solidFill>
            </a:endParaRPr>
          </a:p>
          <a:p>
            <a:pPr marL="217793" indent="-217793" algn="l">
              <a:lnSpc>
                <a:spcPct val="114999"/>
              </a:lnSpc>
              <a:buFont typeface="Arial"/>
              <a:buChar char="•"/>
              <a:defRPr/>
            </a:pP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развитие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умения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ориентироваться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в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таких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понятиях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как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цвет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величина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количество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форма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;</a:t>
            </a:r>
            <a:endParaRPr sz="1600" dirty="0">
              <a:solidFill>
                <a:schemeClr val="tx1"/>
              </a:solidFill>
            </a:endParaRPr>
          </a:p>
          <a:p>
            <a:pPr marL="217793" indent="-217793" algn="l">
              <a:lnSpc>
                <a:spcPct val="114999"/>
              </a:lnSpc>
              <a:buFont typeface="Arial"/>
              <a:buChar char="•"/>
              <a:defRPr/>
            </a:pP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развитие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воображения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;</a:t>
            </a:r>
            <a:endParaRPr sz="1600" dirty="0">
              <a:solidFill>
                <a:schemeClr val="tx1"/>
              </a:solidFill>
            </a:endParaRPr>
          </a:p>
          <a:p>
            <a:pPr marL="217793" indent="-217793" algn="l">
              <a:lnSpc>
                <a:spcPct val="114999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развитие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внимания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, </a:t>
            </a:r>
            <a:r>
              <a:rPr sz="1600" b="0" i="0" u="none" dirty="0" err="1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памяти</a:t>
            </a:r>
            <a:r>
              <a:rPr sz="1600" b="0" i="0" u="none" dirty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.</a:t>
            </a:r>
            <a:endParaRPr lang="ru-RU" sz="1600" b="0" i="0" u="none" dirty="0">
              <a:solidFill>
                <a:schemeClr val="tx1"/>
              </a:solidFill>
              <a:latin typeface="Liberation Sans"/>
              <a:ea typeface="Liberation Sans"/>
              <a:cs typeface="Liberation Sans"/>
            </a:endParaRPr>
          </a:p>
          <a:p>
            <a:pPr marL="217793" indent="-217793" algn="l">
              <a:lnSpc>
                <a:spcPct val="114999"/>
              </a:lnSpc>
              <a:spcAft>
                <a:spcPts val="0"/>
              </a:spcAft>
              <a:buFont typeface="Arial"/>
              <a:buChar char="•"/>
              <a:defRPr/>
            </a:pPr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descr="F:\фоны для презентаций\fons_for_powerpoint_nabor_4\Sbortik №4_foni100 shtuk\7-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27064" y="0"/>
            <a:ext cx="911693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70731" y="1191859"/>
            <a:ext cx="8305517" cy="4038070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 algn="l">
              <a:defRPr/>
            </a:pPr>
            <a:r>
              <a:rPr lang="ru-RU" sz="2800" b="1" dirty="0">
                <a:solidFill>
                  <a:srgbClr val="FF0000"/>
                </a:solidFill>
              </a:rPr>
              <a:t> Правило безопасной работы с камнями:</a:t>
            </a:r>
            <a:br>
              <a:rPr lang="ru-RU" sz="2800" b="1" dirty="0">
                <a:solidFill>
                  <a:srgbClr val="FF0000"/>
                </a:solidFill>
              </a:rPr>
            </a:b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объясните детям несколько раз, что камешки и шарики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марблс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несъедобные, не вкусные, и их нельзя тянуть в рот;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все игры проводятся в присутствие взрослых;</a:t>
            </a:r>
            <a:b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– после </a:t>
            </a:r>
            <a:r>
              <a:rPr lang="ru-RU"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игры убирать камешки 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в </a:t>
            </a:r>
            <a:r>
              <a:rPr lang="ru-RU"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не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доступное место.</a:t>
            </a:r>
            <a:r>
              <a:rPr sz="18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122" name="Picture 2" descr="F:\фоны для презентаций\fons_for_powerpoint_nabor_4\Sbortik №4_foni100 shtuk\7-4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467544" y="2000251"/>
            <a:ext cx="8241481" cy="2292846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>
              <a:lnSpc>
                <a:spcPct val="90000"/>
              </a:lnSpc>
              <a:spcAft>
                <a:spcPts val="0"/>
              </a:spcAft>
              <a:buFont typeface="Wingdings"/>
              <a:buNone/>
              <a:defRPr/>
            </a:pPr>
            <a:endParaRPr lang="ru-RU" sz="2800"/>
          </a:p>
        </p:txBody>
      </p:sp>
      <p:sp>
        <p:nvSpPr>
          <p:cNvPr id="254985623" name=" 254985622"/>
          <p:cNvSpPr/>
          <p:nvPr/>
        </p:nvSpPr>
        <p:spPr bwMode="auto">
          <a:xfrm>
            <a:off x="719712" y="1048622"/>
            <a:ext cx="7991111" cy="2335127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14999"/>
              </a:lnSpc>
              <a:defRPr/>
            </a:pPr>
            <a:r>
              <a:rPr sz="1600" b="1" i="0" u="none">
                <a:solidFill>
                  <a:srgbClr val="FF0000"/>
                </a:solidFill>
                <a:latin typeface="Liberation Sans"/>
                <a:ea typeface="Liberation Sans"/>
                <a:cs typeface="Liberation Sans"/>
              </a:rPr>
              <a:t>Игра «Раздели на группы»</a:t>
            </a:r>
            <a:endParaRPr/>
          </a:p>
          <a:p>
            <a:pPr algn="just">
              <a:lnSpc>
                <a:spcPct val="114999"/>
              </a:lnSpc>
              <a:defRPr/>
            </a:pPr>
            <a:endParaRPr sz="1600"/>
          </a:p>
          <a:p>
            <a:pPr algn="just">
              <a:lnSpc>
                <a:spcPct val="114999"/>
              </a:lnSpc>
              <a:defRPr/>
            </a:pPr>
            <a:r>
              <a:rPr sz="1600" b="1" i="1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Цель: </a:t>
            </a:r>
            <a:r>
              <a:rPr sz="1600" b="1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формирование умения классифицировать предметы по цвету.</a:t>
            </a:r>
            <a:endParaRPr/>
          </a:p>
          <a:p>
            <a:pPr algn="just">
              <a:lnSpc>
                <a:spcPct val="114999"/>
              </a:lnSpc>
              <a:defRPr/>
            </a:pPr>
            <a:r>
              <a:rPr sz="1600" b="1" i="1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Оборудование:</a:t>
            </a:r>
            <a:r>
              <a:rPr sz="1600" b="1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камни марблс разных цветов; шаблоны тарелочек.</a:t>
            </a:r>
            <a:endParaRPr sz="1600"/>
          </a:p>
          <a:p>
            <a:pPr algn="just">
              <a:lnSpc>
                <a:spcPct val="114999"/>
              </a:lnSpc>
              <a:defRPr/>
            </a:pPr>
            <a:r>
              <a:rPr sz="1600" b="1" i="1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Описание:</a:t>
            </a:r>
            <a:r>
              <a:rPr sz="1600" b="1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перед ребёнком кладут тарелочки разных цветов и предлагают распределить камни по тарелочкам в соответствии с цветом. На красную тарелочку ребёнок кладёт красные камни, на жёлтую — жёлтые камни и так далее.</a:t>
            </a:r>
            <a:endParaRPr/>
          </a:p>
        </p:txBody>
      </p:sp>
      <p:pic>
        <p:nvPicPr>
          <p:cNvPr id="1115872801" name="Рисунок 111587280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2080626" y="3933056"/>
            <a:ext cx="4982747" cy="20640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146" name="Picture 2" descr="F:\фоны для презентаций\fons_for_powerpoint_nabor_4\Sbortik №4_foni100 shtuk\7-4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68859" y="-287635"/>
            <a:ext cx="9753600" cy="7267576"/>
          </a:xfrm>
          <a:prstGeom prst="rect">
            <a:avLst/>
          </a:prstGeom>
          <a:noFill/>
        </p:spPr>
      </p:pic>
      <p:sp>
        <p:nvSpPr>
          <p:cNvPr id="12298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457200" y="548680"/>
            <a:ext cx="8229600" cy="5594945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 marL="0" indent="0">
              <a:lnSpc>
                <a:spcPct val="90000"/>
              </a:lnSpc>
              <a:spcAft>
                <a:spcPts val="0"/>
              </a:spcAft>
              <a:buFont typeface="Wingdings"/>
              <a:buNone/>
              <a:defRPr/>
            </a:pPr>
            <a:endParaRPr lang="ru-RU"/>
          </a:p>
          <a:p>
            <a:pPr marL="0" indent="0">
              <a:lnSpc>
                <a:spcPct val="114999"/>
              </a:lnSpc>
              <a:spcAft>
                <a:spcPts val="0"/>
              </a:spcAft>
              <a:buFont typeface="Wingdings"/>
              <a:buNone/>
              <a:defRPr/>
            </a:pPr>
            <a:r>
              <a:rPr sz="1600" b="1" i="0" u="none">
                <a:solidFill>
                  <a:srgbClr val="FF0000"/>
                </a:solidFill>
                <a:latin typeface="Liberation Sans"/>
                <a:ea typeface="Liberation Sans"/>
                <a:cs typeface="Liberation Sans"/>
              </a:rPr>
              <a:t>Игра «Разноцветные заплатки»</a:t>
            </a:r>
            <a:endParaRPr lang="ru-RU" sz="7200">
              <a:solidFill>
                <a:srgbClr val="FF0000"/>
              </a:solidFill>
            </a:endParaRPr>
          </a:p>
          <a:p>
            <a:pPr marL="0" indent="0">
              <a:lnSpc>
                <a:spcPct val="114999"/>
              </a:lnSpc>
              <a:spcAft>
                <a:spcPts val="0"/>
              </a:spcAft>
              <a:buFont typeface="Wingdings"/>
              <a:buNone/>
              <a:defRPr/>
            </a:pPr>
            <a:endParaRPr lang="ru-RU" sz="1600" b="1" i="0" u="none">
              <a:solidFill>
                <a:srgbClr val="FF0000"/>
              </a:solidFill>
              <a:latin typeface="Liberation Sans"/>
              <a:ea typeface="Liberation Sans"/>
              <a:cs typeface="Liberation Sans"/>
            </a:endParaRPr>
          </a:p>
          <a:p>
            <a:pPr marL="0" indent="0" algn="just">
              <a:lnSpc>
                <a:spcPct val="114999"/>
              </a:lnSpc>
              <a:buFont typeface="Arial"/>
              <a:buNone/>
              <a:defRPr/>
            </a:pPr>
            <a:r>
              <a:rPr sz="1600" b="1" i="1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Цель:</a:t>
            </a:r>
            <a:r>
              <a:rPr sz="1600" b="1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развитие наглядно-образного мышления, формирование умения соотносить цвета.</a:t>
            </a:r>
            <a:endParaRPr sz="4800"/>
          </a:p>
          <a:p>
            <a:pPr marL="0" indent="0" algn="just">
              <a:lnSpc>
                <a:spcPct val="114999"/>
              </a:lnSpc>
              <a:buFont typeface="Arial"/>
              <a:buNone/>
              <a:defRPr/>
            </a:pPr>
            <a:r>
              <a:rPr sz="1600" b="1" i="1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Оборудование:</a:t>
            </a:r>
            <a:r>
              <a:rPr sz="1600" b="1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камни марблс разных цветов; шаблоны.</a:t>
            </a:r>
            <a:endParaRPr sz="4800"/>
          </a:p>
          <a:p>
            <a:pPr marL="0" indent="0" algn="just">
              <a:lnSpc>
                <a:spcPct val="114999"/>
              </a:lnSpc>
              <a:spcAft>
                <a:spcPts val="0"/>
              </a:spcAft>
              <a:buFont typeface="Wingdings"/>
              <a:buNone/>
              <a:defRPr/>
            </a:pPr>
            <a:r>
              <a:rPr sz="1600" b="1" i="1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Описание:</a:t>
            </a:r>
            <a:r>
              <a:rPr sz="1600" b="1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ребёнку предлагается закрыть белые отверстия на шаблоне с помощью камней марблс, подбирая их по цвету.</a:t>
            </a:r>
            <a:endParaRPr lang="ru-RU" sz="1600" b="1" i="0" u="none">
              <a:solidFill>
                <a:srgbClr val="333333"/>
              </a:solidFill>
              <a:latin typeface="Liberation Sans"/>
              <a:ea typeface="Liberation Sans"/>
              <a:cs typeface="Liberation Sans"/>
            </a:endParaRPr>
          </a:p>
          <a:p>
            <a:pPr marL="0" indent="0" algn="just">
              <a:lnSpc>
                <a:spcPct val="114999"/>
              </a:lnSpc>
              <a:spcAft>
                <a:spcPts val="0"/>
              </a:spcAft>
              <a:buFont typeface="Wingdings"/>
              <a:buNone/>
              <a:defRPr/>
            </a:pPr>
            <a:endParaRPr lang="ru-RU" sz="4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170" name="Picture 2" descr="F:\фоны для презентаций\fons_for_powerpoint_nabor_4\Sbortik №4_foni100 shtuk\7-4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sp>
        <p:nvSpPr>
          <p:cNvPr id="15363" name="Rectangle 5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23233" y="818215"/>
            <a:ext cx="8790963" cy="4824535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sz="1600" b="1" i="0" u="none">
                <a:solidFill>
                  <a:srgbClr val="FF0000"/>
                </a:solidFill>
                <a:latin typeface="Liberation Sans"/>
                <a:ea typeface="Liberation Sans"/>
                <a:cs typeface="Liberation Sans"/>
              </a:rPr>
              <a:t>Игра «Дорожки»</a:t>
            </a:r>
            <a:endParaRPr sz="1100" b="1" i="0" u="none">
              <a:solidFill>
                <a:srgbClr val="333333"/>
              </a:solidFill>
              <a:latin typeface="Liberation Sans"/>
              <a:ea typeface="Liberation Sans"/>
              <a:cs typeface="Liberation Sans"/>
            </a:endParaRPr>
          </a:p>
          <a:p>
            <a:pPr algn="l">
              <a:defRPr/>
            </a:pPr>
            <a:endParaRPr sz="1100" b="1" i="0" u="none">
              <a:solidFill>
                <a:srgbClr val="333333"/>
              </a:solidFill>
              <a:latin typeface="Liberation Sans"/>
              <a:ea typeface="Liberation Sans"/>
              <a:cs typeface="Liberation Sans"/>
            </a:endParaRPr>
          </a:p>
          <a:p>
            <a:pPr algn="just">
              <a:lnSpc>
                <a:spcPct val="114999"/>
              </a:lnSpc>
              <a:defRPr/>
            </a:pPr>
            <a:r>
              <a:rPr sz="1600" b="1" i="1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Цель: </a:t>
            </a:r>
            <a:r>
              <a:rPr sz="1600" b="1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развитие наглядно-образного мышления, формирование умения соотносить цвета.</a:t>
            </a:r>
            <a:endParaRPr sz="4800"/>
          </a:p>
          <a:p>
            <a:pPr algn="just">
              <a:lnSpc>
                <a:spcPct val="114999"/>
              </a:lnSpc>
              <a:defRPr/>
            </a:pPr>
            <a:r>
              <a:rPr sz="1600" b="1" i="1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Оборудование: </a:t>
            </a:r>
            <a:r>
              <a:rPr sz="1600" b="1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камни марблс разных цветов; шаблоны.</a:t>
            </a:r>
            <a:endParaRPr sz="4800"/>
          </a:p>
          <a:p>
            <a:pPr algn="just">
              <a:lnSpc>
                <a:spcPct val="114999"/>
              </a:lnSpc>
              <a:defRPr/>
            </a:pPr>
            <a:r>
              <a:rPr sz="1600" b="1" i="1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Описание:</a:t>
            </a:r>
            <a:r>
              <a:rPr sz="1600" b="1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педагог предлагает ребёнку с помощью камней выложить дорожку. Камни должны соответствовать цвету кругляшка на шаблоне.</a:t>
            </a:r>
            <a:br>
              <a:rPr sz="1100" b="1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</a:br>
            <a:endParaRPr/>
          </a:p>
          <a:p>
            <a:pPr algn="just">
              <a:defRPr/>
            </a:pPr>
            <a:endParaRPr sz="1200" b="1" i="0" u="none">
              <a:solidFill>
                <a:srgbClr val="333333"/>
              </a:solidFill>
              <a:latin typeface="Liberation Sans"/>
              <a:ea typeface="Liberation Sans"/>
              <a:cs typeface="Liberation Sans"/>
            </a:endParaRPr>
          </a:p>
        </p:txBody>
      </p:sp>
      <p:pic>
        <p:nvPicPr>
          <p:cNvPr id="366972908" name="Рисунок 36697290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835696" y="3068960"/>
            <a:ext cx="5076056" cy="208823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194" name="Picture 2" descr="F:\фоны для презентаций\fons_for_powerpoint_nabor_4\Sbortik №4_foni100 shtuk\7-4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sp>
        <p:nvSpPr>
          <p:cNvPr id="16387" name="Rectangle 5"/>
          <p:cNvSpPr>
            <a:spLocks noGrp="1" noChangeArrowheads="1"/>
          </p:cNvSpPr>
          <p:nvPr>
            <p:ph idx="1"/>
          </p:nvPr>
        </p:nvSpPr>
        <p:spPr bwMode="auto">
          <a:xfrm>
            <a:off x="251519" y="882591"/>
            <a:ext cx="8435279" cy="5715057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 marL="0" indent="0">
              <a:buFont typeface="Arial"/>
              <a:buNone/>
              <a:defRPr/>
            </a:pPr>
            <a:r>
              <a:rPr sz="1600" b="1" i="0" u="none">
                <a:solidFill>
                  <a:srgbClr val="FF0000"/>
                </a:solidFill>
                <a:latin typeface="Liberation Sans"/>
                <a:ea typeface="Liberation Sans"/>
                <a:cs typeface="Liberation Sans"/>
              </a:rPr>
              <a:t>Игра «Корректурная проба»</a:t>
            </a:r>
            <a:endParaRPr sz="1600">
              <a:solidFill>
                <a:srgbClr val="FF0000"/>
              </a:solidFill>
            </a:endParaRPr>
          </a:p>
          <a:p>
            <a:pPr marL="0" indent="0">
              <a:buFont typeface="Arial"/>
              <a:buNone/>
              <a:defRPr/>
            </a:pPr>
            <a:endParaRPr sz="1600"/>
          </a:p>
          <a:p>
            <a:pPr marL="0" indent="0" algn="just">
              <a:lnSpc>
                <a:spcPct val="114999"/>
              </a:lnSpc>
              <a:buFont typeface="Arial"/>
              <a:buNone/>
              <a:defRPr/>
            </a:pPr>
            <a:r>
              <a:rPr sz="1600" b="1" i="1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Цель: </a:t>
            </a:r>
            <a:r>
              <a:rPr sz="1600" b="1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развитие внимания.</a:t>
            </a:r>
            <a:endParaRPr sz="1600"/>
          </a:p>
          <a:p>
            <a:pPr marL="0" indent="0" algn="just">
              <a:lnSpc>
                <a:spcPct val="114999"/>
              </a:lnSpc>
              <a:buFont typeface="Arial"/>
              <a:buNone/>
              <a:defRPr/>
            </a:pPr>
            <a:r>
              <a:rPr sz="1600" b="1" i="1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Оборудование:</a:t>
            </a:r>
            <a:r>
              <a:rPr sz="1600" b="1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камни марблс разных цветов; шаблоны.</a:t>
            </a:r>
            <a:endParaRPr sz="1600"/>
          </a:p>
          <a:p>
            <a:pPr marL="0" indent="0" algn="just">
              <a:lnSpc>
                <a:spcPct val="114999"/>
              </a:lnSpc>
              <a:buFont typeface="Arial"/>
              <a:buNone/>
              <a:defRPr/>
            </a:pPr>
            <a:r>
              <a:rPr sz="1600" b="1" i="1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Описание: </a:t>
            </a:r>
            <a:r>
              <a:rPr sz="1600" b="1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психолог предлагает ребёнку закрыть на шаблоне определённую картинку (например: мячик). Задачу можно усложнить и предложить ребёнку закрывать мячики красным камнем, а машинки — синим камнем.</a:t>
            </a:r>
            <a:endParaRPr sz="1600"/>
          </a:p>
          <a:p>
            <a:pPr marL="0" indent="0" algn="just">
              <a:buFont typeface="Arial"/>
              <a:buNone/>
              <a:defRPr/>
            </a:pPr>
            <a:endParaRPr sz="1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218" name="Picture 2" descr="F:\фоны для презентаций\fons_for_powerpoint_nabor_4\Sbortik №4_foni100 shtuk\7-4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1931" y="836711"/>
            <a:ext cx="8748463" cy="1304228"/>
          </a:xfrm>
        </p:spPr>
        <p:txBody>
          <a:bodyPr>
            <a:noAutofit/>
          </a:bodyPr>
          <a:lstStyle/>
          <a:p>
            <a:pPr algn="l">
              <a:lnSpc>
                <a:spcPct val="114999"/>
              </a:lnSpc>
              <a:defRPr/>
            </a:pPr>
            <a:br>
              <a:rPr sz="1600" b="1" i="0" u="none">
                <a:solidFill>
                  <a:srgbClr val="FF0000"/>
                </a:solidFill>
                <a:latin typeface="Liberation Sans"/>
                <a:ea typeface="Liberation Sans"/>
                <a:cs typeface="Liberation Sans"/>
              </a:rPr>
            </a:br>
            <a:r>
              <a:rPr sz="1600" b="1" i="0" u="none">
                <a:solidFill>
                  <a:srgbClr val="FF0000"/>
                </a:solidFill>
                <a:latin typeface="Liberation Sans"/>
                <a:ea typeface="Liberation Sans"/>
                <a:cs typeface="Liberation Sans"/>
              </a:rPr>
              <a:t>Игра «Продолжи ряд»</a:t>
            </a:r>
            <a:br>
              <a:rPr sz="1100" b="1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</a:br>
            <a:br>
              <a:rPr sz="1100" b="1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</a:br>
            <a:r>
              <a:rPr sz="1600" b="1" i="1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Цель: </a:t>
            </a:r>
            <a:r>
              <a:rPr sz="1600" b="1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формирование умения находить закономерности.</a:t>
            </a:r>
            <a:endParaRPr sz="7200"/>
          </a:p>
          <a:p>
            <a:pPr algn="just">
              <a:lnSpc>
                <a:spcPct val="114999"/>
              </a:lnSpc>
              <a:defRPr/>
            </a:pPr>
            <a:r>
              <a:rPr sz="1600" b="1" i="1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Оборудование:</a:t>
            </a:r>
            <a:r>
              <a:rPr sz="1600" b="1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камни марблс разных цветов; шаблоны.</a:t>
            </a:r>
            <a:endParaRPr sz="7200"/>
          </a:p>
          <a:p>
            <a:pPr algn="just">
              <a:lnSpc>
                <a:spcPct val="114999"/>
              </a:lnSpc>
              <a:defRPr/>
            </a:pPr>
            <a:r>
              <a:rPr sz="1600" b="1" i="1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Описание:</a:t>
            </a:r>
            <a:r>
              <a:rPr sz="1600" b="1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 ребёнку необходимо найти закономерность и продолжить ряд, раскладывая камни в пустые круги.</a:t>
            </a:r>
            <a:endParaRPr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28625" y="1844824"/>
            <a:ext cx="8031163" cy="4155926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 marL="274320" indent="-274320" algn="just">
              <a:spcAft>
                <a:spcPts val="0"/>
              </a:spcAft>
              <a:buFont typeface="Wingdings"/>
              <a:buChar char=""/>
              <a:defRPr/>
            </a:pPr>
            <a:endParaRPr lang="en-US" sz="2000"/>
          </a:p>
          <a:p>
            <a:pPr marL="274320" indent="-274320" algn="just">
              <a:spcAft>
                <a:spcPts val="0"/>
              </a:spcAft>
              <a:buFont typeface="Wingdings"/>
              <a:buChar char=""/>
              <a:defRPr/>
            </a:pPr>
            <a:endParaRPr lang="en-US" sz="2000"/>
          </a:p>
          <a:p>
            <a:pPr marL="274320" indent="-274320">
              <a:spcAft>
                <a:spcPts val="0"/>
              </a:spcAft>
              <a:buFont typeface="Wingdings"/>
              <a:buChar char=""/>
              <a:defRPr/>
            </a:pPr>
            <a:endParaRPr lang="ru-RU" sz="2000"/>
          </a:p>
          <a:p>
            <a:pPr marL="274320" indent="-274320">
              <a:spcAft>
                <a:spcPts val="0"/>
              </a:spcAft>
              <a:buFont typeface="Wingdings"/>
              <a:buChar char=""/>
              <a:defRPr/>
            </a:pPr>
            <a:endParaRPr lang="ru-RU" sz="2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42" name="Picture 2" descr="F:\фоны для презентаций\fons_for_powerpoint_nabor_4\Sbortik №4_foni100 shtuk\7-4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41697" y="1004931"/>
            <a:ext cx="8817178" cy="5180861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 algn="just">
              <a:lnSpc>
                <a:spcPct val="80000"/>
              </a:lnSpc>
              <a:buFontTx/>
              <a:buNone/>
              <a:defRPr/>
            </a:pPr>
            <a:r>
              <a:rPr sz="1600" b="1" i="0" u="none">
                <a:solidFill>
                  <a:srgbClr val="FF0000"/>
                </a:solidFill>
                <a:latin typeface="Liberation Sans"/>
                <a:ea typeface="Liberation Sans"/>
                <a:cs typeface="Liberation Sans"/>
              </a:rPr>
              <a:t>Игра «Выложи по образцу»</a:t>
            </a:r>
            <a:endParaRPr lang="ru-RU" sz="160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algn="just">
              <a:lnSpc>
                <a:spcPct val="80000"/>
              </a:lnSpc>
              <a:buFontTx/>
              <a:buNone/>
              <a:defRPr/>
            </a:pPr>
            <a:endParaRPr lang="ru-RU" sz="160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0" indent="0" algn="l">
              <a:lnSpc>
                <a:spcPct val="114999"/>
              </a:lnSpc>
              <a:buFont typeface="Arial"/>
              <a:buNone/>
              <a:defRPr/>
            </a:pPr>
            <a:r>
              <a:rPr sz="1600" b="1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Цель: развитие мелкой моторики, наглядно-образного мышления, пространственного восприятия.</a:t>
            </a:r>
            <a:endParaRPr sz="1600"/>
          </a:p>
          <a:p>
            <a:pPr marL="0" indent="0" algn="l">
              <a:lnSpc>
                <a:spcPct val="114999"/>
              </a:lnSpc>
              <a:buFont typeface="Arial"/>
              <a:buNone/>
              <a:defRPr/>
            </a:pPr>
            <a:r>
              <a:rPr sz="1600" b="1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Оборудование: камни марблс разных цветов; шаблоны.</a:t>
            </a:r>
            <a:endParaRPr sz="1600"/>
          </a:p>
          <a:p>
            <a:pPr algn="l">
              <a:lnSpc>
                <a:spcPct val="114999"/>
              </a:lnSpc>
              <a:buFontTx/>
              <a:buNone/>
              <a:defRPr/>
            </a:pPr>
            <a:r>
              <a:rPr sz="1600" b="1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  <a:t>Описание: детям необходимо по образцу выложить с помощью камней цветочки,      рыбку, ёлочку, машинку.</a:t>
            </a:r>
            <a:endParaRPr lang="ru-RU" sz="1600" b="1" i="0" u="none">
              <a:solidFill>
                <a:srgbClr val="333333"/>
              </a:solidFill>
              <a:latin typeface="Liberation Sans"/>
              <a:ea typeface="Liberation Sans"/>
              <a:cs typeface="Liberation Sans"/>
            </a:endParaRPr>
          </a:p>
          <a:p>
            <a:pPr algn="l">
              <a:lnSpc>
                <a:spcPct val="114999"/>
              </a:lnSpc>
              <a:buFontTx/>
              <a:buNone/>
              <a:defRPr/>
            </a:pPr>
            <a:br>
              <a:rPr sz="1600" b="1" i="0" u="none">
                <a:solidFill>
                  <a:srgbClr val="333333"/>
                </a:solidFill>
                <a:latin typeface="Liberation Sans"/>
                <a:ea typeface="Liberation Sans"/>
                <a:cs typeface="Liberation Sans"/>
              </a:rPr>
            </a:b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266" name="Picture 2" descr="F:\фоны для презентаций\fons_for_powerpoint_nabor_4\Sbortik №4_foni100 shtuk\7-4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</p:spPr>
      </p:pic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07502" y="1109792"/>
            <a:ext cx="8972724" cy="5304288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 fontScale="77500" lnSpcReduction="20000"/>
          </a:bodyPr>
          <a:lstStyle/>
          <a:p>
            <a:pPr marL="0" indent="0" algn="just">
              <a:buFont typeface="Arial"/>
              <a:buNone/>
              <a:defRPr/>
            </a:pPr>
            <a:r>
              <a:rPr lang="ru-RU" sz="28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-Игры с камешками Марблс – это и физическое, и умственное развитие ребенка. Они тренируют мелкую моторику рук, ловкость, глазомер и координацию движений. В процессе игры у детей формируется быстрота нервных импульсов от рецепторов руки к речевым двигательным центрам.</a:t>
            </a:r>
            <a:endParaRPr/>
          </a:p>
          <a:p>
            <a:pPr marL="0" indent="0" algn="just">
              <a:buFont typeface="Arial"/>
              <a:buNone/>
              <a:defRPr/>
            </a:pPr>
            <a:endParaRPr lang="ru-RU" sz="2800" b="1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 algn="just">
              <a:buFont typeface="Arial"/>
              <a:buNone/>
              <a:defRPr/>
            </a:pPr>
            <a:r>
              <a:rPr lang="ru-RU" sz="28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-Работа с разноцветными камнями так же по силе воздействия на ребенка вызывает положительную реакцию: радость, улыбку, положительные эмоции.</a:t>
            </a:r>
            <a:endParaRPr lang="ru-RU" sz="2800" b="1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 algn="just">
              <a:buFont typeface="Arial"/>
              <a:buNone/>
              <a:defRPr/>
            </a:pPr>
            <a:endParaRPr lang="ru-RU" sz="2800" b="1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 algn="just">
              <a:buFont typeface="Arial"/>
              <a:buNone/>
              <a:defRPr/>
            </a:pPr>
            <a:r>
              <a:rPr lang="ru-RU" sz="28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-Движения пальцев рук стимулируют деятельность ЦНС и ускоряют развитие речи ребенка. Постоянная стимуляция зон коры головного мозга, отвечающих за мелкую моторику.</a:t>
            </a:r>
            <a:endParaRPr/>
          </a:p>
          <a:p>
            <a:pPr marL="0" indent="0" algn="just">
              <a:buFont typeface="Arial"/>
              <a:buNone/>
              <a:defRPr/>
            </a:pPr>
            <a:endParaRPr lang="ru-RU" sz="2800" b="1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 algn="just">
              <a:buFont typeface="Arial"/>
              <a:buNone/>
              <a:defRPr/>
            </a:pPr>
            <a:r>
              <a:rPr lang="ru-RU" sz="28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- Работа с камешками предоставляет пространство для творчества и исследования, для индивидуальной и групповой арт-терапии, для снятия</a:t>
            </a:r>
            <a:endParaRPr lang="ru-RU" sz="2800" b="1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 algn="just">
              <a:buFont typeface="Arial"/>
              <a:buNone/>
              <a:defRPr/>
            </a:pPr>
            <a:r>
              <a:rPr lang="ru-RU" sz="28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усталости, напряжения, разрешения негативных эмоциональных</a:t>
            </a:r>
            <a:endParaRPr lang="ru-RU" sz="2800" b="1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just">
              <a:buFontTx/>
              <a:buNone/>
              <a:defRPr/>
            </a:pPr>
            <a:r>
              <a:rPr lang="ru-RU" sz="28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переживаний.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582</Words>
  <Application>Microsoft Office PowerPoint</Application>
  <DocSecurity>0</DocSecurity>
  <PresentationFormat>Экран (4:3)</PresentationFormat>
  <Paragraphs>70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Liberation Sans</vt:lpstr>
      <vt:lpstr>Times New Roman</vt:lpstr>
      <vt:lpstr>Wingdings</vt:lpstr>
      <vt:lpstr>Тема Office</vt:lpstr>
      <vt:lpstr>ИГРЫ С ИСПОЛЬЗОВАНИЕМ КАМНЕЙ МАРБЛС И ДЕКОРАТИВНЫХ КАМЕШКОВ  С ДЕТЬМИ ДОШКОЛЬНОГО ВОЗРАСТА</vt:lpstr>
      <vt:lpstr>Презентация PowerPoint</vt:lpstr>
      <vt:lpstr> Правило безопасной работы с камнями: - объясните детям несколько раз, что камешки и шарики марблс несъедобные, не вкусные, и их нельзя тянуть в рот; - все игры проводятся в присутствие взрослых; – после игры убирать камешки  в недоступное место. </vt:lpstr>
      <vt:lpstr>Презентация PowerPoint</vt:lpstr>
      <vt:lpstr>Презентация PowerPoint</vt:lpstr>
      <vt:lpstr>Презентация PowerPoint</vt:lpstr>
      <vt:lpstr>Презентация PowerPoint</vt:lpstr>
      <vt:lpstr> Игра «Продолжи ряд»  Цель: формирование умения находить закономерности. Оборудование: камни марблс разных цветов; шаблоны. Описание: ребёнку необходимо найти закономерность и продолжить ряд, раскладывая камни в пустые круги.</vt:lpstr>
      <vt:lpstr>Презентация PowerPoint</vt:lpstr>
      <vt:lpstr>Презентация PowerPoint</vt:lpstr>
    </vt:vector>
  </TitlesOfParts>
  <Manager/>
  <Company>MoBIL GROUP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Admin</dc:creator>
  <cp:keywords/>
  <dc:description/>
  <cp:lastModifiedBy>Екатерина Чимутова</cp:lastModifiedBy>
  <cp:revision>59</cp:revision>
  <dcterms:created xsi:type="dcterms:W3CDTF">2012-02-21T04:47:40Z</dcterms:created>
  <dcterms:modified xsi:type="dcterms:W3CDTF">2026-10-20T16:56:21Z</dcterms:modified>
  <cp:category/>
  <dc:identifier/>
  <cp:contentStatus/>
  <dc:language/>
  <cp:version/>
</cp:coreProperties>
</file>