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56" r:id="rId2"/>
    <p:sldId id="257" r:id="rId3"/>
    <p:sldId id="269" r:id="rId4"/>
    <p:sldId id="258" r:id="rId5"/>
    <p:sldId id="259" r:id="rId6"/>
    <p:sldId id="260" r:id="rId7"/>
    <p:sldId id="270" r:id="rId8"/>
    <p:sldId id="261" r:id="rId9"/>
    <p:sldId id="262" r:id="rId10"/>
    <p:sldId id="271" r:id="rId11"/>
    <p:sldId id="263" r:id="rId12"/>
    <p:sldId id="264" r:id="rId13"/>
    <p:sldId id="265" r:id="rId14"/>
    <p:sldId id="266" r:id="rId15"/>
    <p:sldId id="267" r:id="rId16"/>
    <p:sldId id="268"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7DC0220-7FFF-4004-9F48-BC225D5D24CD}" type="datetimeFigureOut">
              <a:rPr lang="ru-RU" smtClean="0"/>
              <a:t>19.10.2026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9255346" y="2750337"/>
            <a:ext cx="1171888" cy="1356442"/>
          </a:xfrm>
        </p:spPr>
        <p:txBody>
          <a:bodyPr/>
          <a:lstStyle/>
          <a:p>
            <a:fld id="{A6D7B164-82DD-46DC-8E85-4E249A4EBF7C}" type="slidenum">
              <a:rPr lang="ru-RU" smtClean="0"/>
              <a:t>‹#›</a:t>
            </a:fld>
            <a:endParaRPr lang="ru-RU"/>
          </a:p>
        </p:txBody>
      </p:sp>
    </p:spTree>
    <p:extLst>
      <p:ext uri="{BB962C8B-B14F-4D97-AF65-F5344CB8AC3E}">
        <p14:creationId xmlns:p14="http://schemas.microsoft.com/office/powerpoint/2010/main" val="1544936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7DC0220-7FFF-4004-9F48-BC225D5D24CD}" type="datetimeFigureOut">
              <a:rPr lang="ru-RU" smtClean="0"/>
              <a:t>19.10.2026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D7B164-82DD-46DC-8E85-4E249A4EBF7C}" type="slidenum">
              <a:rPr lang="ru-RU" smtClean="0"/>
              <a:t>‹#›</a:t>
            </a:fld>
            <a:endParaRPr lang="ru-RU"/>
          </a:p>
        </p:txBody>
      </p:sp>
    </p:spTree>
    <p:extLst>
      <p:ext uri="{BB962C8B-B14F-4D97-AF65-F5344CB8AC3E}">
        <p14:creationId xmlns:p14="http://schemas.microsoft.com/office/powerpoint/2010/main" val="1816736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7DC0220-7FFF-4004-9F48-BC225D5D24CD}" type="datetimeFigureOut">
              <a:rPr lang="ru-RU" smtClean="0"/>
              <a:t>19.10.2026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729455" y="2869895"/>
            <a:ext cx="1154151" cy="1090789"/>
          </a:xfrm>
        </p:spPr>
        <p:txBody>
          <a:bodyPr/>
          <a:lstStyle/>
          <a:p>
            <a:fld id="{A6D7B164-82DD-46DC-8E85-4E249A4EBF7C}" type="slidenum">
              <a:rPr lang="ru-RU" smtClean="0"/>
              <a:t>‹#›</a:t>
            </a:fld>
            <a:endParaRPr lang="ru-RU"/>
          </a:p>
        </p:txBody>
      </p:sp>
    </p:spTree>
    <p:extLst>
      <p:ext uri="{BB962C8B-B14F-4D97-AF65-F5344CB8AC3E}">
        <p14:creationId xmlns:p14="http://schemas.microsoft.com/office/powerpoint/2010/main" val="145684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7DC0220-7FFF-4004-9F48-BC225D5D24CD}" type="datetimeFigureOut">
              <a:rPr lang="ru-RU" smtClean="0"/>
              <a:t>19.10.2026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6D7B164-82DD-46DC-8E85-4E249A4EBF7C}" type="slidenum">
              <a:rPr lang="ru-RU" smtClean="0"/>
              <a:t>‹#›</a:t>
            </a:fld>
            <a:endParaRPr lang="ru-RU"/>
          </a:p>
        </p:txBody>
      </p:sp>
    </p:spTree>
    <p:extLst>
      <p:ext uri="{BB962C8B-B14F-4D97-AF65-F5344CB8AC3E}">
        <p14:creationId xmlns:p14="http://schemas.microsoft.com/office/powerpoint/2010/main" val="26181989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7DC0220-7FFF-4004-9F48-BC225D5D24CD}" type="datetimeFigureOut">
              <a:rPr lang="ru-RU" smtClean="0"/>
              <a:t>19.10.2026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6D7B164-82DD-46DC-8E85-4E249A4EBF7C}" type="slidenum">
              <a:rPr lang="ru-RU" smtClean="0"/>
              <a:t>‹#›</a:t>
            </a:fld>
            <a:endParaRPr lang="ru-RU"/>
          </a:p>
        </p:txBody>
      </p:sp>
    </p:spTree>
    <p:extLst>
      <p:ext uri="{BB962C8B-B14F-4D97-AF65-F5344CB8AC3E}">
        <p14:creationId xmlns:p14="http://schemas.microsoft.com/office/powerpoint/2010/main" val="18202113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7DC0220-7FFF-4004-9F48-BC225D5D24CD}" type="datetimeFigureOut">
              <a:rPr lang="ru-RU" smtClean="0"/>
              <a:t>19.10.2026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6D7B164-82DD-46DC-8E85-4E249A4EBF7C}" type="slidenum">
              <a:rPr lang="ru-RU" smtClean="0"/>
              <a:t>‹#›</a:t>
            </a:fld>
            <a:endParaRPr lang="ru-RU"/>
          </a:p>
        </p:txBody>
      </p:sp>
    </p:spTree>
    <p:extLst>
      <p:ext uri="{BB962C8B-B14F-4D97-AF65-F5344CB8AC3E}">
        <p14:creationId xmlns:p14="http://schemas.microsoft.com/office/powerpoint/2010/main" val="546627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47DC0220-7FFF-4004-9F48-BC225D5D24CD}" type="datetimeFigureOut">
              <a:rPr lang="ru-RU" smtClean="0"/>
              <a:t>19.10.2026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6D7B164-82DD-46DC-8E85-4E249A4EBF7C}" type="slidenum">
              <a:rPr lang="ru-RU" smtClean="0"/>
              <a:t>‹#›</a:t>
            </a:fld>
            <a:endParaRPr lang="ru-RU"/>
          </a:p>
        </p:txBody>
      </p:sp>
    </p:spTree>
    <p:extLst>
      <p:ext uri="{BB962C8B-B14F-4D97-AF65-F5344CB8AC3E}">
        <p14:creationId xmlns:p14="http://schemas.microsoft.com/office/powerpoint/2010/main" val="2039259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7DC0220-7FFF-4004-9F48-BC225D5D24CD}" type="datetimeFigureOut">
              <a:rPr lang="ru-RU" smtClean="0"/>
              <a:t>19.10.2026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6D7B164-82DD-46DC-8E85-4E249A4EBF7C}" type="slidenum">
              <a:rPr lang="ru-RU" smtClean="0"/>
              <a:t>‹#›</a:t>
            </a:fld>
            <a:endParaRPr lang="ru-RU"/>
          </a:p>
        </p:txBody>
      </p:sp>
    </p:spTree>
    <p:extLst>
      <p:ext uri="{BB962C8B-B14F-4D97-AF65-F5344CB8AC3E}">
        <p14:creationId xmlns:p14="http://schemas.microsoft.com/office/powerpoint/2010/main" val="167734406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7DC0220-7FFF-4004-9F48-BC225D5D24CD}" type="datetimeFigureOut">
              <a:rPr lang="ru-RU" smtClean="0"/>
              <a:t>19.10.2026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6D7B164-82DD-46DC-8E85-4E249A4EBF7C}" type="slidenum">
              <a:rPr lang="ru-RU" smtClean="0"/>
              <a:t>‹#›</a:t>
            </a:fld>
            <a:endParaRPr lang="ru-RU"/>
          </a:p>
        </p:txBody>
      </p:sp>
    </p:spTree>
    <p:extLst>
      <p:ext uri="{BB962C8B-B14F-4D97-AF65-F5344CB8AC3E}">
        <p14:creationId xmlns:p14="http://schemas.microsoft.com/office/powerpoint/2010/main" val="1032183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7DC0220-7FFF-4004-9F48-BC225D5D24CD}" type="datetimeFigureOut">
              <a:rPr lang="ru-RU" smtClean="0"/>
              <a:t>19.10.2026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11309"/>
            <a:ext cx="1154151" cy="1090789"/>
          </a:xfrm>
        </p:spPr>
        <p:txBody>
          <a:bodyPr/>
          <a:lstStyle/>
          <a:p>
            <a:fld id="{A6D7B164-82DD-46DC-8E85-4E249A4EBF7C}" type="slidenum">
              <a:rPr lang="ru-RU" smtClean="0"/>
              <a:t>‹#›</a:t>
            </a:fld>
            <a:endParaRPr lang="ru-RU"/>
          </a:p>
        </p:txBody>
      </p:sp>
    </p:spTree>
    <p:extLst>
      <p:ext uri="{BB962C8B-B14F-4D97-AF65-F5344CB8AC3E}">
        <p14:creationId xmlns:p14="http://schemas.microsoft.com/office/powerpoint/2010/main" val="508684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7DC0220-7FFF-4004-9F48-BC225D5D24CD}" type="datetimeFigureOut">
              <a:rPr lang="ru-RU" smtClean="0"/>
              <a:t>19.10.2026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11615"/>
            <a:ext cx="1154151" cy="1090789"/>
          </a:xfrm>
        </p:spPr>
        <p:txBody>
          <a:bodyPr/>
          <a:lstStyle/>
          <a:p>
            <a:fld id="{A6D7B164-82DD-46DC-8E85-4E249A4EBF7C}" type="slidenum">
              <a:rPr lang="ru-RU" smtClean="0"/>
              <a:t>‹#›</a:t>
            </a:fld>
            <a:endParaRPr lang="ru-RU"/>
          </a:p>
        </p:txBody>
      </p:sp>
    </p:spTree>
    <p:extLst>
      <p:ext uri="{BB962C8B-B14F-4D97-AF65-F5344CB8AC3E}">
        <p14:creationId xmlns:p14="http://schemas.microsoft.com/office/powerpoint/2010/main" val="3648984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7DC0220-7FFF-4004-9F48-BC225D5D24CD}" type="datetimeFigureOut">
              <a:rPr lang="ru-RU" smtClean="0"/>
              <a:t>19.10.2026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09925"/>
            <a:ext cx="1154151" cy="1090789"/>
          </a:xfrm>
        </p:spPr>
        <p:txBody>
          <a:bodyPr/>
          <a:lstStyle/>
          <a:p>
            <a:fld id="{A6D7B164-82DD-46DC-8E85-4E249A4EBF7C}" type="slidenum">
              <a:rPr lang="ru-RU" smtClean="0"/>
              <a:t>‹#›</a:t>
            </a:fld>
            <a:endParaRPr lang="ru-RU"/>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8109270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7DC0220-7FFF-4004-9F48-BC225D5D24CD}" type="datetimeFigureOut">
              <a:rPr lang="ru-RU" smtClean="0"/>
              <a:t>19.10.2026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09925"/>
            <a:ext cx="1154151" cy="1090789"/>
          </a:xfrm>
        </p:spPr>
        <p:txBody>
          <a:bodyPr/>
          <a:lstStyle/>
          <a:p>
            <a:fld id="{A6D7B164-82DD-46DC-8E85-4E249A4EBF7C}" type="slidenum">
              <a:rPr lang="ru-RU" smtClean="0"/>
              <a:t>‹#›</a:t>
            </a:fld>
            <a:endParaRPr lang="ru-RU"/>
          </a:p>
        </p:txBody>
      </p:sp>
    </p:spTree>
    <p:extLst>
      <p:ext uri="{BB962C8B-B14F-4D97-AF65-F5344CB8AC3E}">
        <p14:creationId xmlns:p14="http://schemas.microsoft.com/office/powerpoint/2010/main" val="28270751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7DC0220-7FFF-4004-9F48-BC225D5D24CD}" type="datetimeFigureOut">
              <a:rPr lang="ru-RU" smtClean="0"/>
              <a:t>19.10.2026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6D7B164-82DD-46DC-8E85-4E249A4EBF7C}" type="slidenum">
              <a:rPr lang="ru-RU" smtClean="0"/>
              <a:t>‹#›</a:t>
            </a:fld>
            <a:endParaRPr lang="ru-RU"/>
          </a:p>
        </p:txBody>
      </p:sp>
    </p:spTree>
    <p:extLst>
      <p:ext uri="{BB962C8B-B14F-4D97-AF65-F5344CB8AC3E}">
        <p14:creationId xmlns:p14="http://schemas.microsoft.com/office/powerpoint/2010/main" val="1507609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7DC0220-7FFF-4004-9F48-BC225D5D24CD}" type="datetimeFigureOut">
              <a:rPr lang="ru-RU" smtClean="0"/>
              <a:t>19.10.2026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6D7B164-82DD-46DC-8E85-4E249A4EBF7C}" type="slidenum">
              <a:rPr lang="ru-RU" smtClean="0"/>
              <a:t>‹#›</a:t>
            </a:fld>
            <a:endParaRPr lang="ru-RU"/>
          </a:p>
        </p:txBody>
      </p:sp>
    </p:spTree>
    <p:extLst>
      <p:ext uri="{BB962C8B-B14F-4D97-AF65-F5344CB8AC3E}">
        <p14:creationId xmlns:p14="http://schemas.microsoft.com/office/powerpoint/2010/main" val="2376287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7DC0220-7FFF-4004-9F48-BC225D5D24CD}" type="datetimeFigureOut">
              <a:rPr lang="ru-RU" smtClean="0"/>
              <a:t>19.10.2026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D7B164-82DD-46DC-8E85-4E249A4EBF7C}" type="slidenum">
              <a:rPr lang="ru-RU" smtClean="0"/>
              <a:t>‹#›</a:t>
            </a:fld>
            <a:endParaRPr lang="ru-RU"/>
          </a:p>
        </p:txBody>
      </p:sp>
    </p:spTree>
    <p:extLst>
      <p:ext uri="{BB962C8B-B14F-4D97-AF65-F5344CB8AC3E}">
        <p14:creationId xmlns:p14="http://schemas.microsoft.com/office/powerpoint/2010/main" val="25656072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47DC0220-7FFF-4004-9F48-BC225D5D24CD}" type="datetimeFigureOut">
              <a:rPr lang="ru-RU" smtClean="0"/>
              <a:t>19.10.2026</a:t>
            </a:fld>
            <a:endParaRPr lang="ru-RU"/>
          </a:p>
        </p:txBody>
      </p:sp>
      <p:sp>
        <p:nvSpPr>
          <p:cNvPr id="5" name="Footer Placeholder 4"/>
          <p:cNvSpPr>
            <a:spLocks noGrp="1"/>
          </p:cNvSpPr>
          <p:nvPr>
            <p:ph type="ftr" sz="quarter" idx="11"/>
          </p:nvPr>
        </p:nvSpPr>
        <p:spPr>
          <a:xfrm>
            <a:off x="680321" y="5936188"/>
            <a:ext cx="6126805" cy="365125"/>
          </a:xfrm>
        </p:spPr>
        <p:txBody>
          <a:bodyPr/>
          <a:lstStyle/>
          <a:p>
            <a:endParaRPr lang="ru-RU"/>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A6D7B164-82DD-46DC-8E85-4E249A4EBF7C}" type="slidenum">
              <a:rPr lang="ru-RU" smtClean="0"/>
              <a:t>‹#›</a:t>
            </a:fld>
            <a:endParaRPr lang="ru-RU"/>
          </a:p>
        </p:txBody>
      </p:sp>
    </p:spTree>
    <p:extLst>
      <p:ext uri="{BB962C8B-B14F-4D97-AF65-F5344CB8AC3E}">
        <p14:creationId xmlns:p14="http://schemas.microsoft.com/office/powerpoint/2010/main" val="2128627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cstate="email">
            <a:alphaModFix amt="1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7DC0220-7FFF-4004-9F48-BC225D5D24CD}" type="datetimeFigureOut">
              <a:rPr lang="ru-RU" smtClean="0"/>
              <a:t>19.10.2026</a:t>
            </a:fld>
            <a:endParaRPr lang="ru-RU"/>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A6D7B164-82DD-46DC-8E85-4E249A4EBF7C}" type="slidenum">
              <a:rPr lang="ru-RU" smtClean="0"/>
              <a:t>‹#›</a:t>
            </a:fld>
            <a:endParaRPr lang="ru-RU"/>
          </a:p>
        </p:txBody>
      </p:sp>
    </p:spTree>
    <p:extLst>
      <p:ext uri="{BB962C8B-B14F-4D97-AF65-F5344CB8AC3E}">
        <p14:creationId xmlns:p14="http://schemas.microsoft.com/office/powerpoint/2010/main" val="330439995"/>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13899" y="2733709"/>
            <a:ext cx="8510557" cy="1373070"/>
          </a:xfrm>
        </p:spPr>
        <p:txBody>
          <a:bodyPr/>
          <a:lstStyle/>
          <a:p>
            <a:pPr algn="ctr"/>
            <a:r>
              <a:rPr lang="ru-RU" b="1" i="1" dirty="0" err="1"/>
              <a:t>Тренинговое</a:t>
            </a:r>
            <a:r>
              <a:rPr lang="ru-RU" b="1" i="1" dirty="0"/>
              <a:t> занятие «Я и Другие».</a:t>
            </a:r>
            <a:endParaRPr lang="ru-RU" dirty="0"/>
          </a:p>
        </p:txBody>
      </p:sp>
      <p:sp>
        <p:nvSpPr>
          <p:cNvPr id="3" name="Подзаголовок 2"/>
          <p:cNvSpPr>
            <a:spLocks noGrp="1"/>
          </p:cNvSpPr>
          <p:nvPr>
            <p:ph type="subTitle" idx="1"/>
          </p:nvPr>
        </p:nvSpPr>
        <p:spPr>
          <a:xfrm>
            <a:off x="9526136" y="2861400"/>
            <a:ext cx="2396361" cy="1117687"/>
          </a:xfrm>
        </p:spPr>
        <p:txBody>
          <a:bodyPr>
            <a:normAutofit lnSpcReduction="10000"/>
          </a:bodyPr>
          <a:lstStyle/>
          <a:p>
            <a:pPr algn="ctr"/>
            <a:r>
              <a:rPr lang="ru-RU" u="sng" dirty="0"/>
              <a:t>Подготовила:</a:t>
            </a:r>
            <a:r>
              <a:rPr lang="ru-RU" dirty="0"/>
              <a:t> </a:t>
            </a:r>
          </a:p>
          <a:p>
            <a:pPr algn="ctr"/>
            <a:r>
              <a:rPr lang="ru-RU" dirty="0"/>
              <a:t>Педагог-психолог</a:t>
            </a:r>
          </a:p>
          <a:p>
            <a:pPr algn="ctr"/>
            <a:r>
              <a:rPr lang="ru-RU" dirty="0"/>
              <a:t> Мокраусова А.А.</a:t>
            </a:r>
          </a:p>
          <a:p>
            <a:endParaRPr lang="ru-RU" dirty="0"/>
          </a:p>
        </p:txBody>
      </p:sp>
    </p:spTree>
    <p:extLst>
      <p:ext uri="{BB962C8B-B14F-4D97-AF65-F5344CB8AC3E}">
        <p14:creationId xmlns:p14="http://schemas.microsoft.com/office/powerpoint/2010/main" val="3416459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09434" y="2336873"/>
            <a:ext cx="6919414" cy="4350530"/>
          </a:xfrm>
        </p:spPr>
        <p:txBody>
          <a:bodyPr>
            <a:normAutofit lnSpcReduction="10000"/>
          </a:bodyPr>
          <a:lstStyle/>
          <a:p>
            <a:pPr marL="0" indent="0" algn="just">
              <a:buNone/>
            </a:pPr>
            <a:r>
              <a:rPr lang="ru-RU" sz="2800" b="1" dirty="0">
                <a:latin typeface="Times New Roman" panose="02020603050405020304" pitchFamily="18" charset="0"/>
                <a:cs typeface="Times New Roman" panose="02020603050405020304" pitchFamily="18" charset="0"/>
              </a:rPr>
              <a:t>Название тренинга: </a:t>
            </a:r>
            <a:r>
              <a:rPr lang="ru-RU" sz="2800" dirty="0">
                <a:latin typeface="Times New Roman" panose="02020603050405020304" pitchFamily="18" charset="0"/>
                <a:cs typeface="Times New Roman" panose="02020603050405020304" pitchFamily="18" charset="0"/>
              </a:rPr>
              <a:t>«Я и другие».</a:t>
            </a:r>
          </a:p>
          <a:p>
            <a:pPr marL="0" indent="0" algn="just">
              <a:buNone/>
            </a:pPr>
            <a:r>
              <a:rPr lang="ru-RU" sz="2800" b="1" dirty="0">
                <a:latin typeface="Times New Roman" panose="02020603050405020304" pitchFamily="18" charset="0"/>
                <a:cs typeface="Times New Roman" panose="02020603050405020304" pitchFamily="18" charset="0"/>
              </a:rPr>
              <a:t>Класс:</a:t>
            </a:r>
            <a:r>
              <a:rPr lang="ru-RU" sz="2800" dirty="0">
                <a:latin typeface="Times New Roman" panose="02020603050405020304" pitchFamily="18" charset="0"/>
                <a:cs typeface="Times New Roman" panose="02020603050405020304" pitchFamily="18" charset="0"/>
              </a:rPr>
              <a:t> 1-4.</a:t>
            </a:r>
          </a:p>
          <a:p>
            <a:pPr marL="0" indent="0">
              <a:buNone/>
            </a:pPr>
            <a:r>
              <a:rPr lang="ru-RU" sz="2800" b="1" dirty="0">
                <a:latin typeface="Times New Roman" panose="02020603050405020304" pitchFamily="18" charset="0"/>
                <a:cs typeface="Times New Roman" panose="02020603050405020304" pitchFamily="18" charset="0"/>
              </a:rPr>
              <a:t>Форма проведения:</a:t>
            </a:r>
            <a:r>
              <a:rPr lang="ru-RU" sz="2800" dirty="0">
                <a:latin typeface="Times New Roman" panose="02020603050405020304" pitchFamily="18" charset="0"/>
                <a:cs typeface="Times New Roman" panose="02020603050405020304" pitchFamily="18" charset="0"/>
              </a:rPr>
              <a:t> Занятие (игровое) с элементами тренинга.</a:t>
            </a:r>
          </a:p>
          <a:p>
            <a:pPr marL="0" indent="0">
              <a:buNone/>
            </a:pPr>
            <a:r>
              <a:rPr lang="ru-RU" sz="2800" b="1" dirty="0">
                <a:latin typeface="Times New Roman" panose="02020603050405020304" pitchFamily="18" charset="0"/>
                <a:cs typeface="Times New Roman" panose="02020603050405020304" pitchFamily="18" charset="0"/>
              </a:rPr>
              <a:t>Цель:</a:t>
            </a:r>
            <a:r>
              <a:rPr lang="ru-RU" sz="2800" dirty="0">
                <a:latin typeface="Times New Roman" panose="02020603050405020304" pitchFamily="18" charset="0"/>
                <a:cs typeface="Times New Roman" panose="02020603050405020304" pitchFamily="18" charset="0"/>
              </a:rPr>
              <a:t> Формирование благоприятного социально-психологического климата в классе.</a:t>
            </a:r>
          </a:p>
          <a:p>
            <a:pPr marL="0" indent="0">
              <a:buNone/>
            </a:pPr>
            <a:r>
              <a:rPr lang="ru-RU" sz="2800" b="1" dirty="0">
                <a:latin typeface="Times New Roman" panose="02020603050405020304" pitchFamily="18" charset="0"/>
                <a:cs typeface="Times New Roman" panose="02020603050405020304" pitchFamily="18" charset="0"/>
              </a:rPr>
              <a:t>Оборудование:</a:t>
            </a:r>
            <a:r>
              <a:rPr lang="ru-RU" sz="2800" dirty="0">
                <a:latin typeface="Times New Roman" panose="02020603050405020304" pitchFamily="18" charset="0"/>
                <a:cs typeface="Times New Roman" panose="02020603050405020304" pitchFamily="18" charset="0"/>
              </a:rPr>
              <a:t> Презентация, листы белой бумаги А4, цветные карандаши, наглядные материалы.</a:t>
            </a:r>
          </a:p>
          <a:p>
            <a:endParaRPr lang="ru-RU" dirty="0"/>
          </a:p>
        </p:txBody>
      </p:sp>
      <p:pic>
        <p:nvPicPr>
          <p:cNvPr id="1026" name="Picture 2" descr="Picture backgroun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28848" y="2336873"/>
            <a:ext cx="4558352" cy="4186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8076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400" b="1" dirty="0">
                <a:latin typeface="Times New Roman" panose="02020603050405020304" pitchFamily="18" charset="0"/>
                <a:cs typeface="Times New Roman" panose="02020603050405020304" pitchFamily="18" charset="0"/>
              </a:rPr>
              <a:t>Ход тренинга:</a:t>
            </a:r>
            <a:endParaRPr lang="ru-RU" sz="4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36728" y="1992574"/>
            <a:ext cx="11368585" cy="4653886"/>
          </a:xfrm>
        </p:spPr>
        <p:txBody>
          <a:bodyPr numCol="2">
            <a:noAutofit/>
          </a:bodyPr>
          <a:lstStyle/>
          <a:p>
            <a:pPr marL="0" indent="0">
              <a:buNone/>
            </a:pPr>
            <a:r>
              <a:rPr lang="en-US" sz="2700" i="1" dirty="0"/>
              <a:t>I</a:t>
            </a:r>
            <a:r>
              <a:rPr lang="ru-RU" sz="2700" i="1" dirty="0"/>
              <a:t>.Вступление.</a:t>
            </a:r>
            <a:endParaRPr lang="ru-RU" sz="2700" dirty="0"/>
          </a:p>
          <a:p>
            <a:r>
              <a:rPr lang="ru-RU" sz="2700" dirty="0"/>
              <a:t>Правила.</a:t>
            </a:r>
          </a:p>
          <a:p>
            <a:pPr marL="0" indent="0">
              <a:buNone/>
            </a:pPr>
            <a:r>
              <a:rPr lang="ru-RU" sz="2700" i="1" dirty="0"/>
              <a:t>II. Основная часть.</a:t>
            </a:r>
            <a:endParaRPr lang="ru-RU" sz="2700" dirty="0"/>
          </a:p>
          <a:p>
            <a:r>
              <a:rPr lang="ru-RU" sz="2700" dirty="0"/>
              <a:t>1.Упражнение «Любимые вещи»;</a:t>
            </a:r>
          </a:p>
          <a:p>
            <a:r>
              <a:rPr lang="ru-RU" sz="2700" dirty="0"/>
              <a:t>2. Упражнение «Победи одиночество»;</a:t>
            </a:r>
          </a:p>
          <a:p>
            <a:r>
              <a:rPr lang="ru-RU" sz="2700" dirty="0"/>
              <a:t>3. Упражнение «Друзья, непохожие на меня»;</a:t>
            </a:r>
          </a:p>
          <a:p>
            <a:r>
              <a:rPr lang="ru-RU" sz="2700" dirty="0"/>
              <a:t>4. Упражнение «Попроси, и тебе помогут»;</a:t>
            </a:r>
          </a:p>
          <a:p>
            <a:r>
              <a:rPr lang="ru-RU" sz="2700" dirty="0"/>
              <a:t>5. Упражнение «Положительные и отрицательные чувства».</a:t>
            </a:r>
          </a:p>
          <a:p>
            <a:r>
              <a:rPr lang="ru-RU" sz="2700" dirty="0"/>
              <a:t>6.Упражнение «Сказка о чувствах».</a:t>
            </a:r>
          </a:p>
          <a:p>
            <a:pPr marL="0" indent="0">
              <a:buNone/>
            </a:pPr>
            <a:r>
              <a:rPr lang="ru-RU" sz="2700" i="1" dirty="0" err="1"/>
              <a:t>III.Рефлексия</a:t>
            </a:r>
            <a:r>
              <a:rPr lang="ru-RU" sz="2700" i="1" dirty="0"/>
              <a:t>.</a:t>
            </a:r>
            <a:endParaRPr lang="ru-RU" sz="2700" dirty="0"/>
          </a:p>
          <a:p>
            <a:r>
              <a:rPr lang="ru-RU" sz="2700" i="1" dirty="0"/>
              <a:t>Вопросы.</a:t>
            </a:r>
            <a:endParaRPr lang="ru-RU" sz="2700" dirty="0"/>
          </a:p>
          <a:p>
            <a:r>
              <a:rPr lang="ru-RU" sz="2700" i="1" dirty="0"/>
              <a:t>Обсуждение.</a:t>
            </a:r>
            <a:endParaRPr lang="ru-RU" sz="2700" dirty="0"/>
          </a:p>
          <a:p>
            <a:pPr marL="0" indent="0">
              <a:buNone/>
            </a:pPr>
            <a:r>
              <a:rPr lang="ru-RU" sz="2700" i="1" dirty="0" err="1"/>
              <a:t>IV.Заключение</a:t>
            </a:r>
            <a:r>
              <a:rPr lang="ru-RU" sz="2700" i="1" dirty="0"/>
              <a:t>.</a:t>
            </a:r>
            <a:endParaRPr lang="ru-RU" sz="2700" dirty="0"/>
          </a:p>
          <a:p>
            <a:endParaRPr lang="ru-RU" sz="2700" dirty="0"/>
          </a:p>
        </p:txBody>
      </p:sp>
    </p:spTree>
    <p:extLst>
      <p:ext uri="{BB962C8B-B14F-4D97-AF65-F5344CB8AC3E}">
        <p14:creationId xmlns:p14="http://schemas.microsoft.com/office/powerpoint/2010/main" val="3899467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400" b="1" dirty="0">
                <a:latin typeface="Times New Roman" panose="02020603050405020304" pitchFamily="18" charset="0"/>
                <a:cs typeface="Times New Roman" panose="02020603050405020304" pitchFamily="18" charset="0"/>
              </a:rPr>
              <a:t>Правила:</a:t>
            </a:r>
            <a:endParaRPr lang="ru-RU" sz="4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18615" y="2336873"/>
            <a:ext cx="5773003" cy="3995688"/>
          </a:xfrm>
        </p:spPr>
        <p:txBody>
          <a:bodyPr>
            <a:normAutofit lnSpcReduction="10000"/>
          </a:bodyPr>
          <a:lstStyle/>
          <a:p>
            <a:pPr marL="0" indent="0">
              <a:buNone/>
            </a:pPr>
            <a:r>
              <a:rPr lang="ru-RU" sz="2800" dirty="0">
                <a:latin typeface="Times New Roman" panose="02020603050405020304" pitchFamily="18" charset="0"/>
                <a:cs typeface="Times New Roman" panose="02020603050405020304" pitchFamily="18" charset="0"/>
              </a:rPr>
              <a:t>1. Внимательно слушать друг друга;</a:t>
            </a:r>
          </a:p>
          <a:p>
            <a:pPr marL="0" indent="0">
              <a:buNone/>
            </a:pPr>
            <a:r>
              <a:rPr lang="ru-RU" sz="2800" dirty="0">
                <a:latin typeface="Times New Roman" panose="02020603050405020304" pitchFamily="18" charset="0"/>
                <a:cs typeface="Times New Roman" panose="02020603050405020304" pitchFamily="18" charset="0"/>
              </a:rPr>
              <a:t>2. Не перебивать говорящего;</a:t>
            </a:r>
          </a:p>
          <a:p>
            <a:pPr marL="0" indent="0">
              <a:buNone/>
            </a:pPr>
            <a:r>
              <a:rPr lang="ru-RU" sz="2800" dirty="0">
                <a:latin typeface="Times New Roman" panose="02020603050405020304" pitchFamily="18" charset="0"/>
                <a:cs typeface="Times New Roman" panose="02020603050405020304" pitchFamily="18" charset="0"/>
              </a:rPr>
              <a:t>3. Уважать мнение друг друга;</a:t>
            </a:r>
          </a:p>
          <a:p>
            <a:pPr marL="0" indent="0">
              <a:buNone/>
            </a:pPr>
            <a:r>
              <a:rPr lang="ru-RU" sz="2800" dirty="0">
                <a:latin typeface="Times New Roman" panose="02020603050405020304" pitchFamily="18" charset="0"/>
                <a:cs typeface="Times New Roman" panose="02020603050405020304" pitchFamily="18" charset="0"/>
              </a:rPr>
              <a:t>4. Я – высказывание;</a:t>
            </a:r>
          </a:p>
          <a:p>
            <a:pPr marL="0" indent="0">
              <a:buNone/>
            </a:pPr>
            <a:r>
              <a:rPr lang="ru-RU" sz="2800" dirty="0">
                <a:latin typeface="Times New Roman" panose="02020603050405020304" pitchFamily="18" charset="0"/>
                <a:cs typeface="Times New Roman" panose="02020603050405020304" pitchFamily="18" charset="0"/>
              </a:rPr>
              <a:t>5. </a:t>
            </a:r>
            <a:r>
              <a:rPr lang="ru-RU" sz="2800" dirty="0" err="1">
                <a:latin typeface="Times New Roman" panose="02020603050405020304" pitchFamily="18" charset="0"/>
                <a:cs typeface="Times New Roman" panose="02020603050405020304" pitchFamily="18" charset="0"/>
              </a:rPr>
              <a:t>Безоценочность</a:t>
            </a:r>
            <a:r>
              <a:rPr lang="ru-RU" sz="2800" dirty="0">
                <a:latin typeface="Times New Roman" panose="02020603050405020304" pitchFamily="18" charset="0"/>
                <a:cs typeface="Times New Roman" panose="02020603050405020304" pitchFamily="18" charset="0"/>
              </a:rPr>
              <a:t> суждений;</a:t>
            </a:r>
          </a:p>
          <a:p>
            <a:pPr marL="0" indent="0">
              <a:buNone/>
            </a:pPr>
            <a:r>
              <a:rPr lang="ru-RU" sz="2800" dirty="0">
                <a:latin typeface="Times New Roman" panose="02020603050405020304" pitchFamily="18" charset="0"/>
                <a:cs typeface="Times New Roman" panose="02020603050405020304" pitchFamily="18" charset="0"/>
              </a:rPr>
              <a:t>6. Активность;</a:t>
            </a:r>
          </a:p>
          <a:p>
            <a:pPr marL="0" indent="0">
              <a:buNone/>
            </a:pPr>
            <a:r>
              <a:rPr lang="ru-RU" sz="2800" dirty="0">
                <a:latin typeface="Times New Roman" panose="02020603050405020304" pitchFamily="18" charset="0"/>
                <a:cs typeface="Times New Roman" panose="02020603050405020304" pitchFamily="18" charset="0"/>
              </a:rPr>
              <a:t>7. Правило «стоп»;</a:t>
            </a:r>
          </a:p>
          <a:p>
            <a:pPr marL="0" indent="0">
              <a:buNone/>
            </a:pPr>
            <a:r>
              <a:rPr lang="ru-RU" sz="2800" dirty="0">
                <a:latin typeface="Times New Roman" panose="02020603050405020304" pitchFamily="18" charset="0"/>
                <a:cs typeface="Times New Roman" panose="02020603050405020304" pitchFamily="18" charset="0"/>
              </a:rPr>
              <a:t>8. Конфиденциальность.</a:t>
            </a:r>
          </a:p>
          <a:p>
            <a:endParaRPr lang="ru-RU" dirty="0"/>
          </a:p>
        </p:txBody>
      </p:sp>
      <p:pic>
        <p:nvPicPr>
          <p:cNvPr id="2050" name="Picture 2" descr="Picture backgroun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55390" y="2408402"/>
            <a:ext cx="5293957" cy="3970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362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7421" y="753228"/>
            <a:ext cx="10116761" cy="1080938"/>
          </a:xfrm>
        </p:spPr>
        <p:txBody>
          <a:bodyPr>
            <a:normAutofit/>
          </a:bodyPr>
          <a:lstStyle/>
          <a:p>
            <a:pPr algn="ctr"/>
            <a:r>
              <a:rPr lang="ru-RU" sz="4400" b="1" dirty="0"/>
              <a:t>1.Упражнение «Любимые вещи»:</a:t>
            </a:r>
            <a:endParaRPr lang="ru-RU" sz="4400" dirty="0"/>
          </a:p>
        </p:txBody>
      </p:sp>
      <p:sp>
        <p:nvSpPr>
          <p:cNvPr id="3" name="Объект 2"/>
          <p:cNvSpPr>
            <a:spLocks noGrp="1"/>
          </p:cNvSpPr>
          <p:nvPr>
            <p:ph idx="1"/>
          </p:nvPr>
        </p:nvSpPr>
        <p:spPr>
          <a:xfrm>
            <a:off x="477673" y="2336872"/>
            <a:ext cx="5158852" cy="4186757"/>
          </a:xfrm>
        </p:spPr>
        <p:txBody>
          <a:bodyPr/>
          <a:lstStyle/>
          <a:p>
            <a:pPr marL="0" indent="0" algn="just">
              <a:buNone/>
            </a:pPr>
            <a:r>
              <a:rPr lang="ru-RU" dirty="0"/>
              <a:t>Сейчас каждый из вас по очереди в своей группе, будет рассказывать остальным о какой-нибудь вещи, которая ему особенно дорога. Это может быть игрушка, книжка, или даже кухонный стол, за которым вечером собирается вся семья. Постарайтесь объяснить, почему именно эта вещь так важна для вас и почему вам хочется рассказать о ней. </a:t>
            </a:r>
          </a:p>
        </p:txBody>
      </p:sp>
      <p:pic>
        <p:nvPicPr>
          <p:cNvPr id="3074" name="Picture 2" descr="Picture backgroun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86650" y="2336872"/>
            <a:ext cx="5995916" cy="3996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06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5661" y="777922"/>
            <a:ext cx="9908274" cy="1056244"/>
          </a:xfrm>
        </p:spPr>
        <p:txBody>
          <a:bodyPr>
            <a:noAutofit/>
          </a:bodyPr>
          <a:lstStyle/>
          <a:p>
            <a:pPr algn="ctr"/>
            <a:r>
              <a:rPr lang="ru-RU" sz="4000" b="1" dirty="0"/>
              <a:t>2.Упражнение «Победи одиночество»:</a:t>
            </a:r>
            <a:endParaRPr lang="ru-RU" sz="4000" dirty="0"/>
          </a:p>
        </p:txBody>
      </p:sp>
      <p:sp>
        <p:nvSpPr>
          <p:cNvPr id="3" name="Объект 2"/>
          <p:cNvSpPr>
            <a:spLocks noGrp="1"/>
          </p:cNvSpPr>
          <p:nvPr>
            <p:ph idx="1"/>
          </p:nvPr>
        </p:nvSpPr>
        <p:spPr>
          <a:xfrm>
            <a:off x="245660" y="2336872"/>
            <a:ext cx="6177670" cy="4391473"/>
          </a:xfrm>
        </p:spPr>
        <p:txBody>
          <a:bodyPr>
            <a:normAutofit lnSpcReduction="10000"/>
          </a:bodyPr>
          <a:lstStyle/>
          <a:p>
            <a:pPr marL="0" indent="0" algn="just">
              <a:buNone/>
            </a:pPr>
            <a:r>
              <a:rPr lang="ru-RU" sz="2800" dirty="0"/>
              <a:t>«Степа был один. Ему было очень одиноко. Он встал, потом снова сел. Посмотрел в окно. Ему так хотелось, чтобы рядом с ним был сейчас какой-нибудь другой ребенок. Ему хотелось иметь друга, с которым можно было бы сейчас поговорить или поиграть. Степа подумал, что в последнее время он часто остается один. Он почувствовал, как к глазам подступили слезы...» </a:t>
            </a:r>
          </a:p>
          <a:p>
            <a:endParaRPr lang="ru-RU" dirty="0"/>
          </a:p>
        </p:txBody>
      </p:sp>
      <p:pic>
        <p:nvPicPr>
          <p:cNvPr id="4098" name="Picture 2" descr="Picture backgroun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23330" y="2497539"/>
            <a:ext cx="5381983" cy="3875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031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368491" y="2336872"/>
            <a:ext cx="6005013" cy="4173109"/>
          </a:xfrm>
        </p:spPr>
        <p:txBody>
          <a:bodyPr/>
          <a:lstStyle/>
          <a:p>
            <a:pPr marL="0" indent="0" algn="just">
              <a:buNone/>
            </a:pPr>
            <a:r>
              <a:rPr lang="ru-RU" dirty="0"/>
              <a:t>Вспомните, когда вам было одиноко, или кого-нибудь, с кем это тоже случается. Напишите или нарисуйте, что в таких случаях бывает на душе у человека.  </a:t>
            </a:r>
          </a:p>
          <a:p>
            <a:pPr marL="0" indent="0" algn="just">
              <a:buNone/>
            </a:pPr>
            <a:r>
              <a:rPr lang="ru-RU" dirty="0"/>
              <a:t>Теперь объединитесь по трое, покажите и расскажите друг другу, что вы написали или нарисовали. А потом обсудите вот какой вопрос: «Что мы можем сделать, чтобы в мире стало меньше одиноких людей?» .</a:t>
            </a:r>
          </a:p>
        </p:txBody>
      </p:sp>
      <p:pic>
        <p:nvPicPr>
          <p:cNvPr id="1026" name="Picture 2" descr="Picture backgroun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373503" y="2489259"/>
            <a:ext cx="5474833" cy="3624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29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955" y="753228"/>
            <a:ext cx="10021227" cy="1080938"/>
          </a:xfrm>
        </p:spPr>
        <p:txBody>
          <a:bodyPr>
            <a:noAutofit/>
          </a:bodyPr>
          <a:lstStyle/>
          <a:p>
            <a:pPr algn="ctr"/>
            <a:r>
              <a:rPr lang="ru-RU" sz="3200" b="1" dirty="0"/>
              <a:t>3.Упражнение «Друзья, непохожие на меня»:</a:t>
            </a:r>
            <a:endParaRPr lang="ru-RU" sz="3200" dirty="0"/>
          </a:p>
        </p:txBody>
      </p:sp>
      <p:sp>
        <p:nvSpPr>
          <p:cNvPr id="3" name="Объект 2"/>
          <p:cNvSpPr>
            <a:spLocks noGrp="1"/>
          </p:cNvSpPr>
          <p:nvPr>
            <p:ph idx="1"/>
          </p:nvPr>
        </p:nvSpPr>
        <p:spPr>
          <a:xfrm>
            <a:off x="680322" y="2336873"/>
            <a:ext cx="5106330" cy="3872858"/>
          </a:xfrm>
        </p:spPr>
        <p:txBody>
          <a:bodyPr>
            <a:noAutofit/>
          </a:bodyPr>
          <a:lstStyle/>
          <a:p>
            <a:pPr marL="0" indent="0" algn="just">
              <a:buNone/>
            </a:pPr>
            <a:r>
              <a:rPr lang="ru-RU" sz="2800" dirty="0"/>
              <a:t>Вспомните своего друга (подругу), который(</a:t>
            </a:r>
            <a:r>
              <a:rPr lang="ru-RU" sz="2800" dirty="0" err="1"/>
              <a:t>ая</a:t>
            </a:r>
            <a:r>
              <a:rPr lang="ru-RU" sz="2800" dirty="0"/>
              <a:t>) в каких-то важных вещах существенно от тебя отличается. Опиши его (ее). Пожалуйста, не называй нам его (ее) имени, а расскажи, чем он (она) от тебя отличается, и почему он (она) тебе дорог. </a:t>
            </a:r>
          </a:p>
        </p:txBody>
      </p:sp>
      <p:pic>
        <p:nvPicPr>
          <p:cNvPr id="5122" name="Picture 2" descr="Picture backgroun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966062" y="2336873"/>
            <a:ext cx="4517374" cy="4148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468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955" y="753228"/>
            <a:ext cx="10021227" cy="1080938"/>
          </a:xfrm>
        </p:spPr>
        <p:txBody>
          <a:bodyPr>
            <a:noAutofit/>
          </a:bodyPr>
          <a:lstStyle/>
          <a:p>
            <a:pPr algn="ctr"/>
            <a:r>
              <a:rPr lang="ru-RU" b="1" dirty="0"/>
              <a:t>4.Упражнение «Попроси, и тебе помогут»:</a:t>
            </a:r>
            <a:endParaRPr lang="ru-RU" dirty="0"/>
          </a:p>
        </p:txBody>
      </p:sp>
      <p:sp>
        <p:nvSpPr>
          <p:cNvPr id="3" name="Объект 2"/>
          <p:cNvSpPr>
            <a:spLocks noGrp="1"/>
          </p:cNvSpPr>
          <p:nvPr>
            <p:ph idx="1"/>
          </p:nvPr>
        </p:nvSpPr>
        <p:spPr>
          <a:xfrm>
            <a:off x="680321" y="2336873"/>
            <a:ext cx="10920276" cy="4214052"/>
          </a:xfrm>
        </p:spPr>
        <p:txBody>
          <a:bodyPr/>
          <a:lstStyle/>
          <a:p>
            <a:pPr marL="514350" indent="-514350" algn="just">
              <a:buAutoNum type="arabicPeriod"/>
            </a:pPr>
            <a:r>
              <a:rPr lang="ru-RU" sz="2800" i="1" dirty="0"/>
              <a:t>Помоги мне, пожалуйста, с домашним заданием. Я не очень хорошо разобрался с материалом, и буду очень благодарен, если ты мне подскажешь. </a:t>
            </a:r>
          </a:p>
          <a:p>
            <a:pPr marL="0" indent="0" algn="just">
              <a:buNone/>
            </a:pPr>
            <a:endParaRPr lang="ru-RU" sz="2800" dirty="0"/>
          </a:p>
          <a:p>
            <a:pPr marL="0" indent="0" algn="just">
              <a:buNone/>
            </a:pPr>
            <a:r>
              <a:rPr lang="ru-RU" sz="2800" i="1" dirty="0"/>
              <a:t>2. Ну пожалуйста, объясни мне, как там правильно делать!</a:t>
            </a:r>
          </a:p>
          <a:p>
            <a:pPr marL="0" indent="0" algn="just">
              <a:buNone/>
            </a:pPr>
            <a:r>
              <a:rPr lang="ru-RU" sz="2800" i="1" dirty="0"/>
              <a:t>Я такой глупый, помоги, умоляю! </a:t>
            </a:r>
          </a:p>
          <a:p>
            <a:pPr marL="0" indent="0" algn="just">
              <a:buNone/>
            </a:pPr>
            <a:endParaRPr lang="ru-RU" sz="2800" dirty="0"/>
          </a:p>
          <a:p>
            <a:pPr marL="0" indent="0" algn="just">
              <a:buNone/>
            </a:pPr>
            <a:r>
              <a:rPr lang="ru-RU" sz="2800" i="1" dirty="0"/>
              <a:t>3. А ну быстро дал свою тетрадь и рассказал, как решить этот пример. </a:t>
            </a:r>
            <a:endParaRPr lang="ru-RU" sz="2800" dirty="0"/>
          </a:p>
          <a:p>
            <a:endParaRPr lang="ru-RU" dirty="0"/>
          </a:p>
        </p:txBody>
      </p:sp>
    </p:spTree>
    <p:extLst>
      <p:ext uri="{BB962C8B-B14F-4D97-AF65-F5344CB8AC3E}">
        <p14:creationId xmlns:p14="http://schemas.microsoft.com/office/powerpoint/2010/main" val="682044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368491" y="2336873"/>
            <a:ext cx="6892118" cy="4377826"/>
          </a:xfrm>
        </p:spPr>
        <p:txBody>
          <a:bodyPr/>
          <a:lstStyle/>
          <a:p>
            <a:pPr marL="0" indent="0" algn="just">
              <a:buNone/>
            </a:pPr>
            <a:r>
              <a:rPr lang="ru-RU" dirty="0"/>
              <a:t>Давайте сейчас подумаем, как можно научиться просить и получать помощь, и попробуем этому научиться».</a:t>
            </a:r>
          </a:p>
          <a:p>
            <a:pPr marL="0" indent="0" algn="just">
              <a:buNone/>
            </a:pPr>
            <a:r>
              <a:rPr lang="ru-RU" dirty="0"/>
              <a:t>Посмотрите, как по-разному звучат вежливые уверенные просьбы, и приказы, мольбы.</a:t>
            </a:r>
          </a:p>
          <a:p>
            <a:pPr marL="0" indent="0" algn="just">
              <a:buNone/>
            </a:pPr>
            <a:r>
              <a:rPr lang="ru-RU" dirty="0"/>
              <a:t>Сейчас я хочу предложить вам разделиться на пары, где вы по очереди обратитесь друг к другу с различными просьбами, используя все представленные варианты: доброжелательную, приказывающую и умоляющую просьбы. У вас на это 5 минут, начинайте». </a:t>
            </a:r>
          </a:p>
        </p:txBody>
      </p:sp>
      <p:pic>
        <p:nvPicPr>
          <p:cNvPr id="2050" name="Picture 2" descr="Picture backgroun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260609" y="2743200"/>
            <a:ext cx="4747048" cy="3166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8091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313900" y="2336873"/>
            <a:ext cx="7274256" cy="4241348"/>
          </a:xfrm>
        </p:spPr>
        <p:txBody>
          <a:bodyPr>
            <a:normAutofit fontScale="92500" lnSpcReduction="10000"/>
          </a:bodyPr>
          <a:lstStyle/>
          <a:p>
            <a:pPr marL="0" indent="0">
              <a:buNone/>
            </a:pPr>
            <a:r>
              <a:rPr lang="ru-RU" b="1" u="sng" dirty="0"/>
              <a:t>Послушайте внимательно следующий диалог: </a:t>
            </a:r>
            <a:endParaRPr lang="ru-RU" u="sng" dirty="0"/>
          </a:p>
          <a:p>
            <a:pPr marL="0" indent="0">
              <a:buNone/>
            </a:pPr>
            <a:r>
              <a:rPr lang="ru-RU" dirty="0"/>
              <a:t>– Дай мне, пожалуйста, почитать книгу. </a:t>
            </a:r>
          </a:p>
          <a:p>
            <a:pPr marL="0" indent="0">
              <a:buNone/>
            </a:pPr>
            <a:r>
              <a:rPr lang="ru-RU" dirty="0"/>
              <a:t>– Я не могу тебе ее дать, я сейчас сама ее читаю. </a:t>
            </a:r>
          </a:p>
          <a:p>
            <a:pPr marL="0" indent="0">
              <a:buNone/>
            </a:pPr>
            <a:r>
              <a:rPr lang="ru-RU" dirty="0"/>
              <a:t>– А сможешь мне ее дать, когда прочитаешь?</a:t>
            </a:r>
          </a:p>
          <a:p>
            <a:pPr marL="0" indent="0">
              <a:buNone/>
            </a:pPr>
            <a:r>
              <a:rPr lang="ru-RU" dirty="0"/>
              <a:t>– Когда прочитаю, дам. Только ненадолго. </a:t>
            </a:r>
          </a:p>
          <a:p>
            <a:pPr marL="0" indent="0">
              <a:buNone/>
            </a:pPr>
            <a:r>
              <a:rPr lang="ru-RU" dirty="0"/>
              <a:t>– Я постараюсь за неделю прочитать ее. </a:t>
            </a:r>
          </a:p>
          <a:p>
            <a:pPr marL="0" indent="0">
              <a:buNone/>
            </a:pPr>
            <a:r>
              <a:rPr lang="ru-RU" dirty="0"/>
              <a:t>– Хорошо, на неделю я дам тебе книгу, когда прочитаю ее. </a:t>
            </a:r>
          </a:p>
          <a:p>
            <a:pPr marL="0" indent="0">
              <a:buNone/>
            </a:pPr>
            <a:r>
              <a:rPr lang="ru-RU" dirty="0"/>
              <a:t>– Спасибо. Я буду ждать. </a:t>
            </a:r>
          </a:p>
          <a:p>
            <a:pPr marL="0" indent="0">
              <a:buNone/>
            </a:pPr>
            <a:r>
              <a:rPr lang="ru-RU" dirty="0"/>
              <a:t>– Хорошо, а я постараюсь быстрее дочитать ее и принесу тебе. </a:t>
            </a:r>
          </a:p>
          <a:p>
            <a:endParaRPr lang="ru-RU" dirty="0"/>
          </a:p>
        </p:txBody>
      </p:sp>
      <p:pic>
        <p:nvPicPr>
          <p:cNvPr id="6146" name="Picture 2" descr="Picture backgroun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12728" y="2336873"/>
            <a:ext cx="4771382" cy="3936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309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80321" y="2336873"/>
            <a:ext cx="10961219" cy="4009336"/>
          </a:xfrm>
        </p:spPr>
        <p:txBody>
          <a:bodyPr/>
          <a:lstStyle/>
          <a:p>
            <a:pPr marL="0" indent="0">
              <a:buNone/>
            </a:pPr>
            <a:r>
              <a:rPr lang="ru-RU" sz="3200" b="1" i="1" dirty="0"/>
              <a:t>ВЕЖЛИВЫЙ ОТКАЗ</a:t>
            </a:r>
            <a:endParaRPr lang="ru-RU" sz="3200" dirty="0"/>
          </a:p>
          <a:p>
            <a:r>
              <a:rPr lang="ru-RU" sz="3200" b="1" i="1" dirty="0"/>
              <a:t> =</a:t>
            </a:r>
            <a:endParaRPr lang="ru-RU" sz="3200" dirty="0"/>
          </a:p>
          <a:p>
            <a:pPr marL="0" indent="0">
              <a:buNone/>
            </a:pPr>
            <a:r>
              <a:rPr lang="ru-RU" sz="3200" b="1" i="1" dirty="0"/>
              <a:t> ОТКАЗАТЬ, ИСПОЛЬЗУЯ ВЕЖЛИВЫЕ СЛОВА, ДОБРОЖЕЛАТЕЛЬНО И В ТО ЖЕ ВРЕМЯ УВЕРЕННО </a:t>
            </a:r>
            <a:endParaRPr lang="ru-RU" sz="3200" dirty="0"/>
          </a:p>
          <a:p>
            <a:pPr marL="0" indent="0">
              <a:buNone/>
            </a:pPr>
            <a:r>
              <a:rPr lang="ru-RU" sz="3200" b="1" i="1" dirty="0"/>
              <a:t>+ </a:t>
            </a:r>
            <a:endParaRPr lang="ru-RU" sz="3200" dirty="0"/>
          </a:p>
          <a:p>
            <a:pPr marL="0" indent="0">
              <a:buNone/>
            </a:pPr>
            <a:r>
              <a:rPr lang="ru-RU" sz="3200" b="1" i="1" dirty="0"/>
              <a:t>ОБЪЯСНИТЬ ПРИЧИНУ, ПО КОТОРОЙ ТЫ ОТКАЗЫВАЕШЬ </a:t>
            </a:r>
            <a:endParaRPr lang="ru-RU" sz="3200" dirty="0"/>
          </a:p>
          <a:p>
            <a:endParaRPr lang="ru-RU" dirty="0"/>
          </a:p>
        </p:txBody>
      </p:sp>
    </p:spTree>
    <p:extLst>
      <p:ext uri="{BB962C8B-B14F-4D97-AF65-F5344CB8AC3E}">
        <p14:creationId xmlns:p14="http://schemas.microsoft.com/office/powerpoint/2010/main" val="2018025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b="1" dirty="0"/>
              <a:t>5.Упражнение «Положительные и отрицательные чувства»:</a:t>
            </a:r>
            <a:endParaRPr lang="ru-RU" dirty="0"/>
          </a:p>
        </p:txBody>
      </p:sp>
      <p:pic>
        <p:nvPicPr>
          <p:cNvPr id="4" name="Объект 3"/>
          <p:cNvPicPr>
            <a:picLocks noGrp="1"/>
          </p:cNvPicPr>
          <p:nvPr>
            <p:ph idx="1"/>
          </p:nvPr>
        </p:nvPicPr>
        <p:blipFill rotWithShape="1">
          <a:blip r:embed="rId2" cstate="email">
            <a:extLst>
              <a:ext uri="{28A0092B-C50C-407E-A947-70E740481C1C}">
                <a14:useLocalDpi xmlns:a14="http://schemas.microsoft.com/office/drawing/2010/main"/>
              </a:ext>
            </a:extLst>
          </a:blip>
          <a:srcRect/>
          <a:stretch/>
        </p:blipFill>
        <p:spPr bwMode="auto">
          <a:xfrm>
            <a:off x="0" y="1981959"/>
            <a:ext cx="12192000" cy="48760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48901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6.Упражнение «Сказка о чувствах»:</a:t>
            </a:r>
            <a:endParaRPr lang="ru-RU" dirty="0"/>
          </a:p>
        </p:txBody>
      </p:sp>
      <p:pic>
        <p:nvPicPr>
          <p:cNvPr id="4" name="Объект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0" y="1978926"/>
            <a:ext cx="12192000" cy="4879074"/>
          </a:xfrm>
          <a:prstGeom prst="rect">
            <a:avLst/>
          </a:prstGeom>
        </p:spPr>
      </p:pic>
    </p:spTree>
    <p:extLst>
      <p:ext uri="{BB962C8B-B14F-4D97-AF65-F5344CB8AC3E}">
        <p14:creationId xmlns:p14="http://schemas.microsoft.com/office/powerpoint/2010/main" val="3421176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400" b="1" dirty="0"/>
              <a:t>Рефлексия:</a:t>
            </a:r>
            <a:endParaRPr lang="ru-RU" sz="4400" dirty="0"/>
          </a:p>
        </p:txBody>
      </p:sp>
      <p:pic>
        <p:nvPicPr>
          <p:cNvPr id="7170" name="Picture 2" descr="Picture background"/>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464893" y="2405039"/>
            <a:ext cx="5649304" cy="359886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Picture backgroun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14197" y="2405039"/>
            <a:ext cx="5459104" cy="3598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687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descr="Picture background"/>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9544594"/>
      </p:ext>
    </p:extLst>
  </p:cSld>
  <p:clrMapOvr>
    <a:masterClrMapping/>
  </p:clrMapOvr>
</p:sld>
</file>

<file path=ppt/theme/theme1.xml><?xml version="1.0" encoding="utf-8"?>
<a:theme xmlns:a="http://schemas.openxmlformats.org/drawingml/2006/main" name="Берлин">
  <a:themeElements>
    <a:clrScheme name="Берлин">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Берлин">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Берлин">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Берлин</Template>
  <TotalTime>56</TotalTime>
  <Words>748</Words>
  <Application>Microsoft Office PowerPoint</Application>
  <PresentationFormat>Широкоэкранный</PresentationFormat>
  <Paragraphs>67</Paragraphs>
  <Slides>16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16</vt:i4>
      </vt:variant>
    </vt:vector>
  </HeadingPairs>
  <TitlesOfParts>
    <vt:vector size="20" baseType="lpstr">
      <vt:lpstr>Arial</vt:lpstr>
      <vt:lpstr>Times New Roman</vt:lpstr>
      <vt:lpstr>Trebuchet MS</vt:lpstr>
      <vt:lpstr>Берлин</vt:lpstr>
      <vt:lpstr>Тренинговое занятие «Я и Другие».</vt:lpstr>
      <vt:lpstr>Презентация PowerPoint</vt:lpstr>
      <vt:lpstr>Ход тренинга:</vt:lpstr>
      <vt:lpstr>Правила:</vt:lpstr>
      <vt:lpstr>1.Упражнение «Любимые вещи»:</vt:lpstr>
      <vt:lpstr>2.Упражнение «Победи одиночество»:</vt:lpstr>
      <vt:lpstr>Презентация PowerPoint</vt:lpstr>
      <vt:lpstr>3.Упражнение «Друзья, непохожие на меня»:</vt:lpstr>
      <vt:lpstr>4.Упражнение «Попроси, и тебе помогут»:</vt:lpstr>
      <vt:lpstr>Презентация PowerPoint</vt:lpstr>
      <vt:lpstr>Презентация PowerPoint</vt:lpstr>
      <vt:lpstr>Презентация PowerPoint</vt:lpstr>
      <vt:lpstr>5.Упражнение «Положительные и отрицательные чувства»:</vt:lpstr>
      <vt:lpstr>6.Упражнение «Сказка о чувствах»:</vt:lpstr>
      <vt:lpstr>Рефлексия:</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Тренинговое занятие «Я и Другие».</dc:title>
  <dc:creator>HP</dc:creator>
  <cp:lastModifiedBy>Екатерина Чимутова</cp:lastModifiedBy>
  <cp:revision>16</cp:revision>
  <dcterms:created xsi:type="dcterms:W3CDTF">2024-11-20T19:02:02Z</dcterms:created>
  <dcterms:modified xsi:type="dcterms:W3CDTF">2026-10-19T17:18:59Z</dcterms:modified>
</cp:coreProperties>
</file>