
<file path=[Content_Types].xml><?xml version="1.0" encoding="utf-8"?>
<Types xmlns="http://schemas.openxmlformats.org/package/2006/content-types">
  <Default Extension="jpeg" ContentType="image/jpeg"/>
  <Default Extension="m4a" ContentType="audio/mp4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79" r:id="rId3"/>
    <p:sldId id="280" r:id="rId4"/>
    <p:sldId id="276" r:id="rId5"/>
    <p:sldId id="273" r:id="rId6"/>
    <p:sldId id="287" r:id="rId7"/>
    <p:sldId id="263" r:id="rId8"/>
  </p:sldIdLst>
  <p:sldSz cx="9144000" cy="6858000" type="screen4x3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8025" autoAdjust="0"/>
    <p:restoredTop sz="96433" autoAdjust="0"/>
  </p:normalViewPr>
  <p:slideViewPr>
    <p:cSldViewPr snapToGrid="0">
      <p:cViewPr varScale="1">
        <p:scale>
          <a:sx n="81" d="100"/>
          <a:sy n="81" d="100"/>
        </p:scale>
        <p:origin x="1387" y="6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microsoft.com/office/2016/11/relationships/changesInfo" Target="changesInfos/changesInfo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Екатерина Чимутова" userId="4e1c11216741eefa" providerId="LiveId" clId="{E01BB03D-4D9F-4CF2-BCCB-B77BB2E13832}"/>
    <pc:docChg chg="custSel delSld modSld">
      <pc:chgData name="Екатерина Чимутова" userId="4e1c11216741eefa" providerId="LiveId" clId="{E01BB03D-4D9F-4CF2-BCCB-B77BB2E13832}" dt="2026-10-19T17:07:41.465" v="16" actId="2696"/>
      <pc:docMkLst>
        <pc:docMk/>
      </pc:docMkLst>
      <pc:sldChg chg="delSp modSp mod">
        <pc:chgData name="Екатерина Чимутова" userId="4e1c11216741eefa" providerId="LiveId" clId="{E01BB03D-4D9F-4CF2-BCCB-B77BB2E13832}" dt="2026-10-19T17:07:11.616" v="4" actId="1076"/>
        <pc:sldMkLst>
          <pc:docMk/>
          <pc:sldMk cId="0" sldId="256"/>
        </pc:sldMkLst>
        <pc:spChg chg="mod">
          <ac:chgData name="Екатерина Чимутова" userId="4e1c11216741eefa" providerId="LiveId" clId="{E01BB03D-4D9F-4CF2-BCCB-B77BB2E13832}" dt="2026-10-19T17:07:11.616" v="4" actId="1076"/>
          <ac:spMkLst>
            <pc:docMk/>
            <pc:sldMk cId="0" sldId="256"/>
            <ac:spMk id="4" creationId="{00000000-0000-0000-0000-000000000000}"/>
          </ac:spMkLst>
        </pc:spChg>
        <pc:picChg chg="del">
          <ac:chgData name="Екатерина Чимутова" userId="4e1c11216741eefa" providerId="LiveId" clId="{E01BB03D-4D9F-4CF2-BCCB-B77BB2E13832}" dt="2026-10-19T17:06:50.484" v="0" actId="478"/>
          <ac:picMkLst>
            <pc:docMk/>
            <pc:sldMk cId="0" sldId="256"/>
            <ac:picMk id="2" creationId="{00000000-0000-0000-0000-000000000000}"/>
          </ac:picMkLst>
        </pc:picChg>
      </pc:sldChg>
      <pc:sldChg chg="del">
        <pc:chgData name="Екатерина Чимутова" userId="4e1c11216741eefa" providerId="LiveId" clId="{E01BB03D-4D9F-4CF2-BCCB-B77BB2E13832}" dt="2026-10-19T17:07:41.465" v="16" actId="2696"/>
        <pc:sldMkLst>
          <pc:docMk/>
          <pc:sldMk cId="0" sldId="264"/>
        </pc:sldMkLst>
      </pc:sldChg>
      <pc:sldChg chg="del">
        <pc:chgData name="Екатерина Чимутова" userId="4e1c11216741eefa" providerId="LiveId" clId="{E01BB03D-4D9F-4CF2-BCCB-B77BB2E13832}" dt="2026-10-19T17:07:39.297" v="15" actId="2696"/>
        <pc:sldMkLst>
          <pc:docMk/>
          <pc:sldMk cId="0" sldId="266"/>
        </pc:sldMkLst>
      </pc:sldChg>
      <pc:sldChg chg="del">
        <pc:chgData name="Екатерина Чимутова" userId="4e1c11216741eefa" providerId="LiveId" clId="{E01BB03D-4D9F-4CF2-BCCB-B77BB2E13832}" dt="2026-10-19T17:07:29.922" v="11" actId="2696"/>
        <pc:sldMkLst>
          <pc:docMk/>
          <pc:sldMk cId="0" sldId="268"/>
        </pc:sldMkLst>
      </pc:sldChg>
      <pc:sldChg chg="del">
        <pc:chgData name="Екатерина Чимутова" userId="4e1c11216741eefa" providerId="LiveId" clId="{E01BB03D-4D9F-4CF2-BCCB-B77BB2E13832}" dt="2026-10-19T17:07:23.183" v="8" actId="2696"/>
        <pc:sldMkLst>
          <pc:docMk/>
          <pc:sldMk cId="0" sldId="269"/>
        </pc:sldMkLst>
      </pc:sldChg>
      <pc:sldChg chg="del">
        <pc:chgData name="Екатерина Чимутова" userId="4e1c11216741eefa" providerId="LiveId" clId="{E01BB03D-4D9F-4CF2-BCCB-B77BB2E13832}" dt="2026-10-19T17:07:32.474" v="12" actId="2696"/>
        <pc:sldMkLst>
          <pc:docMk/>
          <pc:sldMk cId="0" sldId="271"/>
        </pc:sldMkLst>
      </pc:sldChg>
      <pc:sldChg chg="del">
        <pc:chgData name="Екатерина Чимутова" userId="4e1c11216741eefa" providerId="LiveId" clId="{E01BB03D-4D9F-4CF2-BCCB-B77BB2E13832}" dt="2026-10-19T17:07:18.256" v="6" actId="2696"/>
        <pc:sldMkLst>
          <pc:docMk/>
          <pc:sldMk cId="0" sldId="272"/>
        </pc:sldMkLst>
      </pc:sldChg>
      <pc:sldChg chg="del">
        <pc:chgData name="Екатерина Чимутова" userId="4e1c11216741eefa" providerId="LiveId" clId="{E01BB03D-4D9F-4CF2-BCCB-B77BB2E13832}" dt="2026-10-19T17:07:16.121" v="5" actId="2696"/>
        <pc:sldMkLst>
          <pc:docMk/>
          <pc:sldMk cId="0" sldId="274"/>
        </pc:sldMkLst>
      </pc:sldChg>
      <pc:sldChg chg="del">
        <pc:chgData name="Екатерина Чимутова" userId="4e1c11216741eefa" providerId="LiveId" clId="{E01BB03D-4D9F-4CF2-BCCB-B77BB2E13832}" dt="2026-10-19T17:07:37.031" v="14" actId="2696"/>
        <pc:sldMkLst>
          <pc:docMk/>
          <pc:sldMk cId="540791215" sldId="281"/>
        </pc:sldMkLst>
      </pc:sldChg>
      <pc:sldChg chg="del">
        <pc:chgData name="Екатерина Чимутова" userId="4e1c11216741eefa" providerId="LiveId" clId="{E01BB03D-4D9F-4CF2-BCCB-B77BB2E13832}" dt="2026-10-19T17:07:20.523" v="7" actId="2696"/>
        <pc:sldMkLst>
          <pc:docMk/>
          <pc:sldMk cId="1805553418" sldId="283"/>
        </pc:sldMkLst>
      </pc:sldChg>
      <pc:sldChg chg="del">
        <pc:chgData name="Екатерина Чимутова" userId="4e1c11216741eefa" providerId="LiveId" clId="{E01BB03D-4D9F-4CF2-BCCB-B77BB2E13832}" dt="2026-10-19T17:07:25.354" v="9" actId="2696"/>
        <pc:sldMkLst>
          <pc:docMk/>
          <pc:sldMk cId="1003741518" sldId="284"/>
        </pc:sldMkLst>
      </pc:sldChg>
      <pc:sldChg chg="del">
        <pc:chgData name="Екатерина Чимутова" userId="4e1c11216741eefa" providerId="LiveId" clId="{E01BB03D-4D9F-4CF2-BCCB-B77BB2E13832}" dt="2026-10-19T17:07:27.527" v="10" actId="2696"/>
        <pc:sldMkLst>
          <pc:docMk/>
          <pc:sldMk cId="119838191" sldId="285"/>
        </pc:sldMkLst>
      </pc:sldChg>
      <pc:sldChg chg="del">
        <pc:chgData name="Екатерина Чимутова" userId="4e1c11216741eefa" providerId="LiveId" clId="{E01BB03D-4D9F-4CF2-BCCB-B77BB2E13832}" dt="2026-10-19T17:07:34.758" v="13" actId="2696"/>
        <pc:sldMkLst>
          <pc:docMk/>
          <pc:sldMk cId="3266882054" sldId="286"/>
        </pc:sldMkLst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1A91A67-E603-4882-8D29-D46D5D96799C}" type="datetimeFigureOut">
              <a:rPr lang="ru-RU"/>
              <a:pPr>
                <a:defRPr/>
              </a:pPr>
              <a:t>19.10.2026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2971304-EC09-4A5C-BA80-C1DB1D41E2D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0D1F6F5-3F79-4E15-A8B6-022F7BA4B7F5}" type="datetimeFigureOut">
              <a:rPr lang="ru-RU"/>
              <a:pPr>
                <a:defRPr/>
              </a:pPr>
              <a:t>19.10.2026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4EDD00E-7773-4E9C-B740-B414235CC21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FD588FE-B769-4044-845B-8FB3618FAC4E}" type="datetimeFigureOut">
              <a:rPr lang="ru-RU"/>
              <a:pPr>
                <a:defRPr/>
              </a:pPr>
              <a:t>19.10.2026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C393FF8-6219-49D6-AA20-6A3D307D3E29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55FD60C-697F-457E-8EA8-61A8AEE83514}" type="datetimeFigureOut">
              <a:rPr lang="ru-RU"/>
              <a:pPr>
                <a:defRPr/>
              </a:pPr>
              <a:t>19.10.2026</a:t>
            </a:fld>
            <a:endParaRPr lang="ru-RU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9A13C36-AC52-4181-AB34-772D0CEA8C4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166837B-6FAC-4D79-944E-F126CDB079EA}" type="datetimeFigureOut">
              <a:rPr lang="ru-RU"/>
              <a:pPr>
                <a:defRPr/>
              </a:pPr>
              <a:t>19.10.2026</a:t>
            </a:fld>
            <a:endParaRPr lang="ru-RU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8DFC729-A43F-4F16-961E-3E3420D0C01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5486E19-4469-483E-A9C3-CBA6F9181164}" type="datetimeFigureOut">
              <a:rPr lang="ru-RU"/>
              <a:pPr>
                <a:defRPr/>
              </a:pPr>
              <a:t>19.10.2026</a:t>
            </a:fld>
            <a:endParaRPr lang="ru-RU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8C61093-3266-41E2-BB23-1186C2255D3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389AD39-EED9-455E-A2DD-2D09F7F7B523}" type="datetimeFigureOut">
              <a:rPr lang="ru-RU"/>
              <a:pPr>
                <a:defRPr/>
              </a:pPr>
              <a:t>19.10.2026</a:t>
            </a:fld>
            <a:endParaRPr lang="ru-RU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5E4C467-5A42-476E-AAB9-40638BE7606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FD98857-635A-4E23-9F71-46969F5142F5}" type="datetimeFigureOut">
              <a:rPr lang="ru-RU"/>
              <a:pPr>
                <a:defRPr/>
              </a:pPr>
              <a:t>19.10.2026</a:t>
            </a:fld>
            <a:endParaRPr lang="ru-RU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5AC1B74-9318-4757-8A79-15FCD3539CB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ru-RU" noProof="0"/>
              <a:t>Вставка рисунка</a:t>
            </a:r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EA77292-5F90-425D-A23B-008691DC73CE}" type="datetimeFigureOut">
              <a:rPr lang="ru-RU"/>
              <a:pPr>
                <a:defRPr/>
              </a:pPr>
              <a:t>19.10.2026</a:t>
            </a:fld>
            <a:endParaRPr lang="ru-RU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87E405E-B9E1-410F-A466-FDA6ED91E0F1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8184E75-04F0-451A-9752-1E4036BB5670}" type="datetimeFigureOut">
              <a:rPr lang="ru-RU"/>
              <a:pPr>
                <a:defRPr/>
              </a:pPr>
              <a:t>19.10.2026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A6895E9-9FB7-4F12-9FDD-321F46407E4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F1C664F-E550-40F3-9D9D-A0FDBC9F08BC}" type="datetimeFigureOut">
              <a:rPr lang="ru-RU"/>
              <a:pPr>
                <a:defRPr/>
              </a:pPr>
              <a:t>19.10.2026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E3A274A-452B-499C-9E70-6B54C5622D9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628650" y="365125"/>
            <a:ext cx="7886700" cy="1325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628650" y="1825625"/>
            <a:ext cx="7886700" cy="43513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AAFFCFBE-DB35-4575-90F7-A7BCC209316C}" type="datetimeFigureOut">
              <a:rPr lang="ru-RU"/>
              <a:pPr>
                <a:defRPr/>
              </a:pPr>
              <a:t>19.10.2026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CD8CBE01-C357-416F-9E42-B5E52268F2B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1" r:id="rId1"/>
    <p:sldLayoutId id="2147483670" r:id="rId2"/>
    <p:sldLayoutId id="2147483669" r:id="rId3"/>
    <p:sldLayoutId id="2147483668" r:id="rId4"/>
    <p:sldLayoutId id="2147483667" r:id="rId5"/>
    <p:sldLayoutId id="2147483666" r:id="rId6"/>
    <p:sldLayoutId id="2147483665" r:id="rId7"/>
    <p:sldLayoutId id="2147483664" r:id="rId8"/>
    <p:sldLayoutId id="2147483663" r:id="rId9"/>
    <p:sldLayoutId id="2147483662" r:id="rId10"/>
    <p:sldLayoutId id="2147483661" r:id="rId11"/>
  </p:sldLayoutIdLst>
  <p:txStyles>
    <p:titleStyle>
      <a:lvl1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</a:defRPr>
      </a:lvl2pPr>
      <a:lvl3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</a:defRPr>
      </a:lvl3pPr>
      <a:lvl4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</a:defRPr>
      </a:lvl4pPr>
      <a:lvl5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</a:defRPr>
      </a:lvl5pPr>
      <a:lvl6pPr marL="4572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</a:defRPr>
      </a:lvl6pPr>
      <a:lvl7pPr marL="9144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</a:defRPr>
      </a:lvl7pPr>
      <a:lvl8pPr marL="13716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</a:defRPr>
      </a:lvl8pPr>
      <a:lvl9pPr marL="18288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</a:defRPr>
      </a:lvl9pPr>
    </p:titleStyle>
    <p:bodyStyle>
      <a:lvl1pPr marL="228600" indent="-228600" algn="l" rtl="0" eaLnBrk="0" fontAlgn="base" hangingPunct="0">
        <a:lnSpc>
          <a:spcPct val="90000"/>
        </a:lnSpc>
        <a:spcBef>
          <a:spcPts val="1000"/>
        </a:spcBef>
        <a:spcAft>
          <a:spcPct val="0"/>
        </a:spcAft>
        <a:buFont typeface="Arial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.m4a"/><Relationship Id="rId1" Type="http://schemas.microsoft.com/office/2007/relationships/media" Target="../media/media1.m4a"/><Relationship Id="rId5" Type="http://schemas.openxmlformats.org/officeDocument/2006/relationships/image" Target="../media/image2.jpeg"/><Relationship Id="rId4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Садовая улица 2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4267200" y="3124200"/>
            <a:ext cx="609600" cy="609600"/>
          </a:xfrm>
          <a:prstGeom prst="rect">
            <a:avLst/>
          </a:prstGeom>
        </p:spPr>
      </p:pic>
      <p:pic>
        <p:nvPicPr>
          <p:cNvPr id="13313" name="Рисунок 2"/>
          <p:cNvPicPr>
            <a:picLocks noChangeAspect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4763" y="0"/>
            <a:ext cx="9139237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Прямоугольник 3"/>
          <p:cNvSpPr/>
          <p:nvPr/>
        </p:nvSpPr>
        <p:spPr>
          <a:xfrm>
            <a:off x="2187019" y="1011083"/>
            <a:ext cx="6082922" cy="67526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sz="2400" b="1" dirty="0">
                <a:solidFill>
                  <a:srgbClr val="2E75B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cs typeface="Times New Roman" pitchFamily="18" charset="0"/>
              </a:rPr>
              <a:t>Опыт работы: Физкультурно-оздоровительная работа в группах с  РАС</a:t>
            </a:r>
          </a:p>
          <a:p>
            <a:pPr algn="ctr">
              <a:defRPr/>
            </a:pPr>
            <a:endParaRPr lang="ru-RU" sz="3200" b="1" dirty="0">
              <a:solidFill>
                <a:srgbClr val="2E75B6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Times New Roman" pitchFamily="18" charset="0"/>
              <a:cs typeface="Times New Roman" pitchFamily="18" charset="0"/>
            </a:endParaRPr>
          </a:p>
          <a:p>
            <a:pPr algn="ctr">
              <a:defRPr/>
            </a:pPr>
            <a:endParaRPr lang="ru-RU" sz="3200" b="1" dirty="0">
              <a:solidFill>
                <a:srgbClr val="2E75B6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Times New Roman" pitchFamily="18" charset="0"/>
              <a:cs typeface="Times New Roman" pitchFamily="18" charset="0"/>
            </a:endParaRPr>
          </a:p>
          <a:p>
            <a:pPr algn="ctr">
              <a:defRPr/>
            </a:pPr>
            <a:endParaRPr lang="ru-RU" sz="3200" b="1" dirty="0">
              <a:solidFill>
                <a:srgbClr val="2E75B6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Times New Roman" pitchFamily="18" charset="0"/>
              <a:cs typeface="Times New Roman" pitchFamily="18" charset="0"/>
            </a:endParaRPr>
          </a:p>
          <a:p>
            <a:pPr algn="ctr">
              <a:defRPr/>
            </a:pPr>
            <a:endParaRPr lang="ru-RU" sz="3200" b="1" dirty="0">
              <a:solidFill>
                <a:srgbClr val="2E75B6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Times New Roman" pitchFamily="18" charset="0"/>
              <a:cs typeface="Times New Roman" pitchFamily="18" charset="0"/>
            </a:endParaRPr>
          </a:p>
          <a:p>
            <a:pPr algn="ctr">
              <a:defRPr/>
            </a:pPr>
            <a:endParaRPr lang="ru-RU" sz="3200" b="1" dirty="0">
              <a:solidFill>
                <a:srgbClr val="2E75B6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Times New Roman" pitchFamily="18" charset="0"/>
              <a:cs typeface="Times New Roman" pitchFamily="18" charset="0"/>
            </a:endParaRPr>
          </a:p>
          <a:p>
            <a:pPr lvl="0" fontAlgn="auto">
              <a:spcBef>
                <a:spcPct val="20000"/>
              </a:spcBef>
              <a:spcAft>
                <a:spcPts val="0"/>
              </a:spcAft>
              <a:buClr>
                <a:srgbClr val="31B6FD"/>
              </a:buClr>
              <a:buSzPct val="100000"/>
            </a:pPr>
            <a:endParaRPr lang="ru-RU" sz="3200" b="1" dirty="0">
              <a:solidFill>
                <a:srgbClr val="2E75B6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Times New Roman" pitchFamily="18" charset="0"/>
              <a:cs typeface="Times New Roman" pitchFamily="18" charset="0"/>
            </a:endParaRPr>
          </a:p>
          <a:p>
            <a:pPr lvl="0" fontAlgn="auto">
              <a:spcBef>
                <a:spcPct val="20000"/>
              </a:spcBef>
              <a:spcAft>
                <a:spcPts val="0"/>
              </a:spcAft>
              <a:buClr>
                <a:srgbClr val="31B6FD"/>
              </a:buClr>
              <a:buSzPct val="100000"/>
            </a:pPr>
            <a:endParaRPr lang="ru-RU" sz="3200" b="1" i="1" u="sng" dirty="0">
              <a:solidFill>
                <a:srgbClr val="2E75B6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Times New Roman" pitchFamily="18" charset="0"/>
              <a:cs typeface="Times New Roman" pitchFamily="18" charset="0"/>
            </a:endParaRPr>
          </a:p>
          <a:p>
            <a:pPr lvl="0" fontAlgn="auto">
              <a:spcBef>
                <a:spcPct val="20000"/>
              </a:spcBef>
              <a:spcAft>
                <a:spcPts val="0"/>
              </a:spcAft>
              <a:buClr>
                <a:srgbClr val="31B6FD"/>
              </a:buClr>
              <a:buSzPct val="100000"/>
            </a:pPr>
            <a:endParaRPr lang="ru-RU" sz="1400" b="1" i="1" u="sng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lvl="0" fontAlgn="auto">
              <a:spcBef>
                <a:spcPct val="20000"/>
              </a:spcBef>
              <a:spcAft>
                <a:spcPts val="0"/>
              </a:spcAft>
              <a:buClr>
                <a:srgbClr val="31B6FD"/>
              </a:buClr>
              <a:buSzPct val="100000"/>
            </a:pPr>
            <a:endParaRPr lang="ru-RU" sz="1400" b="1" i="1" u="sng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lvl="0" fontAlgn="auto">
              <a:spcBef>
                <a:spcPct val="20000"/>
              </a:spcBef>
              <a:spcAft>
                <a:spcPts val="0"/>
              </a:spcAft>
              <a:buClr>
                <a:srgbClr val="31B6FD"/>
              </a:buClr>
              <a:buSzPct val="100000"/>
            </a:pPr>
            <a:endParaRPr lang="ru-RU" sz="1400" b="1" i="1" u="sng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lvl="0" fontAlgn="auto">
              <a:spcBef>
                <a:spcPct val="20000"/>
              </a:spcBef>
              <a:spcAft>
                <a:spcPts val="0"/>
              </a:spcAft>
              <a:buClr>
                <a:srgbClr val="31B6FD"/>
              </a:buClr>
              <a:buSzPct val="100000"/>
            </a:pPr>
            <a:r>
              <a:rPr lang="ru-RU" sz="1400" b="1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                    Учитель-дефектолог</a:t>
            </a:r>
          </a:p>
          <a:p>
            <a:pPr lvl="0" fontAlgn="auto">
              <a:spcBef>
                <a:spcPct val="20000"/>
              </a:spcBef>
              <a:spcAft>
                <a:spcPts val="0"/>
              </a:spcAft>
              <a:buClr>
                <a:srgbClr val="31B6FD"/>
              </a:buClr>
              <a:buSzPct val="100000"/>
            </a:pPr>
            <a:r>
              <a:rPr lang="ru-RU" sz="1400" b="1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                        </a:t>
            </a:r>
            <a:r>
              <a:rPr lang="ru-RU" sz="14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Е.Н.Михайлова</a:t>
            </a:r>
            <a:endParaRPr lang="ru-RU" sz="3200" b="1" dirty="0">
              <a:solidFill>
                <a:srgbClr val="2E75B6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Times New Roman" pitchFamily="18" charset="0"/>
              <a:cs typeface="Times New Roman" pitchFamily="18" charset="0"/>
            </a:endParaRPr>
          </a:p>
          <a:p>
            <a:pPr algn="ctr">
              <a:defRPr/>
            </a:pPr>
            <a:endParaRPr lang="ru-RU" sz="3200" b="1" dirty="0">
              <a:solidFill>
                <a:srgbClr val="2E75B6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Times New Roman" pitchFamily="18" charset="0"/>
              <a:cs typeface="Times New Roman" pitchFamily="18" charset="0"/>
            </a:endParaRPr>
          </a:p>
          <a:p>
            <a:pPr>
              <a:defRPr/>
            </a:pPr>
            <a:endParaRPr lang="ru-RU" sz="3200" b="1" dirty="0">
              <a:solidFill>
                <a:srgbClr val="2E75B6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Tahoma" pitchFamily="34" charset="0"/>
              <a:cs typeface="Tahoma" pitchFamily="34" charset="0"/>
            </a:endParaRPr>
          </a:p>
        </p:txBody>
      </p:sp>
    </p:spTree>
  </p:cSld>
  <p:clrMapOvr>
    <a:masterClrMapping/>
  </p:clrMapOvr>
  <p:transition spd="slow" advTm="8203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100000" numSld="999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7" name="Рисунок 5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763" y="0"/>
            <a:ext cx="9139237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Прямоугольник 1"/>
          <p:cNvSpPr/>
          <p:nvPr/>
        </p:nvSpPr>
        <p:spPr>
          <a:xfrm>
            <a:off x="1999621" y="890021"/>
            <a:ext cx="6923313" cy="43027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just" fontAlgn="auto">
              <a:spcBef>
                <a:spcPct val="20000"/>
              </a:spcBef>
              <a:spcAft>
                <a:spcPts val="0"/>
              </a:spcAft>
              <a:buClr>
                <a:srgbClr val="31B6FD"/>
              </a:buClr>
              <a:buSzPct val="100000"/>
            </a:pPr>
            <a:endParaRPr lang="ru-RU" sz="1900" b="1" dirty="0">
              <a:solidFill>
                <a:prstClr val="black"/>
              </a:solidFill>
              <a:latin typeface="Times New Roman"/>
              <a:ea typeface="Times New Roman"/>
              <a:cs typeface="Times New Roman"/>
            </a:endParaRPr>
          </a:p>
          <a:p>
            <a:pPr lvl="0" algn="just" fontAlgn="auto">
              <a:spcBef>
                <a:spcPct val="20000"/>
              </a:spcBef>
              <a:spcAft>
                <a:spcPts val="0"/>
              </a:spcAft>
              <a:buClr>
                <a:srgbClr val="31B6FD"/>
              </a:buClr>
              <a:buSzPct val="100000"/>
            </a:pPr>
            <a:r>
              <a:rPr lang="ru-RU" sz="1900" b="1" dirty="0">
                <a:solidFill>
                  <a:prstClr val="black"/>
                </a:solidFill>
                <a:latin typeface="Times New Roman"/>
                <a:ea typeface="Times New Roman"/>
                <a:cs typeface="Times New Roman"/>
              </a:rPr>
              <a:t>Дошкольный возраст – это важный период формирования человеческой личности и прочных основ физического здоровья. Именно в этом возрасте закладываются основы физического развития, формируются двигательные навыки, создается фундамент для воспитания физических качеств. </a:t>
            </a:r>
          </a:p>
          <a:p>
            <a:pPr lvl="0" algn="just" fontAlgn="auto">
              <a:spcBef>
                <a:spcPct val="20000"/>
              </a:spcBef>
              <a:spcAft>
                <a:spcPts val="0"/>
              </a:spcAft>
              <a:buClr>
                <a:srgbClr val="31B6FD"/>
              </a:buClr>
              <a:buSzPct val="100000"/>
            </a:pPr>
            <a:r>
              <a:rPr lang="ru-RU" sz="1900" b="1" dirty="0">
                <a:solidFill>
                  <a:prstClr val="black"/>
                </a:solidFill>
                <a:latin typeface="Times New Roman"/>
                <a:ea typeface="Times New Roman"/>
                <a:cs typeface="Times New Roman"/>
              </a:rPr>
              <a:t>         Физическая культура способствует формированию здорового образа жизни, включающего и выполнение правил личной гигиены, и режим дня, и организацию рационального питания. Поэтому важно своевременно начинать физическое воспитание ребенка. Проблема оздоровления, воспитания и развития — целенаправленная, систематически спланированная работа ДОУ и семьи на длительный период времени.</a:t>
            </a:r>
            <a:endParaRPr lang="ru-RU" sz="1900" b="1" dirty="0">
              <a:solidFill>
                <a:prstClr val="black"/>
              </a:solidFill>
              <a:latin typeface="Times New Roman"/>
              <a:ea typeface="Calibri"/>
              <a:cs typeface="Times New Roman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3557588" y="120580"/>
            <a:ext cx="4621770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4400" b="1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Актуальность:</a:t>
            </a:r>
            <a:endParaRPr lang="ru-RU" dirty="0">
              <a:latin typeface="+mn-lt"/>
              <a:cs typeface="+mn-cs"/>
            </a:endParaRPr>
          </a:p>
        </p:txBody>
      </p:sp>
    </p:spTree>
  </p:cSld>
  <p:clrMapOvr>
    <a:masterClrMapping/>
  </p:clrMapOvr>
  <p:transition spd="slow" advTm="31115">
    <p:fade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7" name="Рисунок 5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763" y="0"/>
            <a:ext cx="9139237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Прямоугольник 1"/>
          <p:cNvSpPr/>
          <p:nvPr/>
        </p:nvSpPr>
        <p:spPr>
          <a:xfrm>
            <a:off x="1557495" y="1844675"/>
            <a:ext cx="7194619" cy="51501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875030" lvl="0" indent="-342900" fontAlgn="auto">
              <a:spcBef>
                <a:spcPts val="50"/>
              </a:spcBef>
              <a:spcAft>
                <a:spcPts val="0"/>
              </a:spcAft>
              <a:buClr>
                <a:srgbClr val="31B6FD"/>
              </a:buClr>
              <a:buSzPct val="100000"/>
              <a:buFont typeface="Wingdings" pitchFamily="2" charset="2"/>
              <a:buChar char="v"/>
            </a:pPr>
            <a:r>
              <a:rPr lang="ru-RU" sz="2000" b="1" dirty="0">
                <a:solidFill>
                  <a:prstClr val="black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Становления</a:t>
            </a:r>
            <a:r>
              <a:rPr lang="ru-RU" sz="2000" b="1" spc="180" dirty="0">
                <a:solidFill>
                  <a:prstClr val="black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 </a:t>
            </a:r>
            <a:r>
              <a:rPr lang="ru-RU" sz="2000" b="1" dirty="0">
                <a:solidFill>
                  <a:prstClr val="black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у</a:t>
            </a:r>
            <a:r>
              <a:rPr lang="ru-RU" sz="2000" b="1" spc="55" dirty="0">
                <a:solidFill>
                  <a:prstClr val="black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 </a:t>
            </a:r>
            <a:r>
              <a:rPr lang="ru-RU" sz="2000" b="1" dirty="0">
                <a:solidFill>
                  <a:prstClr val="black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обучающихся</a:t>
            </a:r>
            <a:r>
              <a:rPr lang="ru-RU" sz="2000" b="1" spc="140" dirty="0">
                <a:solidFill>
                  <a:prstClr val="black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 </a:t>
            </a:r>
            <a:r>
              <a:rPr lang="ru-RU" sz="2000" b="1" dirty="0">
                <a:solidFill>
                  <a:prstClr val="black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ценностей</a:t>
            </a:r>
            <a:r>
              <a:rPr lang="ru-RU" sz="2000" b="1" spc="65" dirty="0">
                <a:solidFill>
                  <a:prstClr val="black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 </a:t>
            </a:r>
            <a:r>
              <a:rPr lang="ru-RU" sz="2000" b="1" dirty="0">
                <a:solidFill>
                  <a:prstClr val="black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здорового</a:t>
            </a:r>
            <a:r>
              <a:rPr lang="ru-RU" sz="2000" b="1" spc="85" dirty="0">
                <a:solidFill>
                  <a:prstClr val="black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 </a:t>
            </a:r>
            <a:r>
              <a:rPr lang="ru-RU" sz="2000" b="1" dirty="0">
                <a:solidFill>
                  <a:prstClr val="black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образа</a:t>
            </a:r>
            <a:r>
              <a:rPr lang="ru-RU" sz="2000" b="1" spc="90" dirty="0">
                <a:solidFill>
                  <a:prstClr val="black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 </a:t>
            </a:r>
            <a:r>
              <a:rPr lang="ru-RU" sz="2000" b="1" dirty="0">
                <a:solidFill>
                  <a:prstClr val="black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жизни;</a:t>
            </a:r>
          </a:p>
          <a:p>
            <a:pPr marL="875030" lvl="0" indent="-342900" fontAlgn="auto">
              <a:spcBef>
                <a:spcPts val="50"/>
              </a:spcBef>
              <a:spcAft>
                <a:spcPts val="0"/>
              </a:spcAft>
              <a:buClr>
                <a:srgbClr val="31B6FD"/>
              </a:buClr>
              <a:buSzPct val="100000"/>
              <a:buFont typeface="Wingdings" pitchFamily="2" charset="2"/>
              <a:buChar char="v"/>
            </a:pPr>
            <a:endParaRPr lang="ru-RU" sz="2000" b="1" dirty="0">
              <a:solidFill>
                <a:prstClr val="black"/>
              </a:solidFill>
              <a:latin typeface="Times New Roman" pitchFamily="18" charset="0"/>
              <a:ea typeface="Times New Roman"/>
              <a:cs typeface="Times New Roman" pitchFamily="18" charset="0"/>
            </a:endParaRPr>
          </a:p>
          <a:p>
            <a:pPr marL="873125" marR="98425" lvl="0" indent="-342900" algn="just" fontAlgn="auto">
              <a:lnSpc>
                <a:spcPct val="113000"/>
              </a:lnSpc>
              <a:spcBef>
                <a:spcPts val="240"/>
              </a:spcBef>
              <a:spcAft>
                <a:spcPts val="0"/>
              </a:spcAft>
              <a:buClr>
                <a:srgbClr val="31B6FD"/>
              </a:buClr>
              <a:buSzPct val="100000"/>
              <a:buFont typeface="Wingdings" pitchFamily="2" charset="2"/>
              <a:buChar char="v"/>
            </a:pPr>
            <a:r>
              <a:rPr lang="ru-RU" sz="2000" b="1" spc="-10" dirty="0">
                <a:solidFill>
                  <a:prstClr val="black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Развития представлений </a:t>
            </a:r>
            <a:r>
              <a:rPr lang="ru-RU" sz="2000" b="1" spc="-5" dirty="0">
                <a:solidFill>
                  <a:prstClr val="black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о своем теле и своих физических возможностях;</a:t>
            </a:r>
            <a:r>
              <a:rPr lang="ru-RU" sz="2000" b="1" dirty="0">
                <a:solidFill>
                  <a:prstClr val="black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 </a:t>
            </a:r>
            <a:r>
              <a:rPr lang="ru-RU" sz="2000" b="1" spc="-5" dirty="0">
                <a:solidFill>
                  <a:prstClr val="black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приобретения</a:t>
            </a:r>
            <a:r>
              <a:rPr lang="ru-RU" sz="2000" b="1" spc="80" dirty="0">
                <a:solidFill>
                  <a:prstClr val="black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 </a:t>
            </a:r>
            <a:r>
              <a:rPr lang="ru-RU" sz="2000" b="1" dirty="0">
                <a:solidFill>
                  <a:prstClr val="black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двигательного</a:t>
            </a:r>
            <a:r>
              <a:rPr lang="ru-RU" sz="2000" b="1" spc="45" dirty="0">
                <a:solidFill>
                  <a:prstClr val="black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 </a:t>
            </a:r>
            <a:r>
              <a:rPr lang="ru-RU" sz="2000" b="1" dirty="0">
                <a:solidFill>
                  <a:prstClr val="black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опыта</a:t>
            </a:r>
            <a:r>
              <a:rPr lang="ru-RU" sz="2000" b="1" spc="225" dirty="0">
                <a:solidFill>
                  <a:prstClr val="black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 </a:t>
            </a:r>
            <a:r>
              <a:rPr lang="ru-RU" sz="2000" b="1" dirty="0">
                <a:solidFill>
                  <a:prstClr val="black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и</a:t>
            </a:r>
            <a:r>
              <a:rPr lang="ru-RU" sz="2000" b="1" spc="200" dirty="0">
                <a:solidFill>
                  <a:prstClr val="black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 </a:t>
            </a:r>
            <a:r>
              <a:rPr lang="ru-RU" sz="2000" b="1" dirty="0">
                <a:solidFill>
                  <a:prstClr val="black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совершенствования</a:t>
            </a:r>
            <a:r>
              <a:rPr lang="ru-RU" sz="2000" b="1" spc="170" dirty="0">
                <a:solidFill>
                  <a:prstClr val="black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 </a:t>
            </a:r>
            <a:r>
              <a:rPr lang="ru-RU" sz="2000" b="1" dirty="0">
                <a:solidFill>
                  <a:prstClr val="black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двигательной активности;</a:t>
            </a:r>
          </a:p>
          <a:p>
            <a:pPr marL="873125" marR="98425" lvl="0" indent="-342900" algn="just" fontAlgn="auto">
              <a:lnSpc>
                <a:spcPct val="113000"/>
              </a:lnSpc>
              <a:spcBef>
                <a:spcPts val="240"/>
              </a:spcBef>
              <a:spcAft>
                <a:spcPts val="0"/>
              </a:spcAft>
              <a:buClr>
                <a:srgbClr val="31B6FD"/>
              </a:buClr>
              <a:buSzPct val="100000"/>
              <a:buFont typeface="Wingdings" pitchFamily="2" charset="2"/>
              <a:buChar char="v"/>
            </a:pPr>
            <a:endParaRPr lang="ru-RU" sz="2000" b="1" dirty="0">
              <a:solidFill>
                <a:prstClr val="black"/>
              </a:solidFill>
              <a:latin typeface="Times New Roman" pitchFamily="18" charset="0"/>
              <a:ea typeface="Times New Roman"/>
              <a:cs typeface="Times New Roman" pitchFamily="18" charset="0"/>
            </a:endParaRPr>
          </a:p>
          <a:p>
            <a:pPr marL="880110" lvl="0" indent="-342900" algn="just" fontAlgn="auto">
              <a:spcBef>
                <a:spcPts val="340"/>
              </a:spcBef>
              <a:spcAft>
                <a:spcPts val="0"/>
              </a:spcAft>
              <a:buClr>
                <a:srgbClr val="31B6FD"/>
              </a:buClr>
              <a:buSzPct val="100000"/>
              <a:buFont typeface="Wingdings" pitchFamily="2" charset="2"/>
              <a:buChar char="v"/>
            </a:pPr>
            <a:r>
              <a:rPr lang="ru-RU" sz="2000" b="1" dirty="0">
                <a:solidFill>
                  <a:prstClr val="black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  Коррекции</a:t>
            </a:r>
            <a:r>
              <a:rPr lang="ru-RU" sz="2000" b="1" spc="5" dirty="0">
                <a:solidFill>
                  <a:prstClr val="black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 </a:t>
            </a:r>
            <a:r>
              <a:rPr lang="ru-RU" sz="2000" b="1" dirty="0">
                <a:solidFill>
                  <a:prstClr val="black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недостатков</a:t>
            </a:r>
            <a:r>
              <a:rPr lang="ru-RU" sz="2000" b="1" spc="305" dirty="0">
                <a:solidFill>
                  <a:prstClr val="black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 </a:t>
            </a:r>
            <a:r>
              <a:rPr lang="ru-RU" sz="2000" b="1" dirty="0">
                <a:solidFill>
                  <a:prstClr val="black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общей</a:t>
            </a:r>
            <a:r>
              <a:rPr lang="ru-RU" sz="2000" b="1" spc="180" dirty="0">
                <a:solidFill>
                  <a:prstClr val="black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 </a:t>
            </a:r>
            <a:r>
              <a:rPr lang="ru-RU" sz="2000" b="1" dirty="0">
                <a:solidFill>
                  <a:prstClr val="black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и</a:t>
            </a:r>
            <a:r>
              <a:rPr lang="ru-RU" sz="2000" b="1" spc="90" dirty="0">
                <a:solidFill>
                  <a:prstClr val="black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 </a:t>
            </a:r>
            <a:r>
              <a:rPr lang="ru-RU" sz="2000" b="1" dirty="0">
                <a:solidFill>
                  <a:prstClr val="black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тонкой</a:t>
            </a:r>
            <a:r>
              <a:rPr lang="ru-RU" sz="2000" b="1" spc="180" dirty="0">
                <a:solidFill>
                  <a:prstClr val="black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 </a:t>
            </a:r>
            <a:r>
              <a:rPr lang="ru-RU" sz="2000" b="1" dirty="0">
                <a:solidFill>
                  <a:prstClr val="black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моторики;</a:t>
            </a:r>
          </a:p>
          <a:p>
            <a:pPr marL="880110" lvl="0" indent="-342900" algn="just" fontAlgn="auto">
              <a:spcBef>
                <a:spcPts val="340"/>
              </a:spcBef>
              <a:spcAft>
                <a:spcPts val="0"/>
              </a:spcAft>
              <a:buClr>
                <a:srgbClr val="31B6FD"/>
              </a:buClr>
              <a:buSzPct val="100000"/>
              <a:buFont typeface="Wingdings" pitchFamily="2" charset="2"/>
              <a:buChar char="v"/>
            </a:pPr>
            <a:endParaRPr lang="ru-RU" sz="2000" b="1" dirty="0">
              <a:solidFill>
                <a:prstClr val="black"/>
              </a:solidFill>
              <a:latin typeface="Times New Roman" pitchFamily="18" charset="0"/>
              <a:ea typeface="Times New Roman"/>
              <a:cs typeface="Times New Roman" pitchFamily="18" charset="0"/>
            </a:endParaRPr>
          </a:p>
          <a:p>
            <a:pPr marL="876300" lvl="0" indent="-342900" algn="just" fontAlgn="auto">
              <a:spcBef>
                <a:spcPts val="250"/>
              </a:spcBef>
              <a:spcAft>
                <a:spcPts val="0"/>
              </a:spcAft>
              <a:buClr>
                <a:srgbClr val="31B6FD"/>
              </a:buClr>
              <a:buSzPct val="100000"/>
              <a:buFont typeface="Wingdings" pitchFamily="2" charset="2"/>
              <a:buChar char="v"/>
            </a:pPr>
            <a:r>
              <a:rPr lang="ru-RU" sz="2000" b="1" dirty="0">
                <a:solidFill>
                  <a:prstClr val="black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 Формирования</a:t>
            </a:r>
            <a:r>
              <a:rPr lang="ru-RU" sz="2000" b="1" spc="115" dirty="0">
                <a:solidFill>
                  <a:prstClr val="black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 </a:t>
            </a:r>
            <a:r>
              <a:rPr lang="ru-RU" sz="2000" b="1" dirty="0">
                <a:solidFill>
                  <a:prstClr val="black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начальных</a:t>
            </a:r>
            <a:r>
              <a:rPr lang="ru-RU" sz="2000" b="1" spc="55" dirty="0">
                <a:solidFill>
                  <a:prstClr val="black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 </a:t>
            </a:r>
            <a:r>
              <a:rPr lang="ru-RU" sz="2000" b="1" dirty="0">
                <a:solidFill>
                  <a:prstClr val="black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представлений</a:t>
            </a:r>
            <a:r>
              <a:rPr lang="ru-RU" sz="2000" b="1" spc="120" dirty="0">
                <a:solidFill>
                  <a:prstClr val="black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 </a:t>
            </a:r>
            <a:r>
              <a:rPr lang="ru-RU" sz="2000" b="1" dirty="0">
                <a:solidFill>
                  <a:prstClr val="black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о</a:t>
            </a:r>
            <a:r>
              <a:rPr lang="ru-RU" sz="2000" b="1" spc="-25" dirty="0">
                <a:solidFill>
                  <a:prstClr val="black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 </a:t>
            </a:r>
            <a:r>
              <a:rPr lang="ru-RU" sz="2000" b="1" dirty="0">
                <a:solidFill>
                  <a:prstClr val="black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некоторых</a:t>
            </a:r>
            <a:r>
              <a:rPr lang="ru-RU" sz="2000" b="1" spc="35" dirty="0">
                <a:solidFill>
                  <a:prstClr val="black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 </a:t>
            </a:r>
            <a:r>
              <a:rPr lang="ru-RU" sz="2000" b="1" dirty="0">
                <a:solidFill>
                  <a:prstClr val="black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видах</a:t>
            </a:r>
            <a:r>
              <a:rPr lang="ru-RU" sz="2000" b="1" spc="15" dirty="0">
                <a:solidFill>
                  <a:prstClr val="black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 </a:t>
            </a:r>
            <a:r>
              <a:rPr lang="ru-RU" sz="2000" b="1" dirty="0">
                <a:solidFill>
                  <a:prstClr val="black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спорта,</a:t>
            </a:r>
            <a:r>
              <a:rPr lang="ru-RU" sz="2000" b="1" spc="15" dirty="0">
                <a:solidFill>
                  <a:prstClr val="black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 </a:t>
            </a:r>
            <a:r>
              <a:rPr lang="ru-RU" sz="2000" b="1" dirty="0">
                <a:solidFill>
                  <a:prstClr val="black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овладения подвижными</a:t>
            </a:r>
            <a:r>
              <a:rPr lang="ru-RU" sz="2000" b="1" spc="20" dirty="0">
                <a:solidFill>
                  <a:prstClr val="black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 </a:t>
            </a:r>
            <a:r>
              <a:rPr lang="ru-RU" sz="2000" b="1" dirty="0">
                <a:solidFill>
                  <a:prstClr val="black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играми</a:t>
            </a:r>
            <a:r>
              <a:rPr lang="ru-RU" sz="2000" b="1" spc="-35" dirty="0">
                <a:solidFill>
                  <a:prstClr val="black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 </a:t>
            </a:r>
            <a:r>
              <a:rPr lang="ru-RU" sz="2000" b="1" dirty="0">
                <a:solidFill>
                  <a:prstClr val="black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с</a:t>
            </a:r>
            <a:r>
              <a:rPr lang="ru-RU" sz="2000" b="1" spc="-80" dirty="0">
                <a:solidFill>
                  <a:prstClr val="black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 </a:t>
            </a:r>
            <a:r>
              <a:rPr lang="ru-RU" sz="2000" b="1" dirty="0">
                <a:solidFill>
                  <a:prstClr val="black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правилами.</a:t>
            </a:r>
          </a:p>
          <a:p>
            <a:pPr lvl="0" algn="ctr" fontAlgn="auto">
              <a:spcBef>
                <a:spcPct val="20000"/>
              </a:spcBef>
              <a:spcAft>
                <a:spcPts val="0"/>
              </a:spcAft>
              <a:buClr>
                <a:srgbClr val="31B6FD"/>
              </a:buClr>
              <a:buSzPct val="100000"/>
            </a:pPr>
            <a:endParaRPr lang="ru-RU" sz="2000" dirty="0">
              <a:solidFill>
                <a:srgbClr val="FFFFFF"/>
              </a:solidFill>
              <a:latin typeface="Candara"/>
              <a:cs typeface="+mn-cs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2381459" y="558800"/>
            <a:ext cx="6097524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b="1" dirty="0">
                <a:solidFill>
                  <a:srgbClr val="0070C0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Основными задачами  ФАОП в области «Физическое развитие» </a:t>
            </a:r>
            <a:r>
              <a:rPr lang="ru-RU" sz="2400" b="1" dirty="0">
                <a:solidFill>
                  <a:srgbClr val="0070C0"/>
                </a:solidFill>
                <a:latin typeface="Cambria"/>
                <a:ea typeface="Times New Roman"/>
                <a:cs typeface="Times New Roman"/>
              </a:rPr>
              <a:t> </a:t>
            </a:r>
            <a:r>
              <a:rPr lang="ru-RU" sz="2400" b="1" dirty="0">
                <a:solidFill>
                  <a:srgbClr val="0070C0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являются</a:t>
            </a:r>
            <a:r>
              <a:rPr lang="ru-RU" sz="2400" b="1" spc="-5" dirty="0">
                <a:solidFill>
                  <a:srgbClr val="0070C0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 </a:t>
            </a:r>
            <a:r>
              <a:rPr lang="ru-RU" sz="2400" b="1" dirty="0">
                <a:solidFill>
                  <a:srgbClr val="0070C0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создание</a:t>
            </a:r>
            <a:r>
              <a:rPr lang="ru-RU" sz="2400" b="1" spc="30" dirty="0">
                <a:solidFill>
                  <a:srgbClr val="0070C0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 </a:t>
            </a:r>
            <a:r>
              <a:rPr lang="ru-RU" sz="2400" b="1" dirty="0">
                <a:solidFill>
                  <a:srgbClr val="0070C0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условий для:</a:t>
            </a:r>
            <a:r>
              <a:rPr lang="ru-RU" sz="2400" b="1" spc="-50" dirty="0">
                <a:solidFill>
                  <a:srgbClr val="0070C0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 </a:t>
            </a:r>
            <a:endParaRPr lang="ru-RU" b="1" dirty="0">
              <a:solidFill>
                <a:srgbClr val="0070C0"/>
              </a:solidFill>
              <a:latin typeface="+mn-lt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781133454"/>
      </p:ext>
    </p:extLst>
  </p:cSld>
  <p:clrMapOvr>
    <a:masterClrMapping/>
  </p:clrMapOvr>
  <p:transition spd="slow" advTm="17640">
    <p:fade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Рисунок 1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47" y="0"/>
            <a:ext cx="9137905" cy="6858000"/>
          </a:xfrm>
          <a:prstGeom prst="rect">
            <a:avLst/>
          </a:prstGeom>
        </p:spPr>
      </p:pic>
      <p:sp>
        <p:nvSpPr>
          <p:cNvPr id="2" name="Прямоугольник 1"/>
          <p:cNvSpPr/>
          <p:nvPr/>
        </p:nvSpPr>
        <p:spPr>
          <a:xfrm>
            <a:off x="2019719" y="461639"/>
            <a:ext cx="7454481" cy="560153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000" b="1" dirty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Физкультурно-оздоровительная работа в  опирается на следующие современные подходы: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2000" b="1" dirty="0">
              <a:solidFill>
                <a:schemeClr val="accent1">
                  <a:lumMod val="75000"/>
                </a:schemeClr>
              </a:solidFill>
              <a:latin typeface="Times New Roman" pitchFamily="18" charset="0"/>
              <a:ea typeface="+mj-ea"/>
              <a:cs typeface="Times New Roman" pitchFamily="18" charset="0"/>
            </a:endParaRPr>
          </a:p>
          <a:p>
            <a:pPr lv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600" kern="0" dirty="0">
                <a:latin typeface="Times New Roman" pitchFamily="18" charset="0"/>
                <a:cs typeface="Times New Roman" pitchFamily="18" charset="0"/>
              </a:rPr>
              <a:t>- </a:t>
            </a:r>
            <a:r>
              <a:rPr lang="ru-RU" sz="1600" kern="0" dirty="0">
                <a:latin typeface="Candara"/>
              </a:rPr>
              <a:t> </a:t>
            </a:r>
            <a:r>
              <a:rPr lang="ru-RU" sz="1600" b="1" kern="0" dirty="0">
                <a:latin typeface="Times New Roman" pitchFamily="18" charset="0"/>
                <a:cs typeface="Times New Roman" pitchFamily="18" charset="0"/>
              </a:rPr>
              <a:t>комплексный подход </a:t>
            </a:r>
            <a:r>
              <a:rPr lang="ru-RU" sz="1600" kern="0" dirty="0">
                <a:latin typeface="Times New Roman" pitchFamily="18" charset="0"/>
                <a:cs typeface="Times New Roman" pitchFamily="18" charset="0"/>
              </a:rPr>
              <a:t>обусловлен тем, что здоровье характеризуется: уровнем нервнопсихического, физического, функционального развития и сопротивляемости организма, поэтому задачи оздоровительной работы должны быть направлены на улучшение показателей всех его критериев; </a:t>
            </a:r>
            <a:br>
              <a:rPr lang="ru-RU" sz="1600" kern="0" dirty="0">
                <a:latin typeface="Times New Roman" pitchFamily="18" charset="0"/>
                <a:cs typeface="Times New Roman" pitchFamily="18" charset="0"/>
              </a:rPr>
            </a:br>
            <a:r>
              <a:rPr lang="ru-RU" sz="1600" kern="0" dirty="0">
                <a:latin typeface="Times New Roman" pitchFamily="18" charset="0"/>
                <a:cs typeface="Times New Roman" pitchFamily="18" charset="0"/>
              </a:rPr>
              <a:t>- </a:t>
            </a:r>
            <a:r>
              <a:rPr lang="ru-RU" sz="1600" b="1" kern="0" dirty="0">
                <a:latin typeface="Times New Roman" pitchFamily="18" charset="0"/>
                <a:cs typeface="Times New Roman" pitchFamily="18" charset="0"/>
              </a:rPr>
              <a:t>системный подход </a:t>
            </a:r>
            <a:r>
              <a:rPr lang="ru-RU" sz="1600" kern="0" dirty="0">
                <a:latin typeface="Times New Roman" pitchFamily="18" charset="0"/>
                <a:cs typeface="Times New Roman" pitchFamily="18" charset="0"/>
              </a:rPr>
              <a:t>означает проведение комплекса оздоровительных мероприятий во всех возрастных группах в течение года; - индивидуальный подход учитывает состояние здоровья ребенка при проведении всех видов физкультурно-оздоровительной работы; </a:t>
            </a:r>
            <a:br>
              <a:rPr lang="ru-RU" sz="1600" kern="0" dirty="0">
                <a:latin typeface="Times New Roman" pitchFamily="18" charset="0"/>
                <a:cs typeface="Times New Roman" pitchFamily="18" charset="0"/>
              </a:rPr>
            </a:br>
            <a:r>
              <a:rPr lang="ru-RU" sz="1600" kern="0" dirty="0">
                <a:latin typeface="Times New Roman" pitchFamily="18" charset="0"/>
                <a:cs typeface="Times New Roman" pitchFamily="18" charset="0"/>
              </a:rPr>
              <a:t>- </a:t>
            </a:r>
            <a:r>
              <a:rPr lang="ru-RU" sz="1600" b="1" kern="0" dirty="0">
                <a:latin typeface="Times New Roman" pitchFamily="18" charset="0"/>
                <a:cs typeface="Times New Roman" pitchFamily="18" charset="0"/>
              </a:rPr>
              <a:t>мониторинговый подход  </a:t>
            </a:r>
            <a:r>
              <a:rPr lang="ru-RU" sz="1600" kern="0" dirty="0">
                <a:latin typeface="Times New Roman" pitchFamily="18" charset="0"/>
                <a:cs typeface="Times New Roman" pitchFamily="18" charset="0"/>
              </a:rPr>
              <a:t>– систематическое отслеживание эффективности оздоровительной работы в ДОО по всем критериям здоровья; </a:t>
            </a:r>
            <a:br>
              <a:rPr lang="ru-RU" sz="1600" kern="0" dirty="0">
                <a:latin typeface="Times New Roman" pitchFamily="18" charset="0"/>
                <a:cs typeface="Times New Roman" pitchFamily="18" charset="0"/>
              </a:rPr>
            </a:br>
            <a:r>
              <a:rPr lang="ru-RU" sz="1600" kern="0" dirty="0">
                <a:latin typeface="Times New Roman" pitchFamily="18" charset="0"/>
                <a:cs typeface="Times New Roman" pitchFamily="18" charset="0"/>
              </a:rPr>
              <a:t>- </a:t>
            </a:r>
            <a:r>
              <a:rPr lang="ru-RU" sz="1600" b="1" kern="0" dirty="0">
                <a:latin typeface="Times New Roman" pitchFamily="18" charset="0"/>
                <a:cs typeface="Times New Roman" pitchFamily="18" charset="0"/>
              </a:rPr>
              <a:t>интегрированный подход </a:t>
            </a:r>
            <a:r>
              <a:rPr lang="ru-RU" sz="1600" kern="0" dirty="0">
                <a:latin typeface="Times New Roman" pitchFamily="18" charset="0"/>
                <a:cs typeface="Times New Roman" pitchFamily="18" charset="0"/>
              </a:rPr>
              <a:t>предполагает взаимосвязь и взаимозависимость всех компонентов оздоровительной системы: медицинского, педагогического и психологического и подразумевает взаимодействие всех специалистов ДОО в физкультурно-оздоровительной работе.</a:t>
            </a:r>
            <a:endParaRPr lang="ru-RU" sz="1600" kern="0" dirty="0"/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br>
              <a:rPr lang="ru-RU" dirty="0">
                <a:latin typeface="Times New Roman" pitchFamily="18" charset="0"/>
                <a:ea typeface="+mj-ea"/>
                <a:cs typeface="Times New Roman" pitchFamily="18" charset="0"/>
              </a:rPr>
            </a:br>
            <a:b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2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5363" name="Прямоугольник 4"/>
          <p:cNvSpPr>
            <a:spLocks noChangeArrowheads="1"/>
          </p:cNvSpPr>
          <p:nvPr/>
        </p:nvSpPr>
        <p:spPr bwMode="auto">
          <a:xfrm>
            <a:off x="2019719" y="1537398"/>
            <a:ext cx="6705181" cy="224676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285750" indent="-285750"/>
            <a:endParaRPr lang="ru-RU" sz="2800" dirty="0">
              <a:latin typeface="Times New Roman" pitchFamily="18" charset="0"/>
              <a:cs typeface="Times New Roman" pitchFamily="18" charset="0"/>
            </a:endParaRPr>
          </a:p>
          <a:p>
            <a:pPr marL="285750" indent="-285750"/>
            <a:endParaRPr lang="ru-RU" sz="2800" dirty="0">
              <a:latin typeface="Times New Roman" pitchFamily="18" charset="0"/>
              <a:cs typeface="Times New Roman" pitchFamily="18" charset="0"/>
            </a:endParaRPr>
          </a:p>
          <a:p>
            <a:pPr marL="285750" indent="-285750"/>
            <a:endParaRPr lang="ru-RU" sz="2800" dirty="0">
              <a:latin typeface="Times New Roman" pitchFamily="18" charset="0"/>
              <a:cs typeface="Times New Roman" pitchFamily="18" charset="0"/>
            </a:endParaRPr>
          </a:p>
          <a:p>
            <a:pPr marL="285750" indent="-285750"/>
            <a:endParaRPr lang="ru-RU" sz="2800" dirty="0">
              <a:latin typeface="Times New Roman" pitchFamily="18" charset="0"/>
              <a:cs typeface="Times New Roman" pitchFamily="18" charset="0"/>
            </a:endParaRPr>
          </a:p>
          <a:p>
            <a:pPr marL="285750" indent="-285750"/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 spd="slow" advTm="22061">
    <p:fade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5" name="Рисунок 5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39238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6386" name="Прямоугольник 2"/>
          <p:cNvSpPr>
            <a:spLocks noChangeArrowheads="1"/>
          </p:cNvSpPr>
          <p:nvPr/>
        </p:nvSpPr>
        <p:spPr bwMode="auto">
          <a:xfrm>
            <a:off x="2914650" y="473075"/>
            <a:ext cx="5518150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endParaRPr lang="ru-RU" sz="3200" dirty="0">
              <a:solidFill>
                <a:srgbClr val="000000"/>
              </a:solidFill>
              <a:latin typeface="Tahoma" pitchFamily="34" charset="0"/>
              <a:cs typeface="Tahoma" pitchFamily="34" charset="0"/>
            </a:endParaRPr>
          </a:p>
        </p:txBody>
      </p:sp>
      <p:sp>
        <p:nvSpPr>
          <p:cNvPr id="2" name="Скругленный прямоугольник 1"/>
          <p:cNvSpPr/>
          <p:nvPr/>
        </p:nvSpPr>
        <p:spPr>
          <a:xfrm>
            <a:off x="1918991" y="1614864"/>
            <a:ext cx="1795463" cy="914400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lvl="0" algn="ctr" fontAlgn="auto">
              <a:spcBef>
                <a:spcPts val="0"/>
              </a:spcBef>
              <a:spcAft>
                <a:spcPts val="0"/>
              </a:spcAft>
            </a:pPr>
            <a:r>
              <a:rPr lang="ru-RU" sz="16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Утренняя гимнастика</a:t>
            </a:r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1918991" y="3838914"/>
            <a:ext cx="1795463" cy="914400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lvl="0" algn="ctr" fontAlgn="auto">
              <a:spcBef>
                <a:spcPts val="0"/>
              </a:spcBef>
              <a:spcAft>
                <a:spcPts val="0"/>
              </a:spcAft>
            </a:pPr>
            <a:r>
              <a:rPr lang="ru-RU" sz="16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Дыхательная гимнастика</a:t>
            </a:r>
          </a:p>
        </p:txBody>
      </p:sp>
      <p:sp>
        <p:nvSpPr>
          <p:cNvPr id="7" name="Скругленный прямоугольник 6"/>
          <p:cNvSpPr/>
          <p:nvPr/>
        </p:nvSpPr>
        <p:spPr>
          <a:xfrm>
            <a:off x="4245141" y="2734912"/>
            <a:ext cx="1773237" cy="914400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lvl="0" algn="ctr" fontAlgn="auto">
              <a:spcBef>
                <a:spcPts val="0"/>
              </a:spcBef>
              <a:spcAft>
                <a:spcPts val="0"/>
              </a:spcAft>
            </a:pPr>
            <a:r>
              <a:rPr lang="ru-RU" sz="16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Артикуляционная гимнастика</a:t>
            </a:r>
          </a:p>
        </p:txBody>
      </p:sp>
      <p:sp>
        <p:nvSpPr>
          <p:cNvPr id="8" name="Скругленный прямоугольник 7"/>
          <p:cNvSpPr/>
          <p:nvPr/>
        </p:nvSpPr>
        <p:spPr>
          <a:xfrm>
            <a:off x="1972966" y="4914088"/>
            <a:ext cx="1741488" cy="914400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lvl="0" algn="ctr" fontAlgn="auto">
              <a:spcBef>
                <a:spcPts val="0"/>
              </a:spcBef>
              <a:spcAft>
                <a:spcPts val="0"/>
              </a:spcAft>
            </a:pPr>
            <a:r>
              <a:rPr lang="ru-RU" sz="16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Пальчиковые игры , су-джок терапия</a:t>
            </a:r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4255458" y="5056240"/>
            <a:ext cx="1757363" cy="914400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lvl="0" algn="ctr" fontAlgn="auto">
              <a:spcBef>
                <a:spcPts val="0"/>
              </a:spcBef>
              <a:spcAft>
                <a:spcPts val="0"/>
              </a:spcAft>
            </a:pPr>
            <a:r>
              <a:rPr lang="ru-RU" sz="16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Спортивные мероприятия</a:t>
            </a:r>
          </a:p>
        </p:txBody>
      </p:sp>
      <p:sp>
        <p:nvSpPr>
          <p:cNvPr id="10" name="Скругленный прямоугольник 9"/>
          <p:cNvSpPr/>
          <p:nvPr/>
        </p:nvSpPr>
        <p:spPr>
          <a:xfrm>
            <a:off x="6366524" y="1614864"/>
            <a:ext cx="1757361" cy="914400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lvl="0" algn="ctr" fontAlgn="auto">
              <a:spcBef>
                <a:spcPts val="0"/>
              </a:spcBef>
              <a:spcAft>
                <a:spcPts val="0"/>
              </a:spcAft>
            </a:pPr>
            <a:r>
              <a:rPr lang="ru-RU" sz="16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Утренний круг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3198543" y="296251"/>
            <a:ext cx="4209630" cy="761599"/>
          </a:xfrm>
          <a:prstGeom prst="rect">
            <a:avLst/>
          </a:prstGeom>
          <a:solidFill>
            <a:schemeClr val="bg1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fontAlgn="auto">
              <a:spcBef>
                <a:spcPts val="0"/>
              </a:spcBef>
              <a:spcAft>
                <a:spcPts val="0"/>
              </a:spcAft>
            </a:pPr>
            <a:r>
              <a:rPr lang="ru-RU" sz="4400" dirty="0">
                <a:solidFill>
                  <a:schemeClr val="accent1"/>
                </a:solidFill>
                <a:latin typeface="Times New Roman" pitchFamily="18" charset="0"/>
                <a:cs typeface="Times New Roman" pitchFamily="18" charset="0"/>
              </a:rPr>
              <a:t>Формы работы</a:t>
            </a:r>
          </a:p>
        </p:txBody>
      </p:sp>
      <p:sp>
        <p:nvSpPr>
          <p:cNvPr id="19" name="Скругленный прямоугольник 18"/>
          <p:cNvSpPr/>
          <p:nvPr/>
        </p:nvSpPr>
        <p:spPr>
          <a:xfrm>
            <a:off x="6467527" y="2806779"/>
            <a:ext cx="1757363" cy="914400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lvl="0" algn="ctr" fontAlgn="auto">
              <a:spcBef>
                <a:spcPts val="0"/>
              </a:spcBef>
              <a:spcAft>
                <a:spcPts val="0"/>
              </a:spcAft>
            </a:pPr>
            <a:r>
              <a:rPr lang="ru-RU" sz="16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Дидактические игры, беседы, чтение  х/л по ЗОЖ и т.д.</a:t>
            </a:r>
          </a:p>
        </p:txBody>
      </p:sp>
      <p:pic>
        <p:nvPicPr>
          <p:cNvPr id="2056" name="Picture 8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49903" y="3922317"/>
            <a:ext cx="1768475" cy="9207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7" name="Picture 9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45969" y="2715250"/>
            <a:ext cx="1768475" cy="9207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8" name="Picture 10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57278" y="3922317"/>
            <a:ext cx="1768475" cy="9207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9" name="Picture 11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61970" y="5097941"/>
            <a:ext cx="1768475" cy="9207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60" name="Picture 1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09988" y="1648864"/>
            <a:ext cx="1768475" cy="9207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1" name="Прямоугольник 10"/>
          <p:cNvSpPr/>
          <p:nvPr/>
        </p:nvSpPr>
        <p:spPr>
          <a:xfrm>
            <a:off x="4143043" y="3922317"/>
            <a:ext cx="2049847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 fontAlgn="auto">
              <a:spcBef>
                <a:spcPts val="0"/>
              </a:spcBef>
              <a:spcAft>
                <a:spcPts val="0"/>
              </a:spcAft>
            </a:pPr>
            <a:r>
              <a:rPr lang="ru-RU" sz="16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Подвижные игры </a:t>
            </a:r>
          </a:p>
          <a:p>
            <a:pPr lvl="0" algn="ctr" fontAlgn="auto">
              <a:spcBef>
                <a:spcPts val="0"/>
              </a:spcBef>
              <a:spcAft>
                <a:spcPts val="0"/>
              </a:spcAft>
            </a:pPr>
            <a:r>
              <a:rPr lang="ru-RU" sz="16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и упражнения,  спортивные игры</a:t>
            </a:r>
          </a:p>
        </p:txBody>
      </p:sp>
      <p:sp>
        <p:nvSpPr>
          <p:cNvPr id="12" name="Прямоугольник 11"/>
          <p:cNvSpPr/>
          <p:nvPr/>
        </p:nvSpPr>
        <p:spPr>
          <a:xfrm>
            <a:off x="6678762" y="4111448"/>
            <a:ext cx="1445123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 fontAlgn="auto">
              <a:spcBef>
                <a:spcPts val="0"/>
              </a:spcBef>
              <a:spcAft>
                <a:spcPts val="0"/>
              </a:spcAft>
            </a:pPr>
            <a:r>
              <a:rPr lang="ru-RU" sz="16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Прогулка</a:t>
            </a:r>
            <a:r>
              <a:rPr lang="ru-RU" dirty="0">
                <a:solidFill>
                  <a:prstClr val="black"/>
                </a:solidFill>
                <a:latin typeface="Candara"/>
                <a:cs typeface="+mn-cs"/>
              </a:rPr>
              <a:t> </a:t>
            </a:r>
          </a:p>
        </p:txBody>
      </p:sp>
      <p:sp>
        <p:nvSpPr>
          <p:cNvPr id="13" name="Прямоугольник 12"/>
          <p:cNvSpPr/>
          <p:nvPr/>
        </p:nvSpPr>
        <p:spPr>
          <a:xfrm>
            <a:off x="6443860" y="5097941"/>
            <a:ext cx="1914926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 fontAlgn="auto">
              <a:spcBef>
                <a:spcPts val="0"/>
              </a:spcBef>
              <a:spcAft>
                <a:spcPts val="0"/>
              </a:spcAft>
            </a:pPr>
            <a:r>
              <a:rPr lang="ru-RU" sz="16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Двигательная активность в спортивном уголке</a:t>
            </a:r>
          </a:p>
        </p:txBody>
      </p:sp>
      <p:sp>
        <p:nvSpPr>
          <p:cNvPr id="15" name="Прямоугольник 14"/>
          <p:cNvSpPr/>
          <p:nvPr/>
        </p:nvSpPr>
        <p:spPr>
          <a:xfrm>
            <a:off x="4209988" y="1648864"/>
            <a:ext cx="1507235" cy="8925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 fontAlgn="auto">
              <a:spcBef>
                <a:spcPts val="0"/>
              </a:spcBef>
              <a:spcAft>
                <a:spcPts val="0"/>
              </a:spcAft>
            </a:pPr>
            <a:r>
              <a:rPr lang="ru-RU" sz="16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Стопотерапия </a:t>
            </a:r>
            <a:r>
              <a:rPr lang="ru-RU" sz="1200" i="1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(хождение по дорожкам здоровья)</a:t>
            </a:r>
          </a:p>
        </p:txBody>
      </p:sp>
      <p:sp>
        <p:nvSpPr>
          <p:cNvPr id="17" name="Прямоугольник 16"/>
          <p:cNvSpPr/>
          <p:nvPr/>
        </p:nvSpPr>
        <p:spPr>
          <a:xfrm>
            <a:off x="1972966" y="2830140"/>
            <a:ext cx="1624369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 fontAlgn="auto">
              <a:spcBef>
                <a:spcPts val="0"/>
              </a:spcBef>
              <a:spcAft>
                <a:spcPts val="0"/>
              </a:spcAft>
            </a:pPr>
            <a:r>
              <a:rPr lang="ru-RU" sz="16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Физкультурные занятия</a:t>
            </a:r>
          </a:p>
        </p:txBody>
      </p:sp>
    </p:spTree>
  </p:cSld>
  <p:clrMapOvr>
    <a:masterClrMapping/>
  </p:clrMapOvr>
  <p:transition spd="slow" advTm="20345">
    <p:fade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577" name="Рисунок 5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9953" y="-48368"/>
            <a:ext cx="9140825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Прямоугольник 1"/>
          <p:cNvSpPr/>
          <p:nvPr/>
        </p:nvSpPr>
        <p:spPr>
          <a:xfrm>
            <a:off x="3533313" y="980702"/>
            <a:ext cx="3710867" cy="639192"/>
          </a:xfrm>
          <a:prstGeom prst="rect">
            <a:avLst/>
          </a:prstGeom>
          <a:solidFill>
            <a:schemeClr val="bg1"/>
          </a:solidFill>
          <a:ln w="38100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4578" name="Прямоугольник 2"/>
          <p:cNvSpPr>
            <a:spLocks noChangeArrowheads="1"/>
          </p:cNvSpPr>
          <p:nvPr/>
        </p:nvSpPr>
        <p:spPr bwMode="auto">
          <a:xfrm>
            <a:off x="3533313" y="980702"/>
            <a:ext cx="4429957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ru-RU" sz="2800" b="1" dirty="0">
                <a:solidFill>
                  <a:schemeClr val="accent1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Работа с родителями</a:t>
            </a:r>
            <a:endParaRPr lang="ru-RU" sz="2800" b="1" dirty="0">
              <a:solidFill>
                <a:schemeClr val="accent1"/>
              </a:solidFill>
              <a:latin typeface="Times New Roman" pitchFamily="18" charset="0"/>
              <a:ea typeface="Tahoma" pitchFamily="34" charset="0"/>
              <a:cs typeface="Times New Roman" pitchFamily="18" charset="0"/>
            </a:endParaRPr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1673927" y="3409889"/>
            <a:ext cx="2232248" cy="648072"/>
          </a:xfrm>
          <a:prstGeom prst="roundRect">
            <a:avLst/>
          </a:prstGeom>
          <a:solidFill>
            <a:sysClr val="window" lastClr="FFFFFF"/>
          </a:solidFill>
          <a:ln w="15875" cap="flat" cmpd="sng" algn="ctr">
            <a:solidFill>
              <a:srgbClr val="31B6FD">
                <a:shade val="75000"/>
                <a:lumMod val="80000"/>
              </a:srgb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600" b="1" i="0" u="none" strike="noStrike" kern="0" cap="none" spc="0" normalizeH="0" baseline="0" noProof="0" dirty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Спортивные досуги</a:t>
            </a:r>
          </a:p>
        </p:txBody>
      </p:sp>
      <p:sp>
        <p:nvSpPr>
          <p:cNvPr id="6" name="Скругленный прямоугольник 5"/>
          <p:cNvSpPr/>
          <p:nvPr/>
        </p:nvSpPr>
        <p:spPr>
          <a:xfrm>
            <a:off x="2790051" y="4536007"/>
            <a:ext cx="2232248" cy="648072"/>
          </a:xfrm>
          <a:prstGeom prst="roundRect">
            <a:avLst/>
          </a:prstGeom>
          <a:solidFill>
            <a:sysClr val="window" lastClr="FFFFFF"/>
          </a:solidFill>
          <a:ln w="15875" cap="flat" cmpd="sng" algn="ctr">
            <a:solidFill>
              <a:srgbClr val="31B6FD">
                <a:shade val="75000"/>
                <a:lumMod val="80000"/>
              </a:srgb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600" b="1" i="0" u="none" strike="noStrike" kern="0" cap="none" spc="0" normalizeH="0" baseline="0" noProof="0" dirty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Спортивные досуги</a:t>
            </a:r>
          </a:p>
        </p:txBody>
      </p:sp>
      <p:sp>
        <p:nvSpPr>
          <p:cNvPr id="7" name="Скругленный прямоугольник 6"/>
          <p:cNvSpPr/>
          <p:nvPr/>
        </p:nvSpPr>
        <p:spPr>
          <a:xfrm>
            <a:off x="3906175" y="2203412"/>
            <a:ext cx="2842597" cy="707043"/>
          </a:xfrm>
          <a:prstGeom prst="roundRect">
            <a:avLst/>
          </a:prstGeom>
          <a:solidFill>
            <a:sysClr val="window" lastClr="FFFFFF"/>
          </a:solidFill>
          <a:ln w="15875" cap="flat" cmpd="sng" algn="ctr">
            <a:solidFill>
              <a:srgbClr val="31B6FD">
                <a:shade val="75000"/>
                <a:lumMod val="80000"/>
              </a:srgb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6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itchFamily="18" charset="0"/>
              <a:ea typeface="+mn-ea"/>
              <a:cs typeface="Times New Roman" pitchFamily="18" charset="0"/>
            </a:endParaRPr>
          </a:p>
        </p:txBody>
      </p:sp>
      <p:sp>
        <p:nvSpPr>
          <p:cNvPr id="13" name="Скругленный прямоугольник 12"/>
          <p:cNvSpPr/>
          <p:nvPr/>
        </p:nvSpPr>
        <p:spPr>
          <a:xfrm>
            <a:off x="4392329" y="3409889"/>
            <a:ext cx="1800200" cy="648072"/>
          </a:xfrm>
          <a:prstGeom prst="roundRect">
            <a:avLst/>
          </a:prstGeom>
          <a:solidFill>
            <a:sysClr val="window" lastClr="FFFFFF"/>
          </a:solidFill>
          <a:ln w="15875" cap="flat" cmpd="sng" algn="ctr">
            <a:solidFill>
              <a:srgbClr val="31B6FD">
                <a:shade val="75000"/>
                <a:lumMod val="80000"/>
              </a:srgb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600" b="1" i="0" u="none" strike="noStrike" kern="0" cap="none" spc="0" normalizeH="0" baseline="0" noProof="0" dirty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Родительские гостиные</a:t>
            </a:r>
          </a:p>
        </p:txBody>
      </p:sp>
      <p:sp>
        <p:nvSpPr>
          <p:cNvPr id="17" name="Прямоугольник 16"/>
          <p:cNvSpPr/>
          <p:nvPr/>
        </p:nvSpPr>
        <p:spPr>
          <a:xfrm>
            <a:off x="3133323" y="2109487"/>
            <a:ext cx="4510846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 fontAlgn="auto">
              <a:spcBef>
                <a:spcPts val="0"/>
              </a:spcBef>
              <a:spcAft>
                <a:spcPts val="0"/>
              </a:spcAft>
            </a:pPr>
            <a:r>
              <a:rPr lang="ru-RU" sz="1400" b="1" dirty="0">
                <a:solidFill>
                  <a:schemeClr val="accent1"/>
                </a:solidFill>
                <a:latin typeface="Times New Roman" pitchFamily="18" charset="0"/>
                <a:cs typeface="Times New Roman" pitchFamily="18" charset="0"/>
              </a:rPr>
              <a:t>Стенгазеты,</a:t>
            </a:r>
          </a:p>
          <a:p>
            <a:pPr lvl="0" algn="ctr" fontAlgn="auto">
              <a:spcBef>
                <a:spcPts val="0"/>
              </a:spcBef>
              <a:spcAft>
                <a:spcPts val="0"/>
              </a:spcAft>
            </a:pPr>
            <a:r>
              <a:rPr lang="ru-RU" sz="1400" b="1" dirty="0">
                <a:solidFill>
                  <a:schemeClr val="accent1"/>
                </a:solidFill>
                <a:latin typeface="Times New Roman" pitchFamily="18" charset="0"/>
                <a:cs typeface="Times New Roman" pitchFamily="18" charset="0"/>
              </a:rPr>
              <a:t>Информационные стенды,</a:t>
            </a:r>
          </a:p>
          <a:p>
            <a:pPr lvl="0" algn="ctr" fontAlgn="auto">
              <a:spcBef>
                <a:spcPts val="0"/>
              </a:spcBef>
              <a:spcAft>
                <a:spcPts val="0"/>
              </a:spcAft>
            </a:pPr>
            <a:r>
              <a:rPr lang="ru-RU" sz="1400" b="1" dirty="0">
                <a:solidFill>
                  <a:schemeClr val="accent1"/>
                </a:solidFill>
                <a:latin typeface="Times New Roman" pitchFamily="18" charset="0"/>
                <a:cs typeface="Times New Roman" pitchFamily="18" charset="0"/>
              </a:rPr>
              <a:t>Папки-передвижки</a:t>
            </a:r>
          </a:p>
        </p:txBody>
      </p:sp>
      <p:sp>
        <p:nvSpPr>
          <p:cNvPr id="16" name="Скругленный прямоугольник 15"/>
          <p:cNvSpPr/>
          <p:nvPr/>
        </p:nvSpPr>
        <p:spPr>
          <a:xfrm>
            <a:off x="5622288" y="4557395"/>
            <a:ext cx="2340981" cy="690823"/>
          </a:xfrm>
          <a:prstGeom prst="roundRect">
            <a:avLst/>
          </a:prstGeom>
          <a:solidFill>
            <a:sysClr val="window" lastClr="FFFFFF"/>
          </a:solidFill>
          <a:ln w="15875" cap="flat" cmpd="sng" algn="ctr">
            <a:solidFill>
              <a:srgbClr val="31B6FD">
                <a:shade val="75000"/>
                <a:lumMod val="80000"/>
              </a:srgb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600" b="1" i="0" u="none" strike="noStrike" kern="0" cap="none" spc="0" normalizeH="0" baseline="0" noProof="0" dirty="0">
                <a:ln>
                  <a:noFill/>
                </a:ln>
                <a:solidFill>
                  <a:schemeClr val="accent1">
                    <a:lumMod val="75000"/>
                  </a:schemeClr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Буклеты и </a:t>
            </a: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600" b="1" i="0" u="none" strike="noStrike" kern="0" cap="none" spc="0" normalizeH="0" baseline="0" noProof="0" dirty="0">
                <a:ln>
                  <a:noFill/>
                </a:ln>
                <a:solidFill>
                  <a:schemeClr val="accent1">
                    <a:lumMod val="75000"/>
                  </a:schemeClr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памятки  </a:t>
            </a:r>
          </a:p>
        </p:txBody>
      </p:sp>
      <p:sp>
        <p:nvSpPr>
          <p:cNvPr id="19" name="Скругленный прямоугольник 18"/>
          <p:cNvSpPr/>
          <p:nvPr/>
        </p:nvSpPr>
        <p:spPr>
          <a:xfrm>
            <a:off x="6600053" y="3417538"/>
            <a:ext cx="2088232" cy="576064"/>
          </a:xfrm>
          <a:prstGeom prst="roundRect">
            <a:avLst/>
          </a:prstGeom>
          <a:solidFill>
            <a:sysClr val="window" lastClr="FFFFFF"/>
          </a:solidFill>
          <a:ln w="15875" cap="flat" cmpd="sng" algn="ctr">
            <a:solidFill>
              <a:srgbClr val="31B6FD">
                <a:shade val="75000"/>
                <a:lumMod val="80000"/>
              </a:srgb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600" b="1" i="0" u="none" strike="noStrike" kern="0" cap="none" spc="0" normalizeH="0" baseline="0" noProof="0" dirty="0">
                <a:ln>
                  <a:noFill/>
                </a:ln>
                <a:solidFill>
                  <a:srgbClr val="31B6FD">
                    <a:lumMod val="75000"/>
                  </a:srgbClr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Индивидуальные беседы</a:t>
            </a:r>
          </a:p>
        </p:txBody>
      </p:sp>
    </p:spTree>
    <p:extLst>
      <p:ext uri="{BB962C8B-B14F-4D97-AF65-F5344CB8AC3E}">
        <p14:creationId xmlns:p14="http://schemas.microsoft.com/office/powerpoint/2010/main" val="1737618554"/>
      </p:ext>
    </p:extLst>
  </p:cSld>
  <p:clrMapOvr>
    <a:masterClrMapping/>
  </p:clrMapOvr>
  <p:transition spd="slow" advTm="22588">
    <p:fade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601" name="Рисунок 5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763" y="0"/>
            <a:ext cx="9139237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Прямоугольник 2"/>
          <p:cNvSpPr/>
          <p:nvPr/>
        </p:nvSpPr>
        <p:spPr>
          <a:xfrm>
            <a:off x="2093647" y="694602"/>
            <a:ext cx="6850593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3200" dirty="0">
                <a:solidFill>
                  <a:schemeClr val="accent5"/>
                </a:solidFill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Золотые правила здоровьесбережения</a:t>
            </a:r>
          </a:p>
        </p:txBody>
      </p:sp>
      <p:sp>
        <p:nvSpPr>
          <p:cNvPr id="25603" name="Прямоугольник 1"/>
          <p:cNvSpPr>
            <a:spLocks noChangeArrowheads="1"/>
          </p:cNvSpPr>
          <p:nvPr/>
        </p:nvSpPr>
        <p:spPr bwMode="auto">
          <a:xfrm>
            <a:off x="2405063" y="1695450"/>
            <a:ext cx="6227762" cy="440120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571500" indent="-571500">
              <a:buFont typeface="Wingdings" panose="05000000000000000000" pitchFamily="2" charset="2"/>
              <a:buChar char="v"/>
            </a:pPr>
            <a:r>
              <a:rPr lang="ru-RU" sz="2000" b="1" dirty="0">
                <a:solidFill>
                  <a:schemeClr val="accent1"/>
                </a:solidFill>
                <a:latin typeface="Times New Roman" pitchFamily="18" charset="0"/>
                <a:cs typeface="Times New Roman" pitchFamily="18" charset="0"/>
              </a:rPr>
              <a:t>Соблюдайте режим дня</a:t>
            </a:r>
          </a:p>
          <a:p>
            <a:pPr marL="571500" indent="-571500">
              <a:buFont typeface="Wingdings" panose="05000000000000000000" pitchFamily="2" charset="2"/>
              <a:buChar char="v"/>
            </a:pPr>
            <a:r>
              <a:rPr lang="ru-RU" sz="2000" b="1" dirty="0">
                <a:solidFill>
                  <a:schemeClr val="accent1"/>
                </a:solidFill>
                <a:latin typeface="Times New Roman" pitchFamily="18" charset="0"/>
                <a:cs typeface="Times New Roman" pitchFamily="18" charset="0"/>
              </a:rPr>
              <a:t>Обращайте больше внимание на питание!</a:t>
            </a:r>
          </a:p>
          <a:p>
            <a:pPr marL="571500" indent="-571500">
              <a:buFont typeface="Wingdings" panose="05000000000000000000" pitchFamily="2" charset="2"/>
              <a:buChar char="v"/>
            </a:pPr>
            <a:r>
              <a:rPr lang="ru-RU" sz="2000" b="1" dirty="0">
                <a:solidFill>
                  <a:schemeClr val="accent1"/>
                </a:solidFill>
                <a:latin typeface="Times New Roman" pitchFamily="18" charset="0"/>
                <a:cs typeface="Times New Roman" pitchFamily="18" charset="0"/>
              </a:rPr>
              <a:t>Больше двигайтесь!</a:t>
            </a:r>
          </a:p>
          <a:p>
            <a:pPr marL="571500" indent="-571500">
              <a:buFont typeface="Wingdings" panose="05000000000000000000" pitchFamily="2" charset="2"/>
              <a:buChar char="v"/>
            </a:pPr>
            <a:r>
              <a:rPr lang="ru-RU" sz="2000" b="1" dirty="0">
                <a:solidFill>
                  <a:schemeClr val="accent1"/>
                </a:solidFill>
                <a:latin typeface="Times New Roman" pitchFamily="18" charset="0"/>
                <a:cs typeface="Times New Roman" pitchFamily="18" charset="0"/>
              </a:rPr>
              <a:t>Спите в прохладной комнате!</a:t>
            </a:r>
          </a:p>
          <a:p>
            <a:pPr marL="571500" indent="-571500">
              <a:buFont typeface="Wingdings" panose="05000000000000000000" pitchFamily="2" charset="2"/>
              <a:buChar char="v"/>
            </a:pPr>
            <a:r>
              <a:rPr lang="ru-RU" sz="2000" b="1" dirty="0">
                <a:solidFill>
                  <a:schemeClr val="accent1"/>
                </a:solidFill>
                <a:latin typeface="Times New Roman" pitchFamily="18" charset="0"/>
                <a:cs typeface="Times New Roman" pitchFamily="18" charset="0"/>
              </a:rPr>
              <a:t>Не гасите в себе гнев, дайте вырваться наружу!</a:t>
            </a:r>
          </a:p>
          <a:p>
            <a:pPr marL="571500" indent="-571500">
              <a:buFont typeface="Wingdings" panose="05000000000000000000" pitchFamily="2" charset="2"/>
              <a:buChar char="v"/>
            </a:pPr>
            <a:r>
              <a:rPr lang="ru-RU" sz="2000" b="1" dirty="0">
                <a:solidFill>
                  <a:schemeClr val="accent1"/>
                </a:solidFill>
                <a:latin typeface="Times New Roman" pitchFamily="18" charset="0"/>
                <a:cs typeface="Times New Roman" pitchFamily="18" charset="0"/>
              </a:rPr>
              <a:t>Гоните прочь уныние и хандру!</a:t>
            </a:r>
          </a:p>
          <a:p>
            <a:pPr marL="571500" indent="-571500">
              <a:buFont typeface="Wingdings" panose="05000000000000000000" pitchFamily="2" charset="2"/>
              <a:buChar char="v"/>
            </a:pPr>
            <a:r>
              <a:rPr lang="ru-RU" sz="2000" b="1" dirty="0">
                <a:solidFill>
                  <a:schemeClr val="accent1"/>
                </a:solidFill>
                <a:latin typeface="Times New Roman" pitchFamily="18" charset="0"/>
                <a:cs typeface="Times New Roman" pitchFamily="18" charset="0"/>
              </a:rPr>
              <a:t>Старайтесь получать как можно больше положительных эмоций!</a:t>
            </a:r>
          </a:p>
          <a:p>
            <a:pPr marL="571500" indent="-571500">
              <a:buFont typeface="Wingdings" panose="05000000000000000000" pitchFamily="2" charset="2"/>
              <a:buChar char="v"/>
            </a:pPr>
            <a:r>
              <a:rPr lang="ru-RU" sz="2000" b="1" dirty="0">
                <a:solidFill>
                  <a:schemeClr val="accent1"/>
                </a:solidFill>
                <a:latin typeface="Times New Roman" pitchFamily="18" charset="0"/>
                <a:cs typeface="Times New Roman" pitchFamily="18" charset="0"/>
              </a:rPr>
              <a:t>Постоянно занимайтесь интеллектуальной деятельностью</a:t>
            </a:r>
          </a:p>
          <a:p>
            <a:pPr marL="571500" indent="-571500">
              <a:buFont typeface="Wingdings" panose="05000000000000000000" pitchFamily="2" charset="2"/>
              <a:buChar char="v"/>
            </a:pPr>
            <a:r>
              <a:rPr lang="ru-RU" sz="2000" b="1" dirty="0">
                <a:solidFill>
                  <a:schemeClr val="accent1"/>
                </a:solidFill>
                <a:latin typeface="Times New Roman" pitchFamily="18" charset="0"/>
                <a:cs typeface="Times New Roman" pitchFamily="18" charset="0"/>
              </a:rPr>
              <a:t>Адекватно реагируйте на все проявления своего организма!</a:t>
            </a:r>
          </a:p>
          <a:p>
            <a:pPr marL="571500" indent="-571500">
              <a:buFont typeface="Wingdings" panose="05000000000000000000" pitchFamily="2" charset="2"/>
              <a:buChar char="v"/>
            </a:pPr>
            <a:r>
              <a:rPr lang="ru-RU" sz="2000" b="1" dirty="0">
                <a:solidFill>
                  <a:schemeClr val="accent1"/>
                </a:solidFill>
                <a:latin typeface="Times New Roman" pitchFamily="18" charset="0"/>
                <a:cs typeface="Times New Roman" pitchFamily="18" charset="0"/>
              </a:rPr>
              <a:t>Желайте себе и окружающим только добра!</a:t>
            </a:r>
          </a:p>
        </p:txBody>
      </p:sp>
    </p:spTree>
  </p:cSld>
  <p:clrMapOvr>
    <a:masterClrMapping/>
  </p:clrMapOvr>
  <p:transition spd="slow" advTm="32014">
    <p:fade/>
  </p:transition>
</p:sld>
</file>

<file path=ppt/theme/theme1.xml><?xml version="1.0" encoding="utf-8"?>
<a:theme xmlns:a="http://schemas.openxmlformats.org/drawingml/2006/main" name="Тема Office">
  <a:themeElements>
    <a:clrScheme name="Тема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Тема 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Тема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996</TotalTime>
  <Words>430</Words>
  <Application>Microsoft Office PowerPoint</Application>
  <PresentationFormat>Экран (4:3)</PresentationFormat>
  <Paragraphs>67</Paragraphs>
  <Slides>7</Slides>
  <Notes>0</Notes>
  <HiddenSlides>0</HiddenSlides>
  <MMClips>1</MMClips>
  <ScaleCrop>false</ScaleCrop>
  <HeadingPairs>
    <vt:vector size="6" baseType="variant">
      <vt:variant>
        <vt:lpstr>Использованные шрифты</vt:lpstr>
      </vt:variant>
      <vt:variant>
        <vt:i4>8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7</vt:i4>
      </vt:variant>
    </vt:vector>
  </HeadingPairs>
  <TitlesOfParts>
    <vt:vector size="16" baseType="lpstr">
      <vt:lpstr>Arial</vt:lpstr>
      <vt:lpstr>Calibri</vt:lpstr>
      <vt:lpstr>Calibri Light</vt:lpstr>
      <vt:lpstr>Cambria</vt:lpstr>
      <vt:lpstr>Candara</vt:lpstr>
      <vt:lpstr>Tahoma</vt:lpstr>
      <vt:lpstr>Times New Roman</vt:lpstr>
      <vt:lpstr>Wingdings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SPecialiST RePack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Михаил Горяйнов</dc:creator>
  <cp:lastModifiedBy>Екатерина Чимутова</cp:lastModifiedBy>
  <cp:revision>81</cp:revision>
  <dcterms:created xsi:type="dcterms:W3CDTF">2013-11-19T05:52:05Z</dcterms:created>
  <dcterms:modified xsi:type="dcterms:W3CDTF">2026-10-19T17:07:43Z</dcterms:modified>
</cp:coreProperties>
</file>