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8" r:id="rId4"/>
    <p:sldId id="266" r:id="rId5"/>
    <p:sldId id="267" r:id="rId6"/>
    <p:sldId id="269" r:id="rId7"/>
    <p:sldId id="270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71" r:id="rId17"/>
    <p:sldId id="272" r:id="rId18"/>
    <p:sldId id="273" r:id="rId19"/>
    <p:sldId id="274" r:id="rId20"/>
    <p:sldId id="275" r:id="rId21"/>
    <p:sldId id="278" r:id="rId22"/>
    <p:sldId id="288" r:id="rId23"/>
    <p:sldId id="276" r:id="rId24"/>
    <p:sldId id="289" r:id="rId25"/>
    <p:sldId id="277" r:id="rId26"/>
    <p:sldId id="279" r:id="rId27"/>
    <p:sldId id="280" r:id="rId28"/>
    <p:sldId id="282" r:id="rId29"/>
    <p:sldId id="281" r:id="rId30"/>
    <p:sldId id="283" r:id="rId31"/>
    <p:sldId id="284" r:id="rId32"/>
    <p:sldId id="285" r:id="rId33"/>
    <p:sldId id="286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6113" autoAdjust="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10-19T16:29:35.806" v="11" actId="2696"/>
      <pc:docMkLst>
        <pc:docMk/>
      </pc:docMkLst>
      <pc:sldChg chg="delSp mod delAnim">
        <pc:chgData name="Екатерина Чимутова" userId="4e1c11216741eefa" providerId="LiveId" clId="{E01BB03D-4D9F-4CF2-BCCB-B77BB2E13832}" dt="2026-10-19T16:28:58.646" v="9" actId="478"/>
        <pc:sldMkLst>
          <pc:docMk/>
          <pc:sldMk cId="1545154051" sldId="271"/>
        </pc:sldMkLst>
        <pc:picChg chg="del">
          <ac:chgData name="Екатерина Чимутова" userId="4e1c11216741eefa" providerId="LiveId" clId="{E01BB03D-4D9F-4CF2-BCCB-B77BB2E13832}" dt="2026-10-19T16:28:52.234" v="1" actId="478"/>
          <ac:picMkLst>
            <pc:docMk/>
            <pc:sldMk cId="1545154051" sldId="271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1.711" v="0" actId="478"/>
          <ac:picMkLst>
            <pc:docMk/>
            <pc:sldMk cId="1545154051" sldId="271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3.150" v="2" actId="478"/>
          <ac:picMkLst>
            <pc:docMk/>
            <pc:sldMk cId="1545154051" sldId="271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3.537" v="3" actId="478"/>
          <ac:picMkLst>
            <pc:docMk/>
            <pc:sldMk cId="1545154051" sldId="271"/>
            <ac:picMk id="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8.646" v="9" actId="478"/>
          <ac:picMkLst>
            <pc:docMk/>
            <pc:sldMk cId="1545154051" sldId="271"/>
            <ac:picMk id="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8.278" v="8" actId="478"/>
          <ac:picMkLst>
            <pc:docMk/>
            <pc:sldMk cId="1545154051" sldId="271"/>
            <ac:picMk id="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7.889" v="7" actId="478"/>
          <ac:picMkLst>
            <pc:docMk/>
            <pc:sldMk cId="1545154051" sldId="271"/>
            <ac:picMk id="1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5.575" v="5" actId="478"/>
          <ac:picMkLst>
            <pc:docMk/>
            <pc:sldMk cId="1545154051" sldId="271"/>
            <ac:picMk id="1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7.074" v="6" actId="478"/>
          <ac:picMkLst>
            <pc:docMk/>
            <pc:sldMk cId="1545154051" sldId="271"/>
            <ac:picMk id="1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6:28:54.118" v="4" actId="478"/>
          <ac:picMkLst>
            <pc:docMk/>
            <pc:sldMk cId="1545154051" sldId="271"/>
            <ac:picMk id="13" creationId="{00000000-0000-0000-0000-000000000000}"/>
          </ac:picMkLst>
        </pc:picChg>
      </pc:sldChg>
      <pc:sldChg chg="del mod modShow">
        <pc:chgData name="Екатерина Чимутова" userId="4e1c11216741eefa" providerId="LiveId" clId="{E01BB03D-4D9F-4CF2-BCCB-B77BB2E13832}" dt="2026-10-19T16:29:35.806" v="11" actId="2696"/>
        <pc:sldMkLst>
          <pc:docMk/>
          <pc:sldMk cId="821384196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0"/>
            <a:ext cx="10033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1537" y="1267485"/>
            <a:ext cx="9647975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1536" y="201703"/>
            <a:ext cx="8252777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7293" y="236416"/>
            <a:ext cx="1047068" cy="365125"/>
          </a:xfrm>
        </p:spPr>
        <p:txBody>
          <a:bodyPr/>
          <a:lstStyle>
            <a:lvl1pPr>
              <a:defRPr sz="1400"/>
            </a:lvl1pPr>
          </a:lstStyle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9956800" y="209550"/>
            <a:ext cx="876301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600" y="838200"/>
            <a:ext cx="99568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4484080"/>
            <a:ext cx="9652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621536" y="841248"/>
            <a:ext cx="4974336" cy="43891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803136" y="841248"/>
            <a:ext cx="4974336" cy="43891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841248"/>
            <a:ext cx="49784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7201" y="841248"/>
            <a:ext cx="4980356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621536" y="1380744"/>
            <a:ext cx="4974336" cy="38404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803136" y="1380743"/>
            <a:ext cx="4974336" cy="38404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1" y="395287"/>
            <a:ext cx="4011084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1" y="1557338"/>
            <a:ext cx="4011084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1219200" y="381000"/>
            <a:ext cx="6400800" cy="5943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4624754"/>
            <a:ext cx="73152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5300" y="381000"/>
            <a:ext cx="78232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029200"/>
            <a:ext cx="53848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838200"/>
            <a:ext cx="9956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9573" y="6553200"/>
            <a:ext cx="9550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5740401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864ADCB-4900-4C24-AFF0-D0C0EA5869C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1271252" y="5715000"/>
            <a:ext cx="323849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60581" y="4783016"/>
            <a:ext cx="2625969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41640E3-3012-4738-8F45-D8AC292238CF}" type="datetimeFigureOut">
              <a:rPr lang="ru-RU" smtClean="0"/>
              <a:t>19.10.2026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1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69059" y="5490396"/>
            <a:ext cx="5022941" cy="746632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Учитель-логопед: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Мельник Н.А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171" y="1705970"/>
            <a:ext cx="107271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Конспект открытого логопедического занятия на тему: «Путешествие по стране красивой и правильной речи»</a:t>
            </a:r>
          </a:p>
        </p:txBody>
      </p:sp>
    </p:spTree>
    <p:extLst>
      <p:ext uri="{BB962C8B-B14F-4D97-AF65-F5344CB8AC3E}">
        <p14:creationId xmlns:p14="http://schemas.microsoft.com/office/powerpoint/2010/main" val="355064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174811"/>
            <a:ext cx="11817927" cy="651693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latin typeface="Monotype Corsiva" panose="03010101010201010101" pitchFamily="66" charset="0"/>
              </a:rPr>
              <a:t>                                                                     </a:t>
            </a:r>
            <a:r>
              <a:rPr lang="ru-RU" sz="3200" b="1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Станция «Гимнастическая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endParaRPr lang="ru-RU" dirty="0">
              <a:latin typeface="Monotype Corsiva" panose="03010101010201010101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8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2213" y="1639775"/>
            <a:ext cx="4182036" cy="497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24249" y="1747352"/>
            <a:ext cx="7867751" cy="174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31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330" y="255494"/>
            <a:ext cx="11277600" cy="5990086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sz="3200" b="1" dirty="0">
                <a:solidFill>
                  <a:srgbClr val="0E0D0C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Станция «Гимнастическая</a:t>
            </a:r>
            <a:r>
              <a:rPr lang="ru-RU" sz="3200" dirty="0">
                <a:solidFill>
                  <a:srgbClr val="0E0D0C"/>
                </a:solidFill>
                <a:latin typeface="Times New Roman" pitchFamily="18" charset="0"/>
                <a:ea typeface="Cambria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r>
              <a:rPr lang="ru-RU" dirty="0"/>
              <a:t> 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0" b="100000" l="1898" r="97913">
                        <a14:foregroundMark x1="45920" y1="44163" x2="45920" y2="44163"/>
                        <a14:foregroundMark x1="50285" y1="43319" x2="50285" y2="43319"/>
                        <a14:foregroundMark x1="31499" y1="67932" x2="24478" y2="77215"/>
                        <a14:foregroundMark x1="25427" y1="80309" x2="34345" y2="91139"/>
                        <a14:foregroundMark x1="34345" y1="91139" x2="44592" y2="93671"/>
                        <a14:foregroundMark x1="45920" y1="93108" x2="52562" y2="88608"/>
                        <a14:foregroundMark x1="52751" y1="88889" x2="56357" y2="81997"/>
                        <a14:foregroundMark x1="31120" y1="69902" x2="36812" y2="77496"/>
                        <a14:foregroundMark x1="38710" y1="78481" x2="52182" y2="80731"/>
                        <a14:foregroundMark x1="54459" y1="81294" x2="57875" y2="81294"/>
                        <a14:foregroundMark x1="58824" y1="80450" x2="62619" y2="83685"/>
                        <a14:foregroundMark x1="65085" y1="85232" x2="71347" y2="84669"/>
                        <a14:foregroundMark x1="72676" y1="83966" x2="73814" y2="83685"/>
                        <a14:foregroundMark x1="74763" y1="77215" x2="75142" y2="82700"/>
                        <a14:foregroundMark x1="73624" y1="77075" x2="63567" y2="70886"/>
                        <a14:foregroundMark x1="62808" y1="69902" x2="61290" y2="75105"/>
                        <a14:foregroundMark x1="63757" y1="75105" x2="58444" y2="80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4092" y="995083"/>
            <a:ext cx="4699545" cy="597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14507" y="1088238"/>
            <a:ext cx="5427987" cy="423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45" y="249383"/>
            <a:ext cx="11367655" cy="6608618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sz="3200" b="1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Станция «Гимнастическая»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46" b="95567" l="4102" r="59180">
                        <a14:foregroundMark x1="21289" y1="73012" x2="18457" y2="75619"/>
                        <a14:foregroundMark x1="18652" y1="78096" x2="16699" y2="81095"/>
                        <a14:foregroundMark x1="18652" y1="75880" x2="18457" y2="78357"/>
                        <a14:foregroundMark x1="16016" y1="81356" x2="15820" y2="84615"/>
                        <a14:foregroundMark x1="15820" y1="84615" x2="19629" y2="87484"/>
                        <a14:foregroundMark x1="21777" y1="74576" x2="22559" y2="78357"/>
                        <a14:foregroundMark x1="23438" y1="78748" x2="27148" y2="80313"/>
                        <a14:foregroundMark x1="27051" y1="80313" x2="28027" y2="84224"/>
                        <a14:foregroundMark x1="28516" y1="84485" x2="30957" y2="86441"/>
                        <a14:foregroundMark x1="31445" y1="87484" x2="34375" y2="91395"/>
                        <a14:foregroundMark x1="33789" y1="91004" x2="37500" y2="93872"/>
                        <a14:foregroundMark x1="20117" y1="88136" x2="27539" y2="94263"/>
                        <a14:foregroundMark x1="27832" y1="94524" x2="36035" y2="94524"/>
                        <a14:foregroundMark x1="36914" y1="94524" x2="44238" y2="95437"/>
                        <a14:foregroundMark x1="41016" y1="76271" x2="41992" y2="78096"/>
                        <a14:foregroundMark x1="42090" y1="79791" x2="44141" y2="83181"/>
                        <a14:foregroundMark x1="44727" y1="83181" x2="45605" y2="85528"/>
                        <a14:foregroundMark x1="40820" y1="79009" x2="38965" y2="79791"/>
                        <a14:foregroundMark x1="46582" y1="86441" x2="47266" y2="89439"/>
                        <a14:foregroundMark x1="47852" y1="90613" x2="47363" y2="928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782" t="4414" r="37833"/>
          <a:stretch/>
        </p:blipFill>
        <p:spPr bwMode="auto">
          <a:xfrm>
            <a:off x="410749" y="995081"/>
            <a:ext cx="4699134" cy="586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095509" y="1129554"/>
            <a:ext cx="1828800" cy="322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6400" y="820269"/>
            <a:ext cx="4303059" cy="48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422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66255"/>
            <a:ext cx="11201400" cy="60524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                                                            </a:t>
            </a:r>
            <a:r>
              <a:rPr lang="ru-RU" sz="3200" b="1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Станция «Гимнастическая»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13693" y="1089212"/>
            <a:ext cx="1734671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30" b="98276" l="0" r="90043">
                        <a14:foregroundMark x1="27706" y1="40374" x2="27706" y2="40374"/>
                        <a14:foregroundMark x1="35065" y1="42385" x2="35065" y2="42385"/>
                        <a14:foregroundMark x1="36147" y1="40517" x2="36147" y2="40517"/>
                        <a14:foregroundMark x1="32468" y1="39655" x2="32468" y2="39655"/>
                        <a14:foregroundMark x1="26407" y1="40086" x2="26407" y2="40086"/>
                        <a14:foregroundMark x1="28139" y1="41667" x2="28139" y2="41667"/>
                        <a14:foregroundMark x1="63203" y1="40517" x2="63203" y2="40517"/>
                        <a14:foregroundMark x1="58442" y1="41236" x2="58442" y2="41236"/>
                        <a14:foregroundMark x1="62771" y1="42385" x2="62771" y2="42385"/>
                        <a14:foregroundMark x1="31169" y1="71695" x2="25108" y2="73132"/>
                        <a14:foregroundMark x1="25108" y1="74425" x2="21861" y2="78736"/>
                        <a14:foregroundMark x1="21861" y1="78879" x2="16883" y2="83908"/>
                        <a14:foregroundMark x1="17532" y1="84339" x2="16883" y2="86063"/>
                        <a14:foregroundMark x1="17532" y1="86638" x2="17316" y2="89224"/>
                        <a14:foregroundMark x1="17316" y1="89511" x2="24675" y2="89511"/>
                        <a14:foregroundMark x1="25974" y1="90661" x2="37446" y2="88362"/>
                        <a14:foregroundMark x1="40260" y1="87500" x2="46320" y2="85057"/>
                        <a14:foregroundMark x1="47619" y1="83908" x2="35931" y2="81466"/>
                        <a14:foregroundMark x1="36797" y1="81897" x2="28139" y2="78017"/>
                        <a14:foregroundMark x1="28355" y1="77299" x2="28355" y2="77299"/>
                        <a14:foregroundMark x1="53030" y1="82759" x2="58874" y2="85920"/>
                        <a14:foregroundMark x1="54762" y1="83908" x2="66667" y2="79167"/>
                        <a14:foregroundMark x1="67532" y1="78305" x2="68615" y2="73994"/>
                        <a14:foregroundMark x1="71429" y1="75144" x2="75974" y2="80460"/>
                        <a14:foregroundMark x1="58874" y1="86351" x2="66234" y2="89224"/>
                        <a14:foregroundMark x1="69264" y1="88793" x2="76840" y2="89080"/>
                        <a14:foregroundMark x1="76407" y1="79454" x2="80087" y2="83046"/>
                        <a14:foregroundMark x1="80087" y1="84770" x2="79870" y2="87931"/>
                        <a14:foregroundMark x1="78355" y1="88362" x2="75325" y2="896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6516" y="860610"/>
            <a:ext cx="3980331" cy="5997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144000" y="1089212"/>
            <a:ext cx="2272551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56847" y="1089212"/>
            <a:ext cx="6518971" cy="3050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647765" y="1660712"/>
            <a:ext cx="4276164" cy="554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Закрываем рот и </a:t>
            </a:r>
          </a:p>
        </p:txBody>
      </p:sp>
    </p:spTree>
    <p:extLst>
      <p:ext uri="{BB962C8B-B14F-4D97-AF65-F5344CB8AC3E}">
        <p14:creationId xmlns:p14="http://schemas.microsoft.com/office/powerpoint/2010/main" val="424598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93625" y="121023"/>
            <a:ext cx="6100482" cy="89107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0E0D0C"/>
                </a:solidFill>
                <a:latin typeface="Cambria" pitchFamily="18" charset="0"/>
                <a:ea typeface="Cambria" pitchFamily="18" charset="0"/>
              </a:rPr>
              <a:t>Станция «Гимнастическая»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" b="99856" l="0" r="99820">
                        <a14:foregroundMark x1="38198" y1="49495" x2="38198" y2="49495"/>
                        <a14:foregroundMark x1="36937" y1="52814" x2="36937" y2="52814"/>
                        <a14:foregroundMark x1="42703" y1="52670" x2="42703" y2="52670"/>
                        <a14:foregroundMark x1="37838" y1="51371" x2="37838" y2="51371"/>
                        <a14:foregroundMark x1="67928" y1="48196" x2="67928" y2="48196"/>
                        <a14:foregroundMark x1="27568" y1="75180" x2="23423" y2="76623"/>
                        <a14:foregroundMark x1="24324" y1="78211" x2="23063" y2="80087"/>
                        <a14:foregroundMark x1="24685" y1="80808" x2="27207" y2="84704"/>
                        <a14:foregroundMark x1="28108" y1="85281" x2="43063" y2="86291"/>
                        <a14:foregroundMark x1="21081" y1="82395" x2="17838" y2="85281"/>
                        <a14:foregroundMark x1="20180" y1="86003" x2="46306" y2="93074"/>
                        <a14:foregroundMark x1="32973" y1="82684" x2="44685" y2="87879"/>
                        <a14:foregroundMark x1="29550" y1="78211" x2="52072" y2="82684"/>
                        <a14:foregroundMark x1="62523" y1="83983" x2="62523" y2="83983"/>
                        <a14:foregroundMark x1="54955" y1="82973" x2="58198" y2="82684"/>
                        <a14:foregroundMark x1="58919" y1="82684" x2="59279" y2="90909"/>
                        <a14:foregroundMark x1="44324" y1="91198" x2="60541" y2="91775"/>
                        <a14:foregroundMark x1="69189" y1="74892" x2="64324" y2="79798"/>
                        <a14:foregroundMark x1="63784" y1="80087" x2="59820" y2="81674"/>
                        <a14:foregroundMark x1="60541" y1="81818" x2="64685" y2="88312"/>
                        <a14:foregroundMark x1="66306" y1="88600" x2="76396" y2="81385"/>
                        <a14:foregroundMark x1="72793" y1="76912" x2="71532" y2="74603"/>
                        <a14:foregroundMark x1="64144" y1="48485" x2="64144" y2="48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5426" y="1012099"/>
            <a:ext cx="4518280" cy="564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9199" y="755887"/>
            <a:ext cx="4020672" cy="5192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137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5118"/>
            <a:ext cx="11048999" cy="561356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3200" b="1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Станция «Гимнастическая»</a:t>
            </a:r>
            <a:endParaRPr lang="ru-RU" dirty="0">
              <a:solidFill>
                <a:srgbClr val="0E0D0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solidFill>
                <a:srgbClr val="0E0D0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Упражнение «Кто дольше прорычит?»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для развития плавного речевого выдоха </a:t>
            </a:r>
          </a:p>
          <a:p>
            <a:pPr marL="0" indent="0" algn="ctr">
              <a:buNone/>
            </a:pPr>
            <a:endParaRPr lang="ru-RU" dirty="0">
              <a:solidFill>
                <a:srgbClr val="0E0D0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solidFill>
                <a:srgbClr val="0E0D0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Набрать полную грудь воздуха и на выдохе тянуть звук </a:t>
            </a:r>
            <a:r>
              <a:rPr lang="en-US" sz="2800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800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800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2800" dirty="0">
              <a:solidFill>
                <a:srgbClr val="0E0D0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494" y="457200"/>
            <a:ext cx="11250706" cy="57614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4000" b="1" dirty="0">
                <a:solidFill>
                  <a:srgbClr val="0E0D0C"/>
                </a:solidFill>
                <a:latin typeface="Times New Roman" pitchFamily="18" charset="0"/>
                <a:cs typeface="Times New Roman" panose="02020603050405020304" pitchFamily="18" charset="0"/>
              </a:rPr>
              <a:t>Станция «Доскажи словечко»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Потренируем смекалку, сообразительность, ум, красивое и четкое произношение.</a:t>
            </a:r>
          </a:p>
          <a:p>
            <a:pPr marL="0" indent="0">
              <a:buNone/>
            </a:pPr>
            <a:r>
              <a:rPr lang="ru-RU" dirty="0">
                <a:solidFill>
                  <a:srgbClr val="0E0D0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РА! РА! РА!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РА! РА! РА!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Мышкин домик звать ... </a:t>
            </a:r>
          </a:p>
          <a:p>
            <a:pPr marL="0" indent="0" algn="r">
              <a:buNone/>
            </a:pPr>
            <a:r>
              <a:rPr lang="ru-RU" dirty="0"/>
              <a:t> </a:t>
            </a:r>
          </a:p>
          <a:p>
            <a:pPr marL="0" indent="0" algn="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1" b="100000" l="0" r="100000">
                        <a14:foregroundMark x1="51246" y1="48364" x2="51246" y2="48364"/>
                        <a14:foregroundMark x1="61838" y1="70093" x2="61838" y2="700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99369">
            <a:off x="6391218" y="2591105"/>
            <a:ext cx="5372504" cy="3581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669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28600"/>
            <a:ext cx="11201400" cy="611678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4000" b="1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</a:t>
            </a:r>
            <a:r>
              <a:rPr lang="ru-RU" sz="4000" b="1" i="1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solidFill>
                  <a:srgbClr val="0E0D0C"/>
                </a:solidFill>
                <a:latin typeface="Times New Roman" pitchFamily="18" charset="0"/>
                <a:cs typeface="Times New Roman" panose="02020603050405020304" pitchFamily="18" charset="0"/>
              </a:rPr>
              <a:t>Доскажи словечко</a:t>
            </a:r>
            <a:r>
              <a:rPr lang="ru-RU" sz="4000" b="1" i="1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РА! РА! РА!</a:t>
            </a:r>
          </a:p>
          <a:p>
            <a:pPr marL="0" indent="0">
              <a:buNone/>
            </a:pPr>
            <a:r>
              <a:rPr lang="ru-RU" sz="44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РА! РА! РА!</a:t>
            </a:r>
          </a:p>
          <a:p>
            <a:pPr marL="0" indent="0">
              <a:buNone/>
            </a:pPr>
            <a:r>
              <a:rPr lang="ru-RU" sz="44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 собаки - ... 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5" b="100000" l="1000" r="99625">
                        <a14:foregroundMark x1="36375" y1="55287" x2="36375" y2="55287"/>
                        <a14:foregroundMark x1="46375" y1="59236" x2="46375" y2="59236"/>
                        <a14:foregroundMark x1="43625" y1="57834" x2="43625" y2="57834"/>
                        <a14:foregroundMark x1="42250" y1="57070" x2="42250" y2="57070"/>
                        <a14:foregroundMark x1="43375" y1="60510" x2="43375" y2="60510"/>
                        <a14:foregroundMark x1="46125" y1="56815" x2="46125" y2="56815"/>
                        <a14:foregroundMark x1="42250" y1="54777" x2="42250" y2="54777"/>
                        <a14:foregroundMark x1="41500" y1="59745" x2="41500" y2="59745"/>
                        <a14:foregroundMark x1="35000" y1="59745" x2="35000" y2="59745"/>
                        <a14:foregroundMark x1="35250" y1="55796" x2="35250" y2="55796"/>
                        <a14:foregroundMark x1="35250" y1="52611" x2="35250" y2="52611"/>
                        <a14:foregroundMark x1="33500" y1="55541" x2="33500" y2="55541"/>
                        <a14:foregroundMark x1="33250" y1="57325" x2="33250" y2="57325"/>
                        <a14:foregroundMark x1="43000" y1="53885" x2="43000" y2="53885"/>
                        <a14:foregroundMark x1="41000" y1="56815" x2="41000" y2="56815"/>
                        <a14:foregroundMark x1="45875" y1="60000" x2="45875" y2="60000"/>
                        <a14:foregroundMark x1="45125" y1="55032" x2="45125" y2="55032"/>
                        <a14:foregroundMark x1="45125" y1="58726" x2="45125" y2="58726"/>
                        <a14:foregroundMark x1="44375" y1="53885" x2="44375" y2="53885"/>
                        <a14:foregroundMark x1="41750" y1="55796" x2="41750" y2="55796"/>
                        <a14:foregroundMark x1="40500" y1="56815" x2="40500" y2="56815"/>
                        <a14:foregroundMark x1="53625" y1="62675" x2="53625" y2="62675"/>
                        <a14:foregroundMark x1="53375" y1="58981" x2="53375" y2="58981"/>
                        <a14:foregroundMark x1="54125" y1="57070" x2="54125" y2="57070"/>
                        <a14:foregroundMark x1="42750" y1="55796" x2="42750" y2="55796"/>
                        <a14:foregroundMark x1="36375" y1="57834" x2="36375" y2="578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9865">
            <a:off x="7158488" y="2017263"/>
            <a:ext cx="4369079" cy="42871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1039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17" y="242047"/>
            <a:ext cx="11457709" cy="63527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4000" b="1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«Доскажи словечко»</a:t>
            </a:r>
          </a:p>
          <a:p>
            <a:pPr marL="0" indent="0">
              <a:buNone/>
            </a:pPr>
            <a:endParaRPr lang="ru-RU" sz="4000" dirty="0">
              <a:solidFill>
                <a:srgbClr val="0E0D0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000" dirty="0">
              <a:solidFill>
                <a:srgbClr val="0E0D0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ЩИ! ЩИ! ЩИ!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ЩИ! ЩИ! ЩИ!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дождь наденем мы ... 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56" l="909" r="989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398"/>
          <a:stretch/>
        </p:blipFill>
        <p:spPr>
          <a:xfrm rot="498607">
            <a:off x="7819207" y="1506070"/>
            <a:ext cx="3657246" cy="5002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402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655" y="121024"/>
            <a:ext cx="11187545" cy="6097661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3600" b="1" i="1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«Загадок»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6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ША! ША! ША!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ША! ША! ША!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0E0D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Спеленали ...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34" y="1648689"/>
            <a:ext cx="6774839" cy="5060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442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27" y="147919"/>
            <a:ext cx="11679382" cy="647455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                                                           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«Загадок»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ЛУ! ЛУ! ЛУ!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ЛУ! ЛУ! ЛУ!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Нитку вдели мы в ... 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4" b="99084" l="3125" r="9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006" y="1642580"/>
            <a:ext cx="5238976" cy="5003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8484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7576"/>
            <a:ext cx="11430000" cy="64040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                                                             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«Загадок»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ЖУ-ЖУ-ЖУ,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ЖУ-ЖУ-ЖУ -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 не страшен лишь ...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891" y="2438400"/>
            <a:ext cx="6677436" cy="4073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627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364" y="228600"/>
            <a:ext cx="11242964" cy="6324600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«Загадок»</a:t>
            </a:r>
          </a:p>
          <a:p>
            <a:pPr marL="0" indent="0">
              <a:buNone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ЧУ! ЧУ! ЧУ!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ЧУ! ЧУ! ЧУ!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Футболист бьёт по ...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1126" y="1385456"/>
            <a:ext cx="5056907" cy="5056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3605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28" y="282389"/>
            <a:ext cx="11720946" cy="622924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                     Станция «Загадок»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ЦА-ЦА-ЦА,</a:t>
            </a:r>
          </a:p>
          <a:p>
            <a:pPr marL="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ЦА-ЦА-ЦА -</a:t>
            </a:r>
          </a:p>
          <a:p>
            <a:pPr marL="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Птица вывела ...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0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6775" y="1663475"/>
            <a:ext cx="6831107" cy="468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97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176" y="255494"/>
            <a:ext cx="11170024" cy="5963191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Станция «Звуковая»</a:t>
            </a:r>
          </a:p>
          <a:p>
            <a:pPr marL="0" indent="0" algn="ctr">
              <a:buNone/>
            </a:pPr>
            <a:r>
              <a:rPr lang="ru-RU" sz="3200" b="1" dirty="0"/>
              <a:t> задание 1.</a:t>
            </a:r>
          </a:p>
          <a:p>
            <a:pPr marL="0" indent="0" algn="ctr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сейчас вы услышите разные звуки, вам нужно узнать кто кричит или что звучит…</a:t>
            </a:r>
          </a:p>
          <a:p>
            <a:pPr marL="0" indent="0" algn="ctr">
              <a:buNone/>
            </a:pP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0093" y="2511035"/>
            <a:ext cx="4333096" cy="3238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звук 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91482" y="22062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5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730" y="161366"/>
            <a:ext cx="11183470" cy="60573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                                               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Станция «Звуковая»</a:t>
            </a:r>
          </a:p>
          <a:p>
            <a:pPr marL="0" indent="0" algn="ctr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Задание 2. Игра «Поймай звук»</a:t>
            </a:r>
          </a:p>
          <a:p>
            <a:pPr marL="0" indent="0" algn="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                          -Хлопните  в ладоши 1 раз, когда вы услышите слово со звуком [ш] </a:t>
            </a:r>
          </a:p>
          <a:p>
            <a:pPr marL="0" indent="0"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-хлопните в ладоши 2 раза </a:t>
            </a:r>
          </a:p>
          <a:p>
            <a:pPr marL="0" indent="0" algn="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когда вы услышите слово со звуком [ж]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70" b="97283" l="1957" r="97609">
                        <a14:foregroundMark x1="23370" y1="29130" x2="30217" y2="32500"/>
                        <a14:foregroundMark x1="26522" y1="16304" x2="36413" y2="27065"/>
                        <a14:foregroundMark x1="46196" y1="13152" x2="47283" y2="24565"/>
                        <a14:foregroundMark x1="59891" y1="3370" x2="57826" y2="19674"/>
                        <a14:foregroundMark x1="78370" y1="18261" x2="74348" y2="24239"/>
                        <a14:foregroundMark x1="82609" y1="35326" x2="94674" y2="29130"/>
                        <a14:foregroundMark x1="84891" y1="46739" x2="94674" y2="43587"/>
                        <a14:foregroundMark x1="84674" y1="56739" x2="96957" y2="55652"/>
                        <a14:foregroundMark x1="83261" y1="63913" x2="90870" y2="65543"/>
                        <a14:foregroundMark x1="80652" y1="69565" x2="92391" y2="79565"/>
                        <a14:foregroundMark x1="72065" y1="74130" x2="75000" y2="79565"/>
                        <a14:foregroundMark x1="65000" y1="75326" x2="68370" y2="89565"/>
                        <a14:foregroundMark x1="36196" y1="95870" x2="46196" y2="85870"/>
                        <a14:foregroundMark x1="3696" y1="49674" x2="16196" y2="47935"/>
                        <a14:foregroundMark x1="8804" y1="47391" x2="15652" y2="47065"/>
                        <a14:foregroundMark x1="3913" y1="46196" x2="9674" y2="46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27095"/>
            <a:ext cx="3126436" cy="3126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73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2694" y="242048"/>
            <a:ext cx="10793506" cy="597663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                         Станция «Звуковая»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Задание 2. Игра «Поймай звук»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 algn="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 теперь, нужно хлопнуть в </a:t>
            </a:r>
          </a:p>
          <a:p>
            <a:pPr marL="0" indent="0" algn="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ладоши 1 раз, когда вы услышите</a:t>
            </a:r>
          </a:p>
          <a:p>
            <a:pPr marL="0" indent="0" algn="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слово со звуком [с]</a:t>
            </a:r>
          </a:p>
          <a:p>
            <a:pPr marL="0" indent="0" algn="r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-хлопнуть в ладоши 2 раза когда </a:t>
            </a:r>
          </a:p>
          <a:p>
            <a:pPr marL="0" indent="0" algn="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 услышите слово со звуком [ш]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05" y="1692276"/>
            <a:ext cx="3372971" cy="3372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843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484094"/>
            <a:ext cx="10820400" cy="5734591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Станция «Звуковая»</a:t>
            </a:r>
          </a:p>
          <a:p>
            <a:pPr marL="0" indent="0" algn="ctr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Задание 3.</a:t>
            </a:r>
          </a:p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 очереди друг за другом назовите слова в которых есть звук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3851" y="2407024"/>
            <a:ext cx="7066059" cy="4217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8847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882" y="430306"/>
            <a:ext cx="10968318" cy="578837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                                   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Станция «Звуковая»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Задание 4. «Внимательно послушай и исправь»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2135001"/>
            <a:ext cx="5966199" cy="4461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14985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82388"/>
            <a:ext cx="10820400" cy="59362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                            Станция «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Исполним танец с точными движениями, под музыку.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Лоб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Уши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Шея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Локти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Нос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Живот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Колени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Носки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4588" y="1949822"/>
            <a:ext cx="4630269" cy="463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659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506" y="510988"/>
            <a:ext cx="10618694" cy="57076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Станция «Ловкие пальчики»</a:t>
            </a:r>
          </a:p>
          <a:p>
            <a:pPr marL="0" indent="0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 сейчас ваши ловкие пальчики будут раскрашивать буквы. 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Через 1 минуту вы представите раскрашенную букву и назовёте ее.</a:t>
            </a:r>
          </a:p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5930" y="2447389"/>
            <a:ext cx="4345845" cy="329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zvuk-chasov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13411" y="56029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9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01706"/>
            <a:ext cx="10820400" cy="601697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</a:p>
          <a:p>
            <a:pPr marL="0" indent="0" algn="ctr">
              <a:buNone/>
            </a:pP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                            Станция «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Чистоговорок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ctr">
              <a:buNone/>
            </a:pP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Повторите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чистоговорку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четко проговаривая звуки </a:t>
            </a:r>
          </a:p>
          <a:p>
            <a:pPr marL="0" indent="0"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Са-са-са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вот летит оса.</a:t>
            </a:r>
          </a:p>
          <a:p>
            <a:pPr marL="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За-за-за – бегает коза.</a:t>
            </a:r>
          </a:p>
          <a:p>
            <a:pPr marL="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Ши-ши-ши – наши малыши.</a:t>
            </a:r>
          </a:p>
          <a:p>
            <a:pPr marL="0" indent="0"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Жа-жа-жа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иголки у ежа.</a:t>
            </a:r>
          </a:p>
          <a:p>
            <a:pPr marL="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Чу-чу-чу – чаю я хочу.</a:t>
            </a:r>
          </a:p>
          <a:p>
            <a:pPr marL="0" indent="0"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Цо-цо-цо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на пальце кольцо.</a:t>
            </a:r>
          </a:p>
          <a:p>
            <a:pPr marL="0" indent="0"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Лы-лы-лы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мы ещё малы.</a:t>
            </a:r>
          </a:p>
          <a:p>
            <a:pPr marL="0" indent="0"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Ру-ру-ру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будем мы играть в игру.</a:t>
            </a:r>
          </a:p>
          <a:p>
            <a:pPr marL="0" indent="0" algn="ctr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7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541" y="779930"/>
            <a:ext cx="11008659" cy="54387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Станция «Словарная»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Составьте слово из слогов </a:t>
            </a:r>
          </a:p>
          <a:p>
            <a:pPr marL="0" indent="0" algn="ctr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2318" y="2312895"/>
            <a:ext cx="3496235" cy="263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7151" y="2407024"/>
            <a:ext cx="3568563" cy="253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63908" y="2582338"/>
            <a:ext cx="3295394" cy="236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0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3681" y="322730"/>
            <a:ext cx="10623177" cy="61990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          Станция «Сказочная»</a:t>
            </a:r>
          </a:p>
          <a:p>
            <a:pPr marL="0" indent="0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        Отгадайте названия сказок и сказочных героев</a:t>
            </a:r>
          </a:p>
          <a:p>
            <a:pPr marL="0" indent="0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 картинкам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5719" y="1667197"/>
            <a:ext cx="3859306" cy="500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49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12694"/>
            <a:ext cx="10820400" cy="55059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Станция «Сказочная»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631" l="5000" r="97000">
                        <a14:foregroundMark x1="34857" y1="58193" x2="34857" y2="58193"/>
                        <a14:foregroundMark x1="27714" y1="62481" x2="27714" y2="62481"/>
                        <a14:foregroundMark x1="21429" y1="57887" x2="21429" y2="57887"/>
                        <a14:foregroundMark x1="13857" y1="50536" x2="13857" y2="50536"/>
                        <a14:foregroundMark x1="21714" y1="49005" x2="21714" y2="49005"/>
                        <a14:foregroundMark x1="36571" y1="50077" x2="36571" y2="50077"/>
                        <a14:foregroundMark x1="31571" y1="61103" x2="31571" y2="61103"/>
                        <a14:foregroundMark x1="31286" y1="66309" x2="31286" y2="66309"/>
                        <a14:foregroundMark x1="26286" y1="56508" x2="26286" y2="56508"/>
                        <a14:foregroundMark x1="20429" y1="55436" x2="20429" y2="55436"/>
                        <a14:foregroundMark x1="57571" y1="73047" x2="57571" y2="73047"/>
                        <a14:foregroundMark x1="58571" y1="64931" x2="58571" y2="64931"/>
                        <a14:foregroundMark x1="62857" y1="58959" x2="62857" y2="58959"/>
                        <a14:foregroundMark x1="68429" y1="56049" x2="68429" y2="56049"/>
                        <a14:foregroundMark x1="80000" y1="58959" x2="80000" y2="58959"/>
                        <a14:foregroundMark x1="80286" y1="62481" x2="80286" y2="62481"/>
                        <a14:foregroundMark x1="57286" y1="70291" x2="57286" y2="70291"/>
                        <a14:foregroundMark x1="77000" y1="58193" x2="77000" y2="58193"/>
                        <a14:foregroundMark x1="64143" y1="56815" x2="64143" y2="56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2578" y="1437223"/>
            <a:ext cx="5577940" cy="52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02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12694"/>
            <a:ext cx="10820400" cy="55059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Станция «Сказочная»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0" b="99590" l="2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6507"/>
          <a:stretch/>
        </p:blipFill>
        <p:spPr bwMode="auto">
          <a:xfrm>
            <a:off x="5271247" y="1520269"/>
            <a:ext cx="4265211" cy="4985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33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82388"/>
            <a:ext cx="10820400" cy="5936297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      Станция «Сказочная»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5" b="100000" l="1252" r="98905">
                        <a14:foregroundMark x1="70579" y1="64286" x2="96088" y2="99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2341" y="935821"/>
            <a:ext cx="3805518" cy="583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1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12694"/>
            <a:ext cx="10820400" cy="55059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Станция «Сказочная»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03" b="97953" l="0" r="960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95602" y="1498476"/>
            <a:ext cx="5813174" cy="51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52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12694"/>
            <a:ext cx="10820400" cy="55059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Станция «Сказочная»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2014" l="2913" r="94660">
                        <a14:foregroundMark x1="51942" y1="64410" x2="67961" y2="65278"/>
                        <a14:foregroundMark x1="68770" y1="72743" x2="68932" y2="819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8292"/>
          <a:stretch/>
        </p:blipFill>
        <p:spPr bwMode="auto">
          <a:xfrm>
            <a:off x="2760793" y="1380986"/>
            <a:ext cx="5731239" cy="5315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292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12694"/>
            <a:ext cx="10820400" cy="55059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Станция «Сказочная»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37" l="9943" r="100000">
                        <a14:foregroundMark x1="23901" y1="96019" x2="23901" y2="96019"/>
                        <a14:foregroundMark x1="71319" y1="95833" x2="71319" y2="95833"/>
                        <a14:foregroundMark x1="27916" y1="95278" x2="27916" y2="95278"/>
                        <a14:foregroundMark x1="62524" y1="94352" x2="62524" y2="94352"/>
                        <a14:foregroundMark x1="70746" y1="94815" x2="70746" y2="94815"/>
                        <a14:foregroundMark x1="59465" y1="93611" x2="59465" y2="93611"/>
                        <a14:foregroundMark x1="24857" y1="95278" x2="24857" y2="95278"/>
                        <a14:foregroundMark x1="23901" y1="93611" x2="23901" y2="93611"/>
                        <a14:foregroundMark x1="42256" y1="93796" x2="42256" y2="93796"/>
                        <a14:foregroundMark x1="44168" y1="93796" x2="44168" y2="93796"/>
                        <a14:foregroundMark x1="71319" y1="95093" x2="71319" y2="95093"/>
                        <a14:foregroundMark x1="46845" y1="26574" x2="46845" y2="26574"/>
                        <a14:foregroundMark x1="46845" y1="27037" x2="46845" y2="27037"/>
                        <a14:foregroundMark x1="48757" y1="25370" x2="48757" y2="253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7836" y="1224978"/>
            <a:ext cx="2643188" cy="5458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3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12694"/>
            <a:ext cx="10820400" cy="55059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Станция «Сказочная»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5362" name="Picture 2" descr="http://kudago.com/media/images/news/6c/ba/6cbaf23d9ef3a862f38bf42809d50cc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7002" y="1317810"/>
            <a:ext cx="6981092" cy="533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0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ds05.infourok.ru/uploads/ex/0926/00081f75-456e6c5f/hello_html_6fdca27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836" y="976871"/>
            <a:ext cx="3289792" cy="576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60368" y="299428"/>
            <a:ext cx="42635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Станция «Сказочная»</a:t>
            </a:r>
          </a:p>
        </p:txBody>
      </p:sp>
    </p:spTree>
    <p:extLst>
      <p:ext uri="{BB962C8B-B14F-4D97-AF65-F5344CB8AC3E}">
        <p14:creationId xmlns:p14="http://schemas.microsoft.com/office/powerpoint/2010/main" val="271130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TM01859868[[fn=Термический]]</Template>
  <TotalTime>933</TotalTime>
  <Words>573</Words>
  <Application>Microsoft Office PowerPoint</Application>
  <PresentationFormat>Широкоэкранный</PresentationFormat>
  <Paragraphs>132</Paragraphs>
  <Slides>33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Cambria</vt:lpstr>
      <vt:lpstr>Monotype Corsiva</vt:lpstr>
      <vt:lpstr>Times New Roman</vt:lpstr>
      <vt:lpstr>Thermal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«Правильно ли мы говорим»</dc:title>
  <dc:creator>Пользователь</dc:creator>
  <cp:lastModifiedBy>Екатерина Чимутова</cp:lastModifiedBy>
  <cp:revision>42</cp:revision>
  <dcterms:created xsi:type="dcterms:W3CDTF">2021-02-16T02:44:43Z</dcterms:created>
  <dcterms:modified xsi:type="dcterms:W3CDTF">2026-10-19T16:29:37Z</dcterms:modified>
</cp:coreProperties>
</file>