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>
  <p:sldMasterIdLst>
    <p:sldMasterId id="2147483648" r:id="rId4"/>
  </p:sldMasterIdLst>
  <p:notesMasterIdLst>
    <p:notesMasterId r:id="rId22"/>
  </p:notesMasterIdLst>
  <p:handoutMasterIdLst>
    <p:handoutMasterId r:id="rId23"/>
  </p:handoutMasterIdLst>
  <p:sldIdLst>
    <p:sldId id="410" r:id="rId5"/>
    <p:sldId id="429" r:id="rId6"/>
    <p:sldId id="408" r:id="rId7"/>
    <p:sldId id="407" r:id="rId8"/>
    <p:sldId id="405" r:id="rId9"/>
    <p:sldId id="404" r:id="rId10"/>
    <p:sldId id="412" r:id="rId11"/>
    <p:sldId id="413" r:id="rId12"/>
    <p:sldId id="414" r:id="rId13"/>
    <p:sldId id="415" r:id="rId14"/>
    <p:sldId id="416" r:id="rId15"/>
    <p:sldId id="417" r:id="rId16"/>
    <p:sldId id="421" r:id="rId17"/>
    <p:sldId id="418" r:id="rId18"/>
    <p:sldId id="419" r:id="rId19"/>
    <p:sldId id="420" r:id="rId20"/>
    <p:sldId id="398" r:id="rId21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Автор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A107856-5554-42FB-B03E-39F5DBC370B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398" autoAdjust="0"/>
    <p:restoredTop sz="96327" autoAdjust="0"/>
  </p:normalViewPr>
  <p:slideViewPr>
    <p:cSldViewPr snapToGrid="0">
      <p:cViewPr varScale="1">
        <p:scale>
          <a:sx n="81" d="100"/>
          <a:sy n="81" d="100"/>
        </p:scale>
        <p:origin x="643" y="53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395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ru-RU" sz="18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800" b="1" dirty="0"/>
              <a:t>Итоговая диагностика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</c:spPr>
    </c:floor>
    <c:sideWall>
      <c:thickness val="0"/>
      <c:spPr>
        <a:noFill/>
        <a:ln>
          <a:noFill/>
        </a:ln>
        <a:effectLst/>
      </c:spPr>
    </c:sideWall>
    <c:backWall>
      <c:thickness val="0"/>
      <c:spPr>
        <a:noFill/>
        <a:ln>
          <a:noFill/>
        </a:ln>
        <a:effectLst/>
      </c:spPr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2915175027844701E-2"/>
          <c:y val="0.65394138530655299"/>
          <c:w val="0.88801156362539602"/>
          <c:h val="0.3034099030224550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195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ru-RU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8949412324951201E-2"/>
          <c:y val="7.3141223305932396E-2"/>
          <c:w val="0.95914364640883998"/>
          <c:h val="0.7929207860368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Ряды 1</c:v>
                </c:pt>
              </c:strCache>
            </c:strRef>
          </c:tx>
          <c:spPr>
            <a:gradFill>
              <a:gsLst>
                <a:gs pos="100000">
                  <a:schemeClr val="accent1"/>
                </a:gs>
                <a:gs pos="0">
                  <a:schemeClr val="accent1">
                    <a:hueOff val="-1670000"/>
                  </a:schemeClr>
                </a:gs>
              </a:gsLst>
              <a:lin ang="5400000" scaled="0"/>
            </a:gradFill>
            <a:ln>
              <a:gradFill>
                <a:gsLst>
                  <a:gs pos="100000">
                    <a:schemeClr val="accent1">
                      <a:lumMod val="75000"/>
                    </a:schemeClr>
                  </a:gs>
                  <a:gs pos="0">
                    <a:schemeClr val="accent1">
                      <a:lumMod val="75000"/>
                      <a:hueOff val="-1670000"/>
                    </a:schemeClr>
                  </a:gs>
                </a:gsLst>
                <a:lin ang="4620000" scaled="0"/>
              </a:gradFill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Память</c:v>
                </c:pt>
                <c:pt idx="1">
                  <c:v>Мелкая моторика</c:v>
                </c:pt>
                <c:pt idx="2">
                  <c:v>Внимание</c:v>
                </c:pt>
                <c:pt idx="3">
                  <c:v>Развитие межполушарных связей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2.5</c:v>
                </c:pt>
                <c:pt idx="2">
                  <c:v>3.5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68-45BA-935E-BBDC0382D5C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Ряды 2</c:v>
                </c:pt>
              </c:strCache>
            </c:strRef>
          </c:tx>
          <c:spPr>
            <a:gradFill>
              <a:gsLst>
                <a:gs pos="100000">
                  <a:schemeClr val="accent2"/>
                </a:gs>
                <a:gs pos="0">
                  <a:schemeClr val="accent2">
                    <a:hueOff val="-1670000"/>
                  </a:schemeClr>
                </a:gs>
              </a:gsLst>
              <a:lin ang="5400000" scaled="0"/>
            </a:gradFill>
            <a:ln>
              <a:gradFill>
                <a:gsLst>
                  <a:gs pos="100000">
                    <a:schemeClr val="accent2">
                      <a:lumMod val="75000"/>
                    </a:schemeClr>
                  </a:gs>
                  <a:gs pos="0">
                    <a:schemeClr val="accent2">
                      <a:lumMod val="75000"/>
                      <a:hueOff val="-1670000"/>
                    </a:schemeClr>
                  </a:gs>
                </a:gsLst>
                <a:lin ang="4620000" scaled="0"/>
              </a:gradFill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Память</c:v>
                </c:pt>
                <c:pt idx="1">
                  <c:v>Мелкая моторика</c:v>
                </c:pt>
                <c:pt idx="2">
                  <c:v>Внимание</c:v>
                </c:pt>
                <c:pt idx="3">
                  <c:v>Развитие межполушарных связей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</c:v>
                </c:pt>
                <c:pt idx="1">
                  <c:v>4.4000000000000004</c:v>
                </c:pt>
                <c:pt idx="2">
                  <c:v>4.5999999999999996</c:v>
                </c:pt>
                <c:pt idx="3">
                  <c:v>4.9000000000000004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E68-45BA-935E-BBDC0382D5C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Ряды 3</c:v>
                </c:pt>
              </c:strCache>
            </c:strRef>
          </c:tx>
          <c:spPr>
            <a:gradFill>
              <a:gsLst>
                <a:gs pos="100000">
                  <a:schemeClr val="accent3"/>
                </a:gs>
                <a:gs pos="0">
                  <a:schemeClr val="accent3">
                    <a:hueOff val="-1670000"/>
                  </a:schemeClr>
                </a:gs>
              </a:gsLst>
              <a:lin ang="5400000" scaled="0"/>
            </a:gradFill>
            <a:ln>
              <a:gradFill>
                <a:gsLst>
                  <a:gs pos="100000">
                    <a:schemeClr val="accent3">
                      <a:lumMod val="75000"/>
                    </a:schemeClr>
                  </a:gs>
                  <a:gs pos="0">
                    <a:schemeClr val="accent3">
                      <a:lumMod val="75000"/>
                      <a:hueOff val="-1670000"/>
                    </a:schemeClr>
                  </a:gs>
                </a:gsLst>
                <a:lin ang="4620000" scaled="0"/>
              </a:gradFill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Память</c:v>
                </c:pt>
                <c:pt idx="1">
                  <c:v>Мелкая моторика</c:v>
                </c:pt>
                <c:pt idx="2">
                  <c:v>Внимание</c:v>
                </c:pt>
                <c:pt idx="3">
                  <c:v>Развитие межполушарных связей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1E68-45BA-935E-BBDC0382D5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0"/>
        <c:overlap val="-50"/>
        <c:axId val="658423962"/>
        <c:axId val="575197236"/>
      </c:barChart>
      <c:catAx>
        <c:axId val="65842396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75197236"/>
        <c:crosses val="autoZero"/>
        <c:auto val="1"/>
        <c:lblAlgn val="ctr"/>
        <c:lblOffset val="100"/>
        <c:noMultiLvlLbl val="0"/>
      </c:catAx>
      <c:valAx>
        <c:axId val="5751972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02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5842396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lt1">
        <a:lumMod val="96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ru-RU"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007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lt1">
          <a:lumMod val="96000"/>
        </a:schemeClr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100000">
            <a:schemeClr val="phClr"/>
          </a:gs>
          <a:gs pos="0">
            <a:schemeClr val="phClr">
              <a:hueOff val="-1670000"/>
            </a:schemeClr>
          </a:gs>
        </a:gsLst>
        <a:lin ang="5400000" scaled="0"/>
      </a:gradFill>
      <a:ln>
        <a:gradFill>
          <a:gsLst>
            <a:gs pos="100000">
              <a:schemeClr val="phClr">
                <a:lumMod val="75000"/>
              </a:schemeClr>
            </a:gs>
            <a:gs pos="0">
              <a:schemeClr val="phClr">
                <a:lumMod val="75000"/>
                <a:hueOff val="-1670000"/>
              </a:schemeClr>
            </a:gs>
          </a:gsLst>
          <a:lin ang="4620000" scaled="0"/>
        </a:gradFill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dk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dk1">
            <a:lumMod val="75000"/>
            <a:lumOff val="25000"/>
          </a:schemeClr>
        </a:solidFill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>
        <a:solidFill>
          <a:schemeClr val="dk1">
            <a:lumMod val="35000"/>
            <a:lumOff val="65000"/>
          </a:schemeClr>
        </a:solidFill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pPr rtl="0"/>
            <a:fld id="{51F6ED01-B613-435C-806E-485D60D5A270}" type="datetime1">
              <a:rPr lang="ru-RU" smtClean="0"/>
              <a:t>19.10.2026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E2C230DF-5933-439D-898F-38E9AC9BA68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8" name="Верхний колонтитул 7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fld id="{E22AA5DB-3D36-41C7-B5E9-13985188493D}" type="datetime1">
              <a:rPr lang="ru-RU" smtClean="0"/>
              <a:t>19.10.2026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A89C7E07-3C67-C64C-8DA0-0404F6303970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1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3</a:t>
            </a:fld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4</a:t>
            </a:fld>
            <a:endParaRPr 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5</a:t>
            </a:fld>
            <a:endParaRPr lang="ru-RU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6</a:t>
            </a:fld>
            <a:endParaRPr lang="ru-RU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17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rtlCol="0" anchor="b">
            <a:noAutofit/>
          </a:bodyPr>
          <a:lstStyle>
            <a:lvl1pPr algn="l">
              <a:lnSpc>
                <a:spcPct val="80000"/>
              </a:lnSpc>
              <a:defRPr lang="ru-RU"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grpSp>
        <p:nvGrpSpPr>
          <p:cNvPr id="9" name="Группа 8"/>
          <p:cNvGrpSpPr/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Полилиния 9"/>
            <p:cNvSpPr/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" name="Полилиния 10"/>
            <p:cNvSpPr/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2" name="Полилиния 11"/>
            <p:cNvSpPr/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cxnSp>
        <p:nvCxnSpPr>
          <p:cNvPr id="13" name="Прямая соединительная линия 12"/>
          <p:cNvCxnSpPr/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вестка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7" name="Автофигура 24"/>
            <p:cNvSpPr/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" name="Полилиния 7"/>
            <p:cNvSpPr/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" name="Полилиния 8"/>
            <p:cNvSpPr/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0" name="Полилиния 9"/>
            <p:cNvSpPr/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" name="Полилиния 10"/>
            <p:cNvSpPr/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1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594360" y="189572"/>
            <a:ext cx="6787747" cy="1593507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 spc="50" baseline="0"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sp>
        <p:nvSpPr>
          <p:cNvPr id="2" name="Объект 5"/>
          <p:cNvSpPr>
            <a:spLocks noGrp="1"/>
          </p:cNvSpPr>
          <p:nvPr>
            <p:ph sz="quarter" idx="13" hasCustomPrompt="1"/>
          </p:nvPr>
        </p:nvSpPr>
        <p:spPr>
          <a:xfrm>
            <a:off x="594359" y="2281918"/>
            <a:ext cx="6787747" cy="3708517"/>
          </a:xfrm>
        </p:spPr>
        <p:txBody>
          <a:bodyPr lIns="0" tIns="228600" rIns="0" bIns="0" rtlCol="0">
            <a:normAutofit/>
          </a:bodyPr>
          <a:lstStyle>
            <a:lvl1pPr marL="283210" indent="-283210">
              <a:lnSpc>
                <a:spcPct val="80000"/>
              </a:lnSpc>
              <a:spcBef>
                <a:spcPts val="2200"/>
              </a:spcBef>
              <a:buFont typeface="Arial" panose="020B0604020202020204" pitchFamily="34" charset="0"/>
              <a:buChar char="•"/>
              <a:defRPr lang="ru-RU" sz="2400" b="1" i="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-283210">
              <a:spcBef>
                <a:spcPts val="600"/>
              </a:spcBef>
              <a:defRPr lang="ru-RU" sz="2000"/>
            </a:lvl2pPr>
            <a:lvl3pPr indent="-283210">
              <a:spcBef>
                <a:spcPts val="1800"/>
              </a:spcBef>
              <a:defRPr lang="ru-RU" sz="2000"/>
            </a:lvl3pPr>
            <a:lvl4pPr indent="-283210">
              <a:spcBef>
                <a:spcPts val="1800"/>
              </a:spcBef>
              <a:defRPr lang="ru-RU" sz="2000"/>
            </a:lvl4pPr>
            <a:lvl5pPr indent="-283210"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43" name="Номер слайда 42"/>
          <p:cNvSpPr>
            <a:spLocks noGrp="1"/>
          </p:cNvSpPr>
          <p:nvPr>
            <p:ph type="sldNum" sz="quarter" idx="26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42" name="Дата 41"/>
          <p:cNvSpPr>
            <a:spLocks noGrp="1"/>
          </p:cNvSpPr>
          <p:nvPr>
            <p:ph type="dt" sz="half" idx="2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  <p:cxnSp>
        <p:nvCxnSpPr>
          <p:cNvPr id="4" name="Прямая соединительная линия 3"/>
          <p:cNvCxnSpPr/>
          <p:nvPr userDrawn="1"/>
        </p:nvCxnSpPr>
        <p:spPr>
          <a:xfrm>
            <a:off x="594360" y="2148840"/>
            <a:ext cx="2130552" cy="0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80543"/>
          </a:xfrm>
          <a:custGeom>
            <a:avLst/>
            <a:gdLst>
              <a:gd name="connsiteX0" fmla="*/ 6309360 w 12192000"/>
              <a:gd name="connsiteY0" fmla="*/ 3951843 h 6880543"/>
              <a:gd name="connsiteX1" fmla="*/ 6309360 w 12192000"/>
              <a:gd name="connsiteY1" fmla="*/ 4052427 h 6880543"/>
              <a:gd name="connsiteX2" fmla="*/ 8442960 w 12192000"/>
              <a:gd name="connsiteY2" fmla="*/ 4052427 h 6880543"/>
              <a:gd name="connsiteX3" fmla="*/ 8442960 w 12192000"/>
              <a:gd name="connsiteY3" fmla="*/ 3951843 h 6880543"/>
              <a:gd name="connsiteX4" fmla="*/ 0 w 12192000"/>
              <a:gd name="connsiteY4" fmla="*/ 0 h 6880543"/>
              <a:gd name="connsiteX5" fmla="*/ 12192000 w 12192000"/>
              <a:gd name="connsiteY5" fmla="*/ 0 h 6880543"/>
              <a:gd name="connsiteX6" fmla="*/ 12192000 w 12192000"/>
              <a:gd name="connsiteY6" fmla="*/ 6880543 h 6880543"/>
              <a:gd name="connsiteX7" fmla="*/ 0 w 12192000"/>
              <a:gd name="connsiteY7" fmla="*/ 6880543 h 6880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80543">
                <a:moveTo>
                  <a:pt x="6309360" y="3951843"/>
                </a:moveTo>
                <a:lnTo>
                  <a:pt x="6309360" y="4052427"/>
                </a:lnTo>
                <a:lnTo>
                  <a:pt x="8442960" y="4052427"/>
                </a:lnTo>
                <a:lnTo>
                  <a:pt x="8442960" y="395184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80543"/>
                </a:lnTo>
                <a:lnTo>
                  <a:pt x="0" y="6880543"/>
                </a:lnTo>
                <a:close/>
              </a:path>
            </a:pathLst>
          </a:custGeom>
        </p:spPr>
        <p:txBody>
          <a:bodyPr wrap="square" tIns="182880" rtlCol="0">
            <a:noAutofit/>
          </a:bodyPr>
          <a:lstStyle>
            <a:lvl1pPr marL="0" indent="0" algn="ctr">
              <a:buNone/>
              <a:defRPr lang="ru-RU" sz="20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/>
              <a:t>Щелкните значок, чтобы добавить фото</a:t>
            </a:r>
          </a:p>
        </p:txBody>
      </p:sp>
      <p:sp>
        <p:nvSpPr>
          <p:cNvPr id="18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309359" y="444933"/>
            <a:ext cx="5477479" cy="3291840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6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6309360" y="3951843"/>
            <a:ext cx="2133600" cy="10058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6299835" y="430529"/>
            <a:ext cx="5486400" cy="3291840"/>
          </a:xfrm>
          <a:prstGeom prst="rect">
            <a:avLst/>
          </a:prstGeom>
        </p:spPr>
        <p:txBody>
          <a:bodyPr lIns="0" tIns="0" rIns="0" bIns="0" rtlCol="0" anchor="b">
            <a:noAutofit/>
          </a:bodyPr>
          <a:lstStyle>
            <a:lvl1pPr algn="l">
              <a:lnSpc>
                <a:spcPct val="80000"/>
              </a:lnSpc>
              <a:defRPr lang="ru-RU"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sp>
        <p:nvSpPr>
          <p:cNvPr id="6" name="Рисунок 5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-11113"/>
            <a:ext cx="5791200" cy="6880226"/>
          </a:xfrm>
        </p:spPr>
        <p:txBody>
          <a:bodyPr rtlCol="0">
            <a:normAutofit/>
          </a:bodyPr>
          <a:lstStyle>
            <a:lvl1pPr marL="0" indent="0" algn="ctr">
              <a:buNone/>
              <a:defRPr lang="ru-RU" sz="2000"/>
            </a:lvl1pPr>
          </a:lstStyle>
          <a:p>
            <a:pPr rtl="0"/>
            <a:r>
              <a:rPr lang="ru-RU"/>
              <a:t>Щелкните значок, чтобы добавить фото</a:t>
            </a:r>
          </a:p>
        </p:txBody>
      </p:sp>
      <p:sp>
        <p:nvSpPr>
          <p:cNvPr id="18" name="Текст 29"/>
          <p:cNvSpPr>
            <a:spLocks noGrp="1"/>
          </p:cNvSpPr>
          <p:nvPr>
            <p:ph type="body" sz="quarter" idx="11" hasCustomPrompt="1"/>
          </p:nvPr>
        </p:nvSpPr>
        <p:spPr>
          <a:xfrm>
            <a:off x="6299835" y="4568602"/>
            <a:ext cx="5486400" cy="1645920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ru-RU"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lang="ru-RU" sz="4000"/>
            </a:lvl2pPr>
            <a:lvl3pPr>
              <a:defRPr lang="ru-RU" sz="4000"/>
            </a:lvl3pPr>
            <a:lvl4pPr>
              <a:defRPr lang="ru-RU" sz="4000"/>
            </a:lvl4pPr>
            <a:lvl5pPr>
              <a:defRPr lang="ru-RU" sz="4000"/>
            </a:lvl5pPr>
          </a:lstStyle>
          <a:p>
            <a:pPr lvl="0" rtl="0"/>
            <a:r>
              <a:rPr lang="ru-RU"/>
              <a:t>Текст слайда</a:t>
            </a: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дка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Прямая соединительная линия 8"/>
          <p:cNvCxnSpPr/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11" name="Полилиния 19"/>
            <p:cNvSpPr/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2" name="Полилиния 20"/>
            <p:cNvSpPr/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" name="Полилиния 21"/>
            <p:cNvSpPr/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3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594360" y="102875"/>
            <a:ext cx="10873740" cy="1680205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sp>
        <p:nvSpPr>
          <p:cNvPr id="2" name="Объект 5"/>
          <p:cNvSpPr>
            <a:spLocks noGrp="1"/>
          </p:cNvSpPr>
          <p:nvPr>
            <p:ph sz="quarter" idx="13" hasCustomPrompt="1"/>
          </p:nvPr>
        </p:nvSpPr>
        <p:spPr>
          <a:xfrm>
            <a:off x="3657600" y="2282008"/>
            <a:ext cx="7810500" cy="3699328"/>
          </a:xfrm>
        </p:spPr>
        <p:txBody>
          <a:bodyPr lIns="0" tIns="228600" rIns="0" bIns="0" rtlCol="0">
            <a:normAutofit/>
          </a:bodyPr>
          <a:lstStyle>
            <a:lvl1pPr marL="283210" indent="-283210">
              <a:spcBef>
                <a:spcPts val="1800"/>
              </a:spcBef>
              <a:buFont typeface="Arial" panose="020B0604020202020204" pitchFamily="34" charset="0"/>
              <a:buChar char="•"/>
              <a:defRPr lang="ru-RU" sz="2000"/>
            </a:lvl1pPr>
            <a:lvl2pPr indent="-283210">
              <a:spcBef>
                <a:spcPts val="1800"/>
              </a:spcBef>
              <a:defRPr lang="ru-RU" sz="2000"/>
            </a:lvl2pPr>
            <a:lvl3pPr indent="-283210">
              <a:spcBef>
                <a:spcPts val="1800"/>
              </a:spcBef>
              <a:defRPr lang="ru-RU" sz="2000"/>
            </a:lvl3pPr>
            <a:lvl4pPr indent="-283210">
              <a:spcBef>
                <a:spcPts val="1800"/>
              </a:spcBef>
              <a:defRPr lang="ru-RU" sz="2000"/>
            </a:lvl4pPr>
            <a:lvl5pPr indent="-283210"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2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rtlCol="0" anchor="b">
            <a:noAutofit/>
          </a:bodyPr>
          <a:lstStyle>
            <a:lvl1pPr algn="l">
              <a:lnSpc>
                <a:spcPct val="80000"/>
              </a:lnSpc>
              <a:defRPr lang="ru-RU"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grpSp>
        <p:nvGrpSpPr>
          <p:cNvPr id="9" name="Группа 8"/>
          <p:cNvGrpSpPr/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Полилиния 9"/>
            <p:cNvSpPr/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" name="Полилиния 10"/>
            <p:cNvSpPr/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2" name="Полилиния 11"/>
            <p:cNvSpPr/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cxnSp>
        <p:nvCxnSpPr>
          <p:cNvPr id="13" name="Прямая соединительная линия 12"/>
          <p:cNvCxnSpPr/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Текст 29"/>
          <p:cNvSpPr>
            <a:spLocks noGrp="1"/>
          </p:cNvSpPr>
          <p:nvPr>
            <p:ph type="body" sz="quarter" idx="11" hasCustomPrompt="1"/>
          </p:nvPr>
        </p:nvSpPr>
        <p:spPr>
          <a:xfrm>
            <a:off x="6309905" y="4549552"/>
            <a:ext cx="5486400" cy="1645920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ru-RU"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lang="ru-RU" sz="4000"/>
            </a:lvl2pPr>
            <a:lvl3pPr>
              <a:defRPr lang="ru-RU" sz="4000"/>
            </a:lvl3pPr>
            <a:lvl4pPr>
              <a:defRPr lang="ru-RU" sz="4000"/>
            </a:lvl4pPr>
            <a:lvl5pPr>
              <a:defRPr lang="ru-RU" sz="4000"/>
            </a:lvl5pPr>
          </a:lstStyle>
          <a:p>
            <a:pPr lvl="0" rtl="0"/>
            <a:r>
              <a:rPr lang="ru-RU"/>
              <a:t>Текст слайда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 содержимого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/>
          <p:cNvGrpSpPr/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Полилиния 4"/>
            <p:cNvSpPr/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" name="Полилиния 5"/>
            <p:cNvSpPr/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" name="Полилиния 7"/>
            <p:cNvSpPr/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16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594360" y="278129"/>
            <a:ext cx="9778365" cy="1494596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sp>
        <p:nvSpPr>
          <p:cNvPr id="2" name="Объект 5"/>
          <p:cNvSpPr>
            <a:spLocks noGrp="1"/>
          </p:cNvSpPr>
          <p:nvPr>
            <p:ph sz="quarter" idx="15" hasCustomPrompt="1"/>
          </p:nvPr>
        </p:nvSpPr>
        <p:spPr>
          <a:xfrm>
            <a:off x="594360" y="2676525"/>
            <a:ext cx="4490827" cy="3597470"/>
          </a:xfrm>
        </p:spPr>
        <p:txBody>
          <a:bodyPr lIns="0" tIns="45720" rIns="0" bIns="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ru-RU" sz="2000"/>
            </a:lvl1pPr>
            <a:lvl2pPr marL="283210" indent="-283210">
              <a:spcBef>
                <a:spcPts val="1800"/>
              </a:spcBef>
              <a:defRPr lang="ru-RU" sz="2000"/>
            </a:lvl2pPr>
            <a:lvl3pPr marL="594360" indent="-283210">
              <a:spcBef>
                <a:spcPts val="1800"/>
              </a:spcBef>
              <a:defRPr lang="ru-RU" sz="2000"/>
            </a:lvl3pPr>
            <a:lvl4pPr marL="822960" indent="-283210">
              <a:spcBef>
                <a:spcPts val="1800"/>
              </a:spcBef>
              <a:defRPr lang="ru-RU" sz="2000"/>
            </a:lvl4pPr>
            <a:lvl5pPr marL="1005840" indent="-283210"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3" name="Объект 5"/>
          <p:cNvSpPr>
            <a:spLocks noGrp="1"/>
          </p:cNvSpPr>
          <p:nvPr>
            <p:ph sz="quarter" idx="16" hasCustomPrompt="1"/>
          </p:nvPr>
        </p:nvSpPr>
        <p:spPr>
          <a:xfrm>
            <a:off x="5881898" y="2676525"/>
            <a:ext cx="4490827" cy="3597470"/>
          </a:xfrm>
        </p:spPr>
        <p:txBody>
          <a:bodyPr lIns="0" tIns="45720" rIns="0" bIns="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ru-RU" sz="2000"/>
            </a:lvl1pPr>
            <a:lvl2pPr marL="283210" indent="-283210">
              <a:spcBef>
                <a:spcPts val="1800"/>
              </a:spcBef>
              <a:defRPr lang="ru-RU" sz="2000"/>
            </a:lvl2pPr>
            <a:lvl3pPr marL="548640" indent="-283210">
              <a:spcBef>
                <a:spcPts val="1800"/>
              </a:spcBef>
              <a:defRPr lang="ru-RU" sz="2000"/>
            </a:lvl3pPr>
            <a:lvl4pPr marL="822960" indent="-283210">
              <a:spcBef>
                <a:spcPts val="1800"/>
              </a:spcBef>
              <a:defRPr lang="ru-RU" sz="2000"/>
            </a:lvl4pPr>
            <a:lvl5pPr marL="1005840" indent="-283210"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  <p:cxnSp>
        <p:nvCxnSpPr>
          <p:cNvPr id="4" name="Прямая соединительная линия 3"/>
          <p:cNvCxnSpPr/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/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12" name="Автофигура 24"/>
            <p:cNvSpPr/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" name="Полилиния 7"/>
            <p:cNvSpPr/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" name="Полилиния 8"/>
            <p:cNvSpPr/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8" name="Полилиния 9"/>
            <p:cNvSpPr/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9" name="Полилиния 10"/>
            <p:cNvSpPr/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16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318885" y="3499667"/>
            <a:ext cx="4939666" cy="2542810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cxnSp>
        <p:nvCxnSpPr>
          <p:cNvPr id="4" name="Прямая соединительная линия 3"/>
          <p:cNvCxnSpPr/>
          <p:nvPr userDrawn="1"/>
        </p:nvCxnSpPr>
        <p:spPr>
          <a:xfrm>
            <a:off x="6347460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Объект 5"/>
          <p:cNvSpPr>
            <a:spLocks noGrp="1"/>
          </p:cNvSpPr>
          <p:nvPr>
            <p:ph sz="quarter" idx="14" hasCustomPrompt="1"/>
          </p:nvPr>
        </p:nvSpPr>
        <p:spPr>
          <a:xfrm>
            <a:off x="603885" y="457201"/>
            <a:ext cx="5198269" cy="2305050"/>
          </a:xfrm>
        </p:spPr>
        <p:txBody>
          <a:bodyPr lIns="0" tIns="274320" rtlCol="0">
            <a:normAutofit/>
          </a:bodyPr>
          <a:lstStyle>
            <a:lvl1pPr marL="457200" indent="-457200">
              <a:spcBef>
                <a:spcPts val="1800"/>
              </a:spcBef>
              <a:buFont typeface="+mj-lt"/>
              <a:buAutoNum type="arabicPeriod"/>
              <a:defRPr lang="ru-RU" sz="2000"/>
            </a:lvl1pPr>
            <a:lvl2pPr marL="914400" indent="-457200">
              <a:spcBef>
                <a:spcPts val="1800"/>
              </a:spcBef>
              <a:buFont typeface="+mj-lt"/>
              <a:buAutoNum type="alphaLcPeriod"/>
              <a:defRPr lang="ru-RU" sz="2000"/>
            </a:lvl2pPr>
            <a:lvl3pPr marL="1371600" indent="-457200">
              <a:spcBef>
                <a:spcPts val="1800"/>
              </a:spcBef>
              <a:buFont typeface="+mj-lt"/>
              <a:buAutoNum type="arabicParenR"/>
              <a:defRPr lang="ru-RU" sz="2000"/>
            </a:lvl3pPr>
            <a:lvl4pPr marL="1371600" indent="0">
              <a:spcBef>
                <a:spcPts val="1800"/>
              </a:spcBef>
              <a:buFont typeface="+mj-lt"/>
              <a:buNone/>
              <a:defRPr lang="ru-RU" sz="2000"/>
            </a:lvl4pPr>
            <a:lvl5pPr marL="2286000" indent="-457200">
              <a:spcBef>
                <a:spcPts val="1800"/>
              </a:spcBef>
              <a:buFont typeface="+mj-lt"/>
              <a:buAutoNum type="arabicPeriod"/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endParaRPr lang="ru-RU" dirty="0"/>
          </a:p>
        </p:txBody>
      </p:sp>
      <p:sp>
        <p:nvSpPr>
          <p:cNvPr id="2" name="Объект 5"/>
          <p:cNvSpPr>
            <a:spLocks noGrp="1"/>
          </p:cNvSpPr>
          <p:nvPr>
            <p:ph sz="quarter" idx="15" hasCustomPrompt="1"/>
          </p:nvPr>
        </p:nvSpPr>
        <p:spPr>
          <a:xfrm>
            <a:off x="594360" y="2810595"/>
            <a:ext cx="5198269" cy="3319513"/>
          </a:xfrm>
        </p:spPr>
        <p:txBody>
          <a:bodyPr lIns="0" tIns="45720" rIns="0" bIns="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ru-RU" sz="2000"/>
            </a:lvl1pPr>
            <a:lvl2pPr marL="283210" indent="-283210">
              <a:spcBef>
                <a:spcPts val="1800"/>
              </a:spcBef>
              <a:defRPr lang="ru-RU" sz="2000"/>
            </a:lvl2pPr>
            <a:lvl3pPr marL="548640" indent="-283210">
              <a:spcBef>
                <a:spcPts val="1800"/>
              </a:spcBef>
              <a:defRPr lang="ru-RU" sz="2000"/>
            </a:lvl3pPr>
            <a:lvl4pPr marL="822960" indent="-283210">
              <a:spcBef>
                <a:spcPts val="1800"/>
              </a:spcBef>
              <a:defRPr lang="ru-RU" sz="2000"/>
            </a:lvl4pPr>
            <a:lvl5pPr marL="1005840" indent="-283210"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содержимое и рисунок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575310" y="278129"/>
            <a:ext cx="5063490" cy="2354026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sp>
        <p:nvSpPr>
          <p:cNvPr id="3" name="Объект 5"/>
          <p:cNvSpPr>
            <a:spLocks noGrp="1"/>
          </p:cNvSpPr>
          <p:nvPr>
            <p:ph sz="quarter" idx="16" hasCustomPrompt="1"/>
          </p:nvPr>
        </p:nvSpPr>
        <p:spPr>
          <a:xfrm>
            <a:off x="594360" y="3279579"/>
            <a:ext cx="5044440" cy="2994415"/>
          </a:xfrm>
        </p:spPr>
        <p:txBody>
          <a:bodyPr lIns="0" tIns="228600" rIns="0" bIns="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ru-RU" sz="2000"/>
            </a:lvl1pPr>
            <a:lvl2pPr indent="-283210">
              <a:spcBef>
                <a:spcPts val="1800"/>
              </a:spcBef>
              <a:defRPr lang="ru-RU" sz="2000"/>
            </a:lvl2pPr>
            <a:lvl3pPr indent="-283210">
              <a:spcBef>
                <a:spcPts val="1800"/>
              </a:spcBef>
              <a:defRPr lang="ru-RU" sz="2000"/>
            </a:lvl3pPr>
            <a:lvl4pPr indent="-283210">
              <a:spcBef>
                <a:spcPts val="1800"/>
              </a:spcBef>
              <a:defRPr lang="ru-RU" sz="2000"/>
            </a:lvl4pPr>
            <a:lvl5pPr indent="-283210"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cxnSp>
        <p:nvCxnSpPr>
          <p:cNvPr id="4" name="Прямая соединительная линия 3"/>
          <p:cNvCxnSpPr/>
          <p:nvPr userDrawn="1"/>
        </p:nvCxnSpPr>
        <p:spPr>
          <a:xfrm>
            <a:off x="594360" y="2997459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Рисунок 11"/>
          <p:cNvSpPr>
            <a:spLocks noGrp="1"/>
          </p:cNvSpPr>
          <p:nvPr>
            <p:ph type="pic" sz="quarter" idx="15" hasCustomPrompt="1"/>
          </p:nvPr>
        </p:nvSpPr>
        <p:spPr>
          <a:xfrm>
            <a:off x="6096000" y="0"/>
            <a:ext cx="6118225" cy="6858000"/>
          </a:xfrm>
        </p:spPr>
        <p:txBody>
          <a:bodyPr rtlCol="0">
            <a:normAutofit/>
          </a:bodyPr>
          <a:lstStyle>
            <a:lvl1pPr marL="0" indent="0" algn="ctr">
              <a:buNone/>
              <a:defRPr lang="ru-RU" sz="2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Щелкните значок, чтобы добавить фото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содержимое и таблица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9" name="Полилиния 13"/>
            <p:cNvSpPr/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5" name="Полилиния 14"/>
            <p:cNvSpPr/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7" name="Полилиния 15"/>
            <p:cNvSpPr/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16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661409" y="4661717"/>
            <a:ext cx="7936230" cy="1380760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cxnSp>
        <p:nvCxnSpPr>
          <p:cNvPr id="4" name="Прямая соединительная линия 3"/>
          <p:cNvCxnSpPr/>
          <p:nvPr userDrawn="1"/>
        </p:nvCxnSpPr>
        <p:spPr>
          <a:xfrm>
            <a:off x="3670935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Объект 5"/>
          <p:cNvSpPr>
            <a:spLocks noGrp="1"/>
          </p:cNvSpPr>
          <p:nvPr>
            <p:ph sz="quarter" idx="14" hasCustomPrompt="1"/>
          </p:nvPr>
        </p:nvSpPr>
        <p:spPr>
          <a:xfrm>
            <a:off x="603885" y="584005"/>
            <a:ext cx="2825115" cy="3999060"/>
          </a:xfrm>
        </p:spPr>
        <p:txBody>
          <a:bodyPr lIns="0" tIns="27432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ru-RU" sz="2000"/>
            </a:lvl1pPr>
            <a:lvl2pPr marL="457200" indent="0">
              <a:spcBef>
                <a:spcPts val="1800"/>
              </a:spcBef>
              <a:buNone/>
              <a:defRPr lang="ru-RU" sz="2000"/>
            </a:lvl2pPr>
            <a:lvl3pPr marL="914400" indent="0">
              <a:spcBef>
                <a:spcPts val="1800"/>
              </a:spcBef>
              <a:buNone/>
              <a:defRPr lang="ru-RU" sz="2000"/>
            </a:lvl3pPr>
            <a:lvl4pPr marL="1371600" indent="0">
              <a:spcBef>
                <a:spcPts val="1800"/>
              </a:spcBef>
              <a:buNone/>
              <a:defRPr lang="ru-RU" sz="2000"/>
            </a:lvl4pPr>
            <a:lvl5pPr marL="1828800" indent="0">
              <a:spcBef>
                <a:spcPts val="1800"/>
              </a:spcBef>
              <a:buNone/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13" hasCustomPrompt="1"/>
          </p:nvPr>
        </p:nvSpPr>
        <p:spPr>
          <a:xfrm>
            <a:off x="3670934" y="584005"/>
            <a:ext cx="7926705" cy="3999060"/>
          </a:xfrm>
        </p:spPr>
        <p:txBody>
          <a:bodyPr lIns="0" rtlCol="0">
            <a:normAutofit/>
          </a:bodyPr>
          <a:lstStyle>
            <a:lvl1pPr marL="0" indent="0">
              <a:spcBef>
                <a:spcPts val="1800"/>
              </a:spcBef>
              <a:buNone/>
              <a:defRPr lang="ru-RU" sz="2000"/>
            </a:lvl1pPr>
            <a:lvl2pPr>
              <a:spcBef>
                <a:spcPts val="600"/>
              </a:spcBef>
              <a:defRPr lang="ru-RU" sz="2000"/>
            </a:lvl2pPr>
            <a:lvl3pPr>
              <a:spcBef>
                <a:spcPts val="1800"/>
              </a:spcBef>
              <a:defRPr lang="ru-RU" sz="2000"/>
            </a:lvl3pPr>
            <a:lvl4pPr>
              <a:spcBef>
                <a:spcPts val="1800"/>
              </a:spcBef>
              <a:defRPr lang="ru-RU" sz="2000"/>
            </a:lvl4pPr>
            <a:lvl5pPr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 содержимого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/>
          <p:cNvGrpSpPr/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Полилиния 4"/>
            <p:cNvSpPr/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" name="Полилиния 5"/>
            <p:cNvSpPr/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" name="Полилиния 7"/>
            <p:cNvSpPr/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16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594360" y="198408"/>
            <a:ext cx="10972800" cy="1574317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cxnSp>
        <p:nvCxnSpPr>
          <p:cNvPr id="4" name="Прямая соединительная линия 3"/>
          <p:cNvCxnSpPr/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Объект 5"/>
          <p:cNvSpPr>
            <a:spLocks noGrp="1"/>
          </p:cNvSpPr>
          <p:nvPr>
            <p:ph sz="quarter" idx="13" hasCustomPrompt="1"/>
          </p:nvPr>
        </p:nvSpPr>
        <p:spPr>
          <a:xfrm>
            <a:off x="595523" y="2676525"/>
            <a:ext cx="5746750" cy="3597470"/>
          </a:xfrm>
        </p:spPr>
        <p:txBody>
          <a:bodyPr lIns="0" rtlCol="0">
            <a:normAutofit/>
          </a:bodyPr>
          <a:lstStyle>
            <a:lvl1pPr marL="0" indent="0">
              <a:spcBef>
                <a:spcPts val="1800"/>
              </a:spcBef>
              <a:buNone/>
              <a:defRPr lang="ru-RU" sz="2000"/>
            </a:lvl1pPr>
            <a:lvl2pPr>
              <a:spcBef>
                <a:spcPts val="600"/>
              </a:spcBef>
              <a:defRPr lang="ru-RU" sz="2000"/>
            </a:lvl2pPr>
            <a:lvl3pPr>
              <a:spcBef>
                <a:spcPts val="1800"/>
              </a:spcBef>
              <a:defRPr lang="ru-RU" sz="2000"/>
            </a:lvl3pPr>
            <a:lvl4pPr>
              <a:spcBef>
                <a:spcPts val="1800"/>
              </a:spcBef>
              <a:defRPr lang="ru-RU" sz="2000"/>
            </a:lvl4pPr>
            <a:lvl5pPr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7" name="Объект 5"/>
          <p:cNvSpPr>
            <a:spLocks noGrp="1"/>
          </p:cNvSpPr>
          <p:nvPr>
            <p:ph sz="quarter" idx="14" hasCustomPrompt="1"/>
          </p:nvPr>
        </p:nvSpPr>
        <p:spPr>
          <a:xfrm>
            <a:off x="7620000" y="2676525"/>
            <a:ext cx="3947160" cy="3597470"/>
          </a:xfrm>
        </p:spPr>
        <p:txBody>
          <a:bodyPr lIns="0" rtlCol="0">
            <a:normAutofit/>
          </a:bodyPr>
          <a:lstStyle>
            <a:lvl1pPr marL="342900" indent="-342900">
              <a:spcBef>
                <a:spcPts val="1800"/>
              </a:spcBef>
              <a:buFont typeface="Arial" panose="020B0604020202020204" pitchFamily="34" charset="0"/>
              <a:buChar char="•"/>
              <a:defRPr lang="ru-RU" sz="2000"/>
            </a:lvl1pPr>
            <a:lvl2pPr>
              <a:spcBef>
                <a:spcPts val="1800"/>
              </a:spcBef>
              <a:defRPr lang="ru-RU" sz="2000"/>
            </a:lvl2pPr>
            <a:lvl3pPr>
              <a:spcBef>
                <a:spcPts val="1800"/>
              </a:spcBef>
              <a:defRPr lang="ru-RU" sz="2000"/>
            </a:lvl3pPr>
            <a:lvl4pPr>
              <a:spcBef>
                <a:spcPts val="1800"/>
              </a:spcBef>
              <a:defRPr lang="ru-RU" sz="2000"/>
            </a:lvl4pPr>
            <a:lvl5pPr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t>‹#›</a:t>
            </a:fld>
            <a:endParaRPr lang="ru-RU" dirty="0">
              <a:latin typeface="+mn-lt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594360" y="202400"/>
            <a:ext cx="10972800" cy="1570325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sp>
        <p:nvSpPr>
          <p:cNvPr id="9" name="Местозаполнитель таблицы 2"/>
          <p:cNvSpPr>
            <a:spLocks noGrp="1"/>
          </p:cNvSpPr>
          <p:nvPr>
            <p:ph type="tbl" sz="quarter" idx="10" hasCustomPrompt="1"/>
          </p:nvPr>
        </p:nvSpPr>
        <p:spPr>
          <a:xfrm>
            <a:off x="594360" y="2628629"/>
            <a:ext cx="10972800" cy="3636740"/>
          </a:xfrm>
        </p:spPr>
        <p:txBody>
          <a:bodyPr rtlCol="0">
            <a:noAutofit/>
          </a:bodyPr>
          <a:lstStyle>
            <a:lvl1pPr>
              <a:defRPr lang="ru-RU"/>
            </a:lvl1pPr>
          </a:lstStyle>
          <a:p>
            <a:pPr rtl="0"/>
            <a:r>
              <a:rPr lang="ru-RU"/>
              <a:t>Щелкните значок, чтобы добавить таблицу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  <p:cxnSp>
        <p:nvCxnSpPr>
          <p:cNvPr id="4" name="Прямая соединительная линия 3"/>
          <p:cNvCxnSpPr/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594360" y="411479"/>
            <a:ext cx="5486400" cy="3291840"/>
          </a:xfrm>
          <a:prstGeom prst="rect">
            <a:avLst/>
          </a:prstGeom>
        </p:spPr>
        <p:txBody>
          <a:bodyPr lIns="0" tIns="0" rIns="0" bIns="0" rtlCol="0" anchor="b">
            <a:noAutofit/>
          </a:bodyPr>
          <a:lstStyle>
            <a:lvl1pPr algn="l">
              <a:lnSpc>
                <a:spcPct val="80000"/>
              </a:lnSpc>
              <a:defRPr lang="ru-RU"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grpSp>
        <p:nvGrpSpPr>
          <p:cNvPr id="9" name="Группа 8"/>
          <p:cNvGrpSpPr/>
          <p:nvPr userDrawn="1"/>
        </p:nvGrpSpPr>
        <p:grpSpPr bwMode="auto">
          <a:xfrm flipH="1" flipV="1">
            <a:off x="6092752" y="0"/>
            <a:ext cx="6099248" cy="6099248"/>
            <a:chOff x="0" y="12289"/>
            <a:chExt cx="3550" cy="3551"/>
          </a:xfrm>
        </p:grpSpPr>
        <p:sp>
          <p:nvSpPr>
            <p:cNvPr id="10" name="Полилиния 9"/>
            <p:cNvSpPr/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" name="Полилиния 10"/>
            <p:cNvSpPr/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2" name="Полилиния 11"/>
            <p:cNvSpPr/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18" name="Текст 29"/>
          <p:cNvSpPr>
            <a:spLocks noGrp="1"/>
          </p:cNvSpPr>
          <p:nvPr>
            <p:ph type="body" sz="quarter" idx="11" hasCustomPrompt="1"/>
          </p:nvPr>
        </p:nvSpPr>
        <p:spPr>
          <a:xfrm>
            <a:off x="594360" y="4549552"/>
            <a:ext cx="5486400" cy="1645920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ru-RU"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lang="ru-RU" sz="4000"/>
            </a:lvl2pPr>
            <a:lvl3pPr>
              <a:defRPr lang="ru-RU" sz="4000"/>
            </a:lvl3pPr>
            <a:lvl4pPr>
              <a:defRPr lang="ru-RU" sz="4000"/>
            </a:lvl4pPr>
            <a:lvl5pPr>
              <a:defRPr lang="ru-RU" sz="4000"/>
            </a:lvl5pPr>
          </a:lstStyle>
          <a:p>
            <a:pPr lvl="0" rtl="0"/>
            <a:r>
              <a:rPr lang="ru-RU"/>
              <a:t>Текст слайда</a:t>
            </a:r>
          </a:p>
        </p:txBody>
      </p:sp>
      <p:cxnSp>
        <p:nvCxnSpPr>
          <p:cNvPr id="4" name="Прямая соединительная линия 3"/>
          <p:cNvCxnSpPr/>
          <p:nvPr userDrawn="1"/>
        </p:nvCxnSpPr>
        <p:spPr>
          <a:xfrm>
            <a:off x="594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EC15B-81C3-4D0D-9FA5-CA3C000F3263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134C2-EA89-4559-B7D3-E35B7B76B18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5693664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94360" y="1825625"/>
            <a:ext cx="103822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594360" y="365125"/>
            <a:ext cx="104013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30" name="Дата 3"/>
          <p:cNvSpPr>
            <a:spLocks noGrp="1"/>
          </p:cNvSpPr>
          <p:nvPr>
            <p:ph type="dt" sz="half" idx="2"/>
          </p:nvPr>
        </p:nvSpPr>
        <p:spPr>
          <a:xfrm>
            <a:off x="1133648" y="6332220"/>
            <a:ext cx="131318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lang="ru-RU" sz="1100" b="0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endParaRPr lang="ru-RU" dirty="0">
              <a:latin typeface="+mn-lt"/>
            </a:endParaRPr>
          </a:p>
        </p:txBody>
      </p:sp>
      <p:sp>
        <p:nvSpPr>
          <p:cNvPr id="32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594360" y="6332220"/>
            <a:ext cx="52324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lang="ru-RU" sz="1100" b="1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ru-RU" smtClean="0"/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lang="ru-RU" sz="4400" b="1" i="0" kern="1200" spc="100" baseline="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 lang="ru-RU">
          <a:solidFill>
            <a:schemeClr val="tx2"/>
          </a:solidFill>
        </a:defRPr>
      </a:lvl2pPr>
      <a:lvl3pPr eaLnBrk="1" hangingPunct="1">
        <a:defRPr lang="ru-RU">
          <a:solidFill>
            <a:schemeClr val="tx2"/>
          </a:solidFill>
        </a:defRPr>
      </a:lvl3pPr>
      <a:lvl4pPr eaLnBrk="1" hangingPunct="1">
        <a:defRPr lang="ru-RU">
          <a:solidFill>
            <a:schemeClr val="tx2"/>
          </a:solidFill>
        </a:defRPr>
      </a:lvl4pPr>
      <a:lvl5pPr eaLnBrk="1" hangingPunct="1">
        <a:defRPr lang="ru-RU">
          <a:solidFill>
            <a:schemeClr val="tx2"/>
          </a:solidFill>
        </a:defRPr>
      </a:lvl5pPr>
      <a:lvl6pPr eaLnBrk="1" hangingPunct="1">
        <a:defRPr lang="ru-RU">
          <a:solidFill>
            <a:schemeClr val="tx2"/>
          </a:solidFill>
        </a:defRPr>
      </a:lvl6pPr>
      <a:lvl7pPr eaLnBrk="1" hangingPunct="1">
        <a:defRPr lang="ru-RU">
          <a:solidFill>
            <a:schemeClr val="tx2"/>
          </a:solidFill>
        </a:defRPr>
      </a:lvl7pPr>
      <a:lvl8pPr eaLnBrk="1" hangingPunct="1">
        <a:defRPr lang="ru-RU">
          <a:solidFill>
            <a:schemeClr val="tx2"/>
          </a:solidFill>
        </a:defRPr>
      </a:lvl8pPr>
      <a:lvl9pPr eaLnBrk="1" hangingPunct="1">
        <a:defRPr lang="ru-RU">
          <a:solidFill>
            <a:schemeClr val="tx2"/>
          </a:solidFill>
        </a:defRPr>
      </a:lvl9pPr>
    </p:titleStyle>
    <p:bodyStyle>
      <a:lvl1pPr marL="228600" indent="-28321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ru-RU" sz="28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8321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4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8321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0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8321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8321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199255" y="411480"/>
            <a:ext cx="7597140" cy="333311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Методика: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«Зарядка для мозга»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quarter" idx="15"/>
          </p:nvPr>
        </p:nvSpPr>
        <p:spPr>
          <a:xfrm>
            <a:off x="499110" y="3620770"/>
            <a:ext cx="5487670" cy="3597275"/>
          </a:xfrm>
        </p:spPr>
        <p:txBody>
          <a:bodyPr/>
          <a:lstStyle/>
          <a:p>
            <a:pPr algn="ctr"/>
            <a:r>
              <a:rPr sz="24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Государственное бюджетное учреждение социального обслуживания Краевой      реабилитационный центр для детей и подростков с ограниченными возможностями «Орленок» </a:t>
            </a:r>
            <a:br>
              <a:rPr sz="24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</a:br>
            <a:endParaRPr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sz="24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пос. Подкумок, Предгорного района, Ставропольского края</a:t>
            </a:r>
            <a:endParaRPr lang="ru-RU" sz="2400" dirty="0"/>
          </a:p>
          <a:p>
            <a:endParaRPr lang="ru-RU" altLang="en-US" sz="2400" dirty="0"/>
          </a:p>
        </p:txBody>
      </p:sp>
      <p:sp>
        <p:nvSpPr>
          <p:cNvPr id="4" name="Замещающее содержимое 3"/>
          <p:cNvSpPr>
            <a:spLocks noGrp="1"/>
          </p:cNvSpPr>
          <p:nvPr>
            <p:ph sz="quarter" idx="16"/>
          </p:nvPr>
        </p:nvSpPr>
        <p:spPr>
          <a:xfrm>
            <a:off x="6528435" y="5668645"/>
            <a:ext cx="5557520" cy="3597275"/>
          </a:xfrm>
        </p:spPr>
        <p:txBody>
          <a:bodyPr/>
          <a:lstStyle/>
          <a:p>
            <a:pPr algn="ctr"/>
            <a:r>
              <a:rPr sz="24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Медведева Вера Викторовна</a:t>
            </a:r>
            <a:endParaRPr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sz="24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педагог-психолог</a:t>
            </a:r>
            <a:endParaRPr sz="2400"/>
          </a:p>
          <a:p>
            <a:endParaRPr lang="ru-RU" altLang="en-US" sz="2400"/>
          </a:p>
        </p:txBody>
      </p:sp>
      <p:pic>
        <p:nvPicPr>
          <p:cNvPr id="5" name="Изображение 4" descr="WhatsApp Image 2024-06-16 at 14.20.2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080" y="-12065"/>
            <a:ext cx="5278120" cy="363283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4360" y="278129"/>
            <a:ext cx="9778365" cy="1494596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5"/>
          </p:nvPr>
        </p:nvSpPr>
        <p:spPr>
          <a:xfrm>
            <a:off x="594360" y="2676525"/>
            <a:ext cx="4490827" cy="3597470"/>
          </a:xfrm>
        </p:spPr>
        <p:txBody>
          <a:bodyPr rtlCol="0"/>
          <a:lstStyle>
            <a:defPPr>
              <a:defRPr lang="ru-RU"/>
            </a:defPPr>
          </a:lstStyle>
          <a:p>
            <a:pPr>
              <a:buFont typeface="Arial" panose="020B0604020202020204" pitchFamily="34" charset="0"/>
              <a:buChar char="•"/>
            </a:pP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дети-инвалиды, дети с ограниченными возможностями (от 3 до 17 лет), проходящие реабилитацию в стационарных условиях</a:t>
            </a:r>
            <a:b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6"/>
          </p:nvPr>
        </p:nvSpPr>
        <p:spPr>
          <a:xfrm>
            <a:off x="5882005" y="2676525"/>
            <a:ext cx="5721350" cy="3597275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участников целевой группы: 231</a:t>
            </a:r>
          </a:p>
          <a:p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реализации методики: педагоги-психологи отделения психолого-педагогической помощи</a:t>
            </a:r>
          </a:p>
          <a:p>
            <a:pPr rtl="0"/>
            <a:endParaRPr lang="ru-RU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18885" y="3499485"/>
            <a:ext cx="5629275" cy="2542540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Цели и задачи методики «Зарядка для мозга»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66090" y="0"/>
            <a:ext cx="5781040" cy="2305050"/>
          </a:xfrm>
        </p:spPr>
        <p:txBody>
          <a:bodyPr rtlCol="0">
            <a:noAutofit/>
          </a:bodyPr>
          <a:lstStyle>
            <a:defPPr>
              <a:defRPr lang="ru-RU"/>
            </a:defPPr>
          </a:lstStyle>
          <a:p>
            <a:pPr>
              <a:buNone/>
            </a:pP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межполушарного взаимодействия (мозолистого тела), развитие и гармонизация эмоциональной, когнитивной сфер обучающихся</a:t>
            </a:r>
          </a:p>
          <a:p>
            <a:pPr rtl="0"/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5"/>
          </p:nvPr>
        </p:nvSpPr>
        <p:spPr>
          <a:xfrm>
            <a:off x="98425" y="2195195"/>
            <a:ext cx="5694045" cy="4432935"/>
          </a:xfrm>
        </p:spPr>
        <p:txBody>
          <a:bodyPr rtlCol="0">
            <a:noAutofit/>
          </a:bodyPr>
          <a:lstStyle>
            <a:defPPr>
              <a:defRPr lang="ru-RU"/>
            </a:defPPr>
          </a:lstStyle>
          <a:p>
            <a:pPr>
              <a:lnSpc>
                <a:spcPct val="70000"/>
              </a:lnSpc>
            </a:pP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 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70000"/>
              </a:lnSpc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упражнения, способствующие развитию: </a:t>
            </a:r>
          </a:p>
          <a:p>
            <a:pPr>
              <a:lnSpc>
                <a:spcPct val="70000"/>
              </a:lnSpc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памяти; </a:t>
            </a:r>
          </a:p>
          <a:p>
            <a:pPr>
              <a:lnSpc>
                <a:spcPct val="70000"/>
              </a:lnSpc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мышления; </a:t>
            </a:r>
          </a:p>
          <a:p>
            <a:pPr>
              <a:lnSpc>
                <a:spcPct val="70000"/>
              </a:lnSpc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внимания; </a:t>
            </a:r>
          </a:p>
          <a:p>
            <a:pPr>
              <a:lnSpc>
                <a:spcPct val="70000"/>
              </a:lnSpc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снижению эмоционального напряжения; </a:t>
            </a:r>
          </a:p>
          <a:p>
            <a:pPr>
              <a:lnSpc>
                <a:spcPct val="70000"/>
              </a:lnSpc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развитие тактильных, слуховых и зрительных анализаторов; </a:t>
            </a:r>
          </a:p>
          <a:p>
            <a:pPr>
              <a:lnSpc>
                <a:spcPct val="70000"/>
              </a:lnSpc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развитие межполушарных связей</a:t>
            </a:r>
          </a:p>
          <a:p>
            <a:pPr rtl="0"/>
            <a:endParaRPr lang="ru-RU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quarter" idx="13"/>
          </p:nvPr>
        </p:nvSpPr>
        <p:spPr>
          <a:xfrm>
            <a:off x="3826046" y="235957"/>
            <a:ext cx="8032054" cy="5989323"/>
          </a:xfrm>
        </p:spPr>
        <p:txBody>
          <a:bodyPr>
            <a:normAutofit/>
          </a:bodyPr>
          <a:lstStyle/>
          <a:p>
            <a:pPr algn="just"/>
            <a:r>
              <a:rPr sz="2400" dirty="0"/>
              <a:t>	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Всем известно, что мозг состоит из двух полушарий: левого и правого. У кого-то функционирует лучше левая часть, у кого-то правая, а самый наилучший вариант, когда функционируют и правая, и левая половина мозга. Правое полушарие отвечает за работу левой половины нашего тела, а левое полушарие за правую половину. Левое полушарие отвечает за абстрактно-логическое мышление, а правое – пространственно-образное мышление. Когда мы фантазируем, танцуем, рисуем и молчим - активно работает правое полушарие, а когда мы говорим, считаем, анализируем, то более активно работает левое полушарие. Таким образом происходит распределение активности между двумя полушариями головного мозга. </a:t>
            </a:r>
          </a:p>
          <a:p>
            <a:pPr algn="just"/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Правое и левое полушарие мозга тесно связаны между собой нервными волокнами и чем их больше, тем эффективнее работает наш мозг. Поэтому с самого детства желательно развивать межполушарные связи.</a:t>
            </a:r>
          </a:p>
          <a:p>
            <a:endParaRPr lang="ru-RU" dirty="0"/>
          </a:p>
        </p:txBody>
      </p:sp>
      <p:pic>
        <p:nvPicPr>
          <p:cNvPr id="7" name="Picture 6" descr="Picture background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52629" y="103909"/>
            <a:ext cx="3963951" cy="37175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4360" y="198408"/>
            <a:ext cx="10972800" cy="1574317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dirty="0"/>
              <a:t>Методы и приемы  организации деятельности детей: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94360" y="2664333"/>
            <a:ext cx="5746750" cy="3597470"/>
          </a:xfrm>
        </p:spPr>
        <p:txBody>
          <a:bodyPr rtlCol="0">
            <a:normAutofit fontScale="92500" lnSpcReduction="20000"/>
          </a:bodyPr>
          <a:lstStyle>
            <a:defPPr>
              <a:defRPr lang="ru-RU"/>
            </a:defPPr>
          </a:lstStyle>
          <a:p>
            <a:pPr lvl="0"/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Игры и упражнения на развитие тонкой  моторики кистей рук, координации движений, пространственной ориентации</a:t>
            </a:r>
          </a:p>
          <a:p>
            <a:pPr lvl="0"/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Игры и упражнения на развитие различных видов восприятия, внимания, памяти</a:t>
            </a:r>
          </a:p>
          <a:p>
            <a:pPr lvl="0"/>
            <a:r>
              <a:rPr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Игры и упражнения,  формирующие мыслительные операции </a:t>
            </a:r>
          </a:p>
          <a:p>
            <a:pPr lvl="1" rtl="0"/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7349998" y="2061210"/>
            <a:ext cx="3989070" cy="3606800"/>
          </a:xfrm>
        </p:spPr>
        <p:txBody>
          <a:bodyPr rtlCol="0">
            <a:noAutofit/>
          </a:bodyPr>
          <a:lstStyle>
            <a:defPPr>
              <a:defRPr lang="ru-RU"/>
            </a:defPPr>
          </a:lstStyle>
          <a:p>
            <a:pPr lvl="0"/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Кинезиологические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упражнения</a:t>
            </a:r>
          </a:p>
          <a:p>
            <a:pPr lvl="0"/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Зеркальное рисование</a:t>
            </a:r>
          </a:p>
          <a:p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данной методике реализован комплекс мероприятий, направленный на гармоничное развитие с учетом индивидуальных возможностей и особенностей обучающихся. </a:t>
            </a:r>
          </a:p>
          <a:p>
            <a:pPr rtl="0"/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367033" y="3244334"/>
            <a:ext cx="34579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b="1" dirty="0"/>
              <a:t>Принципы реализации методики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 реализации методики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Личностный подход - это подход к ребёнку как целостной личности с учётом всей её сложности и всех её индивидуальных особенностей. </a:t>
            </a:r>
          </a:p>
          <a:p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психологической комфортности. Предполагает психологическую защищенность ребенка, обеспечение эмоционального комфорта, создание условий для самореализации. </a:t>
            </a:r>
          </a:p>
          <a:p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деятельностного подхода. Личность проявляется и формируется в деятельности. 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algn="ctr">
              <a:buNone/>
            </a:pPr>
            <a:r>
              <a:rPr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Принципы:</a:t>
            </a:r>
          </a:p>
          <a:p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доступность;</a:t>
            </a:r>
          </a:p>
          <a:p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наглядность;</a:t>
            </a:r>
          </a:p>
          <a:p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последовательность;</a:t>
            </a:r>
          </a:p>
          <a:p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оздоровительная направленность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23488" y="4937760"/>
            <a:ext cx="8031019" cy="1920240"/>
          </a:xfrm>
        </p:spPr>
        <p:txBody>
          <a:bodyPr/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Коррекционно-развивающий процесс</a:t>
            </a:r>
            <a:br>
              <a:rPr dirty="0"/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3"/>
          </p:nvPr>
        </p:nvSpPr>
        <p:spPr>
          <a:xfrm>
            <a:off x="1095555" y="138024"/>
            <a:ext cx="10502085" cy="4546119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sz="2600" dirty="0"/>
              <a:t>	</a:t>
            </a:r>
            <a:r>
              <a:rPr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Специалистами отделения психолого-педагогической помощи ГБУСО КРЦ «Орленок» подбираются наиболее эффективные и доступные способы постоянной стимуляции правого и левого полушария – упражнения, в которых задействованы левая (связанная с правым полушарием) и правая (связанная с левым полушарием) стороны тела. </a:t>
            </a:r>
          </a:p>
          <a:p>
            <a:pPr algn="just"/>
            <a:r>
              <a:rPr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комплексы упражнений включены растяжки, дыхательные упражнения, телесные упражнения, упражнения для развития мелкой моторики, упражнения на релаксацию и массаж.</a:t>
            </a:r>
            <a:r>
              <a:rPr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Растяжки нормализуют </a:t>
            </a:r>
            <a:r>
              <a:rPr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гипертонус</a:t>
            </a:r>
            <a:r>
              <a:rPr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(неконтролируемое чрезмерное мышечное напряжение) и </a:t>
            </a:r>
            <a:r>
              <a:rPr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гипотонус</a:t>
            </a:r>
            <a:r>
              <a:rPr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(неконтролируемая мышечная вялость). Дыхательные упражнения улучшают ритмику организма, развивают самоконтроль и произвольность. Глазодвигательные упражнения позволяют расширить поле зрения, улучшить восприятие. Однонаправленные и разнонаправленные движения глаз и языка развивают межполушарное взаимодействие и повышают </a:t>
            </a:r>
            <a:r>
              <a:rPr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энергетизацию</a:t>
            </a:r>
            <a:r>
              <a:rPr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организма. При выполнении телесных движений развивается межполушарное взаимодействие, снимаются непроизвольные, непреднамеренные движения и мышечные зажимы.  Упражнения для релаксации способствуют расслаблению, снятию напряжения.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Растяжки </a:t>
            </a:r>
            <a:b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b="1" dirty="0"/>
              <a:t>“</a:t>
            </a:r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Снеговик”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Представьте, что каждый из вас только что слепленный снеговик. Тело твердое, как замерзший снег. Пришла весна, пригрело солнце, и снеговик начал таять. Сначала “тает” и повисает голова, затем опускаются плечи, расслабляются руки и т. д. В конце упражнения ребенок мягко падает на пол и изображает лужицу воды. Необходимо расслабиться. Пригрело солнышко, вода в лужице стала испаряться и превратилась в легкое облачко. Дует ветер и гонит облачко по небу. 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Дыхательные упражнения </a:t>
            </a:r>
            <a:br>
              <a:rPr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b="1" dirty="0"/>
              <a:t>“</a:t>
            </a:r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Свеча”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Исходное положение – сидя за столом. Представьте, что перед вами стоит большая свеча. Сделайте глубокий вдох и постарайтесь одним выдохом задуть свечу. А теперь представьте перед собой 5 маленьких свечек. Сделайте глубокий вдох и задуйте эти свечи маленькими порциями выдоха.  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4"/>
          </p:nvPr>
        </p:nvSpPr>
        <p:spPr>
          <a:xfrm>
            <a:off x="6840747" y="2676525"/>
            <a:ext cx="4726413" cy="3597470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Телесные упражнения </a:t>
            </a:r>
            <a:br>
              <a:rPr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211320" y="2659272"/>
            <a:ext cx="5746750" cy="3597470"/>
          </a:xfrm>
        </p:spPr>
        <p:txBody>
          <a:bodyPr/>
          <a:lstStyle/>
          <a:p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“Перекрестное </a:t>
            </a:r>
            <a:r>
              <a:rPr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марширование</a:t>
            </a: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Нужно шагать, высоко поднимая колени попеременно касаясь правой и левой рукой по противоположной ноге.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Упражнения для развития мелкой моторики </a:t>
            </a:r>
            <a:b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414368" y="3565046"/>
            <a:ext cx="5746750" cy="3597470"/>
          </a:xfrm>
        </p:spPr>
        <p:txBody>
          <a:bodyPr/>
          <a:lstStyle/>
          <a:p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“Колечко”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Поочередно перебирать пальцы рук, соединяя в кольцо большой палец и последовательно указательный, средний, безымянный и мизинец. Упражнения выполнять начиная с указательного пальца и в обратном порядке от мизинца к указательному. Выполнять нужно каждой рукой отдельно, затем обеими руками вместе. </a:t>
            </a:r>
          </a:p>
          <a:p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61853" y="1485004"/>
            <a:ext cx="3597239" cy="198281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Упражнения для развития мелкой моторики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4"/>
          </p:nvPr>
        </p:nvSpPr>
        <p:spPr>
          <a:xfrm>
            <a:off x="6533072" y="1408442"/>
            <a:ext cx="3947160" cy="3597470"/>
          </a:xfrm>
        </p:spPr>
        <p:txBody>
          <a:bodyPr/>
          <a:lstStyle/>
          <a:p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“Кулак – ребро - ладонь”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столе, последовательно, сменяя, выполняются следующие положения рук: ладонь на плоскости, ладонь, сжатая в кулак и ладонь ребром на столе. Упражнения выполняются каждой рукой отдельно, затем двумя руками вместе. </a:t>
            </a:r>
          </a:p>
          <a:p>
            <a:endParaRPr lang="ru-RU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64238" y="4313208"/>
            <a:ext cx="2112821" cy="929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78223" y="4744528"/>
            <a:ext cx="2292386" cy="102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92505" y="5567779"/>
            <a:ext cx="2205637" cy="1001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Упражнения для развития мелкой моторики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4"/>
          </p:nvPr>
        </p:nvSpPr>
        <p:spPr>
          <a:xfrm>
            <a:off x="7585494" y="2193445"/>
            <a:ext cx="3947160" cy="3597470"/>
          </a:xfrm>
        </p:spPr>
        <p:txBody>
          <a:bodyPr/>
          <a:lstStyle/>
          <a:p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“Ухо – нос”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Левой рукой возьмитесь за кончик носа, а правой рукой — за противоположное ухо. Одновременно отпустите ухо и нос, хлопните в ладоши, поменяйте положение рук «с точностью до наоборот». 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одержимое 4"/>
          <p:cNvSpPr txBox="1"/>
          <p:nvPr/>
        </p:nvSpPr>
        <p:spPr>
          <a:xfrm>
            <a:off x="301924" y="2544792"/>
            <a:ext cx="4390846" cy="4149348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228600" marR="0" lvl="0" indent="-28321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“Зеркальное рисование”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Положите на стол чистый лист бумаги. Возьмите в обе руки по карандашу или фломастеру. Начните рисовать одновременно обеими руками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зеркальносимметричные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рисунки, буквы. При выполнении этого упражнения почувствуете, как расслабляются глаза и руки. Когда деятельность обоих полушарий синхронизируется, заметно увеличится эффективность работы всего мозга.</a:t>
            </a:r>
          </a:p>
        </p:txBody>
      </p:sp>
      <p:pic>
        <p:nvPicPr>
          <p:cNvPr id="8" name="Picture 4" descr="https://internet2u.ru/wp-content/uploads/4golovnoy-mozg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37894" y="4894858"/>
            <a:ext cx="3910642" cy="1963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ern="50" dirty="0">
                <a:latin typeface="Times New Roman" panose="02020603050405020304" pitchFamily="18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Результативностью данной методики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just"/>
            <a:r>
              <a:rPr sz="2800" kern="50" dirty="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Улучшения у детей-инвалидов и детей с ограниченными возможностями:</a:t>
            </a:r>
            <a:endParaRPr sz="2800" kern="50" dirty="0">
              <a:solidFill>
                <a:srgbClr val="000000"/>
              </a:solidFill>
              <a:latin typeface="Times New Roman" panose="02020603050405020304" pitchFamily="18" charset="0"/>
              <a:ea typeface="Lucida Sans Unicode" panose="020B0602030504020204" pitchFamily="34" charset="0"/>
              <a:cs typeface="Tahoma" panose="020B0604030504040204" pitchFamily="34" charset="0"/>
            </a:endParaRP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92500"/>
          </a:bodyPr>
          <a:lstStyle/>
          <a:p>
            <a:r>
              <a:rPr kern="50" dirty="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-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памяти; 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мелкой моторики; 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внимания; 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снижению эмоционального напряжения; 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развитие тактильных, слуховых и зрительных анализаторов; 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развитие межполушарных связей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4262" y="332344"/>
            <a:ext cx="8596668" cy="1304758"/>
          </a:xfrm>
        </p:spPr>
        <p:txBody>
          <a:bodyPr/>
          <a:lstStyle/>
          <a:p>
            <a:pPr algn="ctr"/>
            <a:r>
              <a:rPr kern="50">
                <a:latin typeface="Times New Roman" panose="02020603050405020304" pitchFamily="18" charset="0"/>
                <a:ea typeface="Lucida Sans Unicode" panose="020B0602030504020204" pitchFamily="34" charset="0"/>
                <a:cs typeface="Times New Roman" panose="02020603050405020304" pitchFamily="18" charset="0"/>
                <a:sym typeface="+mn-ea"/>
              </a:rPr>
              <a:t>Результативностью данной методики</a:t>
            </a:r>
            <a:endParaRPr lang="ru-RU" dirty="0"/>
          </a:p>
        </p:txBody>
      </p:sp>
      <p:graphicFrame>
        <p:nvGraphicFramePr>
          <p:cNvPr id="11" name="Объект 10"/>
          <p:cNvGraphicFramePr>
            <a:graphicFrameLocks noGrp="1"/>
          </p:cNvGraphicFramePr>
          <p:nvPr>
            <p:ph sz="quarter" idx="2"/>
          </p:nvPr>
        </p:nvGraphicFramePr>
        <p:xfrm>
          <a:off x="6184808" y="1507958"/>
          <a:ext cx="4124658" cy="47645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Замещающее содержимое 2"/>
          <p:cNvGraphicFramePr>
            <a:graphicFrameLocks noGrp="1"/>
          </p:cNvGraphicFramePr>
          <p:nvPr>
            <p:ph sz="quarter" idx="1"/>
          </p:nvPr>
        </p:nvGraphicFramePr>
        <p:xfrm>
          <a:off x="991870" y="1423035"/>
          <a:ext cx="9989820" cy="5213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94360" y="411479"/>
            <a:ext cx="5486400" cy="329184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Спасибо!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>
          <a:xfrm>
            <a:off x="594360" y="4549552"/>
            <a:ext cx="5486400" cy="164592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Пользовательская">
  <a:themeElements>
    <a:clrScheme name="Swiss">
      <a:dk1>
        <a:srgbClr val="000000"/>
      </a:dk1>
      <a:lt1>
        <a:srgbClr val="FFFFFF"/>
      </a:lt1>
      <a:dk2>
        <a:srgbClr val="E4E4E4"/>
      </a:dk2>
      <a:lt2>
        <a:srgbClr val="7CA655"/>
      </a:lt2>
      <a:accent1>
        <a:srgbClr val="A9D4DB"/>
      </a:accent1>
      <a:accent2>
        <a:srgbClr val="FBE284"/>
      </a:accent2>
      <a:accent3>
        <a:srgbClr val="4495A2"/>
      </a:accent3>
      <a:accent4>
        <a:srgbClr val="AA5881"/>
      </a:accent4>
      <a:accent5>
        <a:srgbClr val="E06742"/>
      </a:accent5>
      <a:accent6>
        <a:srgbClr val="F9D448"/>
      </a:accent6>
      <a:hlink>
        <a:srgbClr val="4495A2"/>
      </a:hlink>
      <a:folHlink>
        <a:srgbClr val="AA5881"/>
      </a:folHlink>
    </a:clrScheme>
    <a:fontScheme name="Custom 175">
      <a:majorFont>
        <a:latin typeface="Franklin Gothic Demi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A0FE134-9032-4C7F-BC57-C7DE3F833363}">
  <ds:schemaRefs/>
</ds:datastoreItem>
</file>

<file path=customXml/itemProps2.xml><?xml version="1.0" encoding="utf-8"?>
<ds:datastoreItem xmlns:ds="http://schemas.openxmlformats.org/officeDocument/2006/customXml" ds:itemID="{36D24F1A-6251-4B9A-A918-7D6F3A8F7E2A}">
  <ds:schemaRefs/>
</ds:datastoreItem>
</file>

<file path=customXml/itemProps3.xml><?xml version="1.0" encoding="utf-8"?>
<ds:datastoreItem xmlns:ds="http://schemas.openxmlformats.org/officeDocument/2006/customXml" ds:itemID="{A8A8ECD1-788F-484B-9043-D957FCFDF1FA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988</Words>
  <Application>Microsoft Office PowerPoint</Application>
  <PresentationFormat>Широкоэкранный</PresentationFormat>
  <Paragraphs>71</Paragraphs>
  <Slides>17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Calibri</vt:lpstr>
      <vt:lpstr>Franklin Gothic Book</vt:lpstr>
      <vt:lpstr>Franklin Gothic Demi</vt:lpstr>
      <vt:lpstr>Times New Roman</vt:lpstr>
      <vt:lpstr>Пользовательская</vt:lpstr>
      <vt:lpstr>Методика: «Зарядка для мозга»</vt:lpstr>
      <vt:lpstr>Презентация PowerPoint</vt:lpstr>
      <vt:lpstr>Целевая аудитория:</vt:lpstr>
      <vt:lpstr>Цели и задачи методики «Зарядка для мозга»</vt:lpstr>
      <vt:lpstr>Презентация PowerPoint</vt:lpstr>
      <vt:lpstr>Методы и приемы  организации деятельности детей:</vt:lpstr>
      <vt:lpstr>Принципы реализации методики</vt:lpstr>
      <vt:lpstr>Коррекционно-развивающий процесс </vt:lpstr>
      <vt:lpstr>Растяжки  </vt:lpstr>
      <vt:lpstr>Дыхательные упражнения  </vt:lpstr>
      <vt:lpstr> Телесные упражнения  </vt:lpstr>
      <vt:lpstr>Упражнения для развития мелкой моторики  </vt:lpstr>
      <vt:lpstr>Упражнения для развития мелкой моторики</vt:lpstr>
      <vt:lpstr>Упражнения для развития мелкой моторики</vt:lpstr>
      <vt:lpstr>Результативностью данной методики </vt:lpstr>
      <vt:lpstr>Результативностью данной методики</vt:lpstr>
      <vt:lpstr>Спасибо!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2</cp:revision>
  <dcterms:created xsi:type="dcterms:W3CDTF">2023-12-20T08:12:00Z</dcterms:created>
  <dcterms:modified xsi:type="dcterms:W3CDTF">2026-10-19T16:23:26Z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ICV">
    <vt:lpwstr>754CFC645D824EC5B34CB7680A056603_13</vt:lpwstr>
  </property>
  <property fmtid="{D5CDD505-2E9C-101B-9397-08002B2CF9AE}" pid="4" name="KSOProductBuildVer">
    <vt:lpwstr>1049-12.2.0.17119</vt:lpwstr>
  </property>
</Properties>
</file>