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474" r:id="rId2"/>
    <p:sldId id="458" r:id="rId3"/>
    <p:sldId id="476" r:id="rId4"/>
    <p:sldId id="479" r:id="rId5"/>
    <p:sldId id="461" r:id="rId6"/>
    <p:sldId id="415" r:id="rId7"/>
    <p:sldId id="426" r:id="rId8"/>
    <p:sldId id="448" r:id="rId9"/>
    <p:sldId id="472" r:id="rId10"/>
    <p:sldId id="453" r:id="rId11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0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33CC33"/>
    <a:srgbClr val="66FF33"/>
    <a:srgbClr val="CCFFCC"/>
    <a:srgbClr val="C9F1FF"/>
    <a:srgbClr val="8FE2FF"/>
    <a:srgbClr val="5BD4FF"/>
    <a:srgbClr val="B686DA"/>
    <a:srgbClr val="C8A5E3"/>
    <a:srgbClr val="E6D6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1576" autoAdjust="0"/>
  </p:normalViewPr>
  <p:slideViewPr>
    <p:cSldViewPr>
      <p:cViewPr varScale="1">
        <p:scale>
          <a:sx n="33" d="100"/>
          <a:sy n="33" d="100"/>
        </p:scale>
        <p:origin x="1882" y="3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C3522D-0A81-482A-88DA-F4EDB68B1D84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505E78-054D-4F4C-B084-D132014934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1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505E78-054D-4F4C-B084-D132014934E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31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01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50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54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60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50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95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38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72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34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30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6142F-7CAE-4798-86AB-0C53A0E10441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4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hingle">
          <a:fgClr>
            <a:schemeClr val="accent1">
              <a:lumMod val="40000"/>
              <a:lumOff val="60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6142F-7CAE-4798-86AB-0C53A0E10441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DB41D-D5A8-4BF9-908D-6AFEBD50D13F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 userDrawn="1"/>
        </p:nvSpPr>
        <p:spPr>
          <a:xfrm>
            <a:off x="142140" y="5305772"/>
            <a:ext cx="13708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Никифорова Н.В.</a:t>
            </a:r>
          </a:p>
        </p:txBody>
      </p:sp>
      <p:pic>
        <p:nvPicPr>
          <p:cNvPr id="1034" name="Picture 10" descr="https://img-fotki.yandex.ru/get/6823/156241142.236/0_13b75f_eba52c53_orig.png">
            <a:extLst>
              <a:ext uri="{FF2B5EF4-FFF2-40B4-BE49-F238E27FC236}">
                <a16:creationId xmlns:a16="http://schemas.microsoft.com/office/drawing/2014/main" id="{F5DB6BA1-8F7C-4420-A827-F86AA006279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email">
            <a:duotone>
              <a:prstClr val="black"/>
              <a:schemeClr val="bg2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619672" y="-1823021"/>
            <a:ext cx="5904656" cy="936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3041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следняя Версия 1.2.1 Для Android От Peter Delima - Звуки всех видов живот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2536" y="0"/>
            <a:ext cx="939653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7819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sz="3333">
                <a:solidFill>
                  <a:srgbClr val="993300"/>
                </a:solidFill>
                <a:latin typeface="Comic Sans MS" pitchFamily="66" charset="0"/>
              </a:rPr>
              <a:t>Вспомните признаки жизни животных.</a:t>
            </a:r>
          </a:p>
        </p:txBody>
      </p:sp>
      <p:sp>
        <p:nvSpPr>
          <p:cNvPr id="44040" name="Oval 8"/>
          <p:cNvSpPr>
            <a:spLocks noChangeArrowheads="1"/>
          </p:cNvSpPr>
          <p:nvPr/>
        </p:nvSpPr>
        <p:spPr bwMode="auto">
          <a:xfrm>
            <a:off x="1091407" y="277813"/>
            <a:ext cx="1920875" cy="539750"/>
          </a:xfrm>
          <a:prstGeom prst="ellipse">
            <a:avLst/>
          </a:prstGeom>
          <a:solidFill>
            <a:srgbClr val="FF99FF"/>
          </a:solidFill>
          <a:ln w="28575">
            <a:solidFill>
              <a:srgbClr val="FF3399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333"/>
              <a:t>Дышат</a:t>
            </a:r>
          </a:p>
        </p:txBody>
      </p:sp>
      <p:sp>
        <p:nvSpPr>
          <p:cNvPr id="44041" name="Oval 9"/>
          <p:cNvSpPr>
            <a:spLocks noChangeArrowheads="1"/>
          </p:cNvSpPr>
          <p:nvPr/>
        </p:nvSpPr>
        <p:spPr bwMode="auto">
          <a:xfrm>
            <a:off x="3492500" y="277813"/>
            <a:ext cx="1920875" cy="539750"/>
          </a:xfrm>
          <a:prstGeom prst="ellipse">
            <a:avLst/>
          </a:prstGeom>
          <a:solidFill>
            <a:srgbClr val="99CCFF"/>
          </a:solidFill>
          <a:ln w="28575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333"/>
              <a:t>Питаются</a:t>
            </a:r>
          </a:p>
        </p:txBody>
      </p:sp>
      <p:sp>
        <p:nvSpPr>
          <p:cNvPr id="44043" name="Oval 11"/>
          <p:cNvSpPr>
            <a:spLocks noChangeArrowheads="1"/>
          </p:cNvSpPr>
          <p:nvPr/>
        </p:nvSpPr>
        <p:spPr bwMode="auto">
          <a:xfrm>
            <a:off x="3492500" y="4237303"/>
            <a:ext cx="2041261" cy="539750"/>
          </a:xfrm>
          <a:prstGeom prst="ellipse">
            <a:avLst/>
          </a:prstGeom>
          <a:solidFill>
            <a:srgbClr val="CC99FF"/>
          </a:solidFill>
          <a:ln w="28575">
            <a:solidFill>
              <a:srgbClr val="CC00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333"/>
              <a:t>Развиваются</a:t>
            </a:r>
          </a:p>
        </p:txBody>
      </p:sp>
      <p:sp>
        <p:nvSpPr>
          <p:cNvPr id="44044" name="Oval 12"/>
          <p:cNvSpPr>
            <a:spLocks noChangeArrowheads="1"/>
          </p:cNvSpPr>
          <p:nvPr/>
        </p:nvSpPr>
        <p:spPr bwMode="auto">
          <a:xfrm>
            <a:off x="5892271" y="4237303"/>
            <a:ext cx="2280708" cy="539750"/>
          </a:xfrm>
          <a:prstGeom prst="ellipse">
            <a:avLst/>
          </a:prstGeom>
          <a:solidFill>
            <a:srgbClr val="EAEAEA"/>
          </a:solidFill>
          <a:ln w="28575">
            <a:solidFill>
              <a:srgbClr val="B2B2B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333"/>
              <a:t>Размножаются</a:t>
            </a:r>
          </a:p>
        </p:txBody>
      </p:sp>
      <p:pic>
        <p:nvPicPr>
          <p:cNvPr id="44048" name="Picture 16" descr="Рисунок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11375" y="1297782"/>
            <a:ext cx="4740011" cy="2737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9" name="Oval 17"/>
          <p:cNvSpPr>
            <a:spLocks noChangeArrowheads="1"/>
          </p:cNvSpPr>
          <p:nvPr/>
        </p:nvSpPr>
        <p:spPr bwMode="auto">
          <a:xfrm>
            <a:off x="3552032" y="4958292"/>
            <a:ext cx="1920875" cy="539750"/>
          </a:xfrm>
          <a:prstGeom prst="ellipse">
            <a:avLst/>
          </a:prstGeom>
          <a:solidFill>
            <a:srgbClr val="FFCCCC"/>
          </a:solidFill>
          <a:ln w="28575">
            <a:solidFill>
              <a:srgbClr val="FF9999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333"/>
              <a:t>Умирают</a:t>
            </a:r>
          </a:p>
        </p:txBody>
      </p:sp>
      <p:pic>
        <p:nvPicPr>
          <p:cNvPr id="44038" name="Picture 6" descr="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12240" y="1416844"/>
            <a:ext cx="1194593" cy="2497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2" name="Oval 10"/>
          <p:cNvSpPr>
            <a:spLocks noChangeArrowheads="1"/>
          </p:cNvSpPr>
          <p:nvPr/>
        </p:nvSpPr>
        <p:spPr bwMode="auto">
          <a:xfrm>
            <a:off x="1091407" y="4237303"/>
            <a:ext cx="1920875" cy="539750"/>
          </a:xfrm>
          <a:prstGeom prst="ellipse">
            <a:avLst/>
          </a:prstGeom>
          <a:solidFill>
            <a:srgbClr val="FFFF66"/>
          </a:solidFill>
          <a:ln w="28575">
            <a:solidFill>
              <a:srgbClr val="CC99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333"/>
              <a:t>Растут</a:t>
            </a:r>
          </a:p>
        </p:txBody>
      </p:sp>
      <p:sp>
        <p:nvSpPr>
          <p:cNvPr id="44039" name="Oval 7"/>
          <p:cNvSpPr>
            <a:spLocks noChangeArrowheads="1"/>
          </p:cNvSpPr>
          <p:nvPr/>
        </p:nvSpPr>
        <p:spPr bwMode="auto">
          <a:xfrm>
            <a:off x="6012657" y="277813"/>
            <a:ext cx="1920875" cy="539750"/>
          </a:xfrm>
          <a:prstGeom prst="ellipse">
            <a:avLst/>
          </a:prstGeom>
          <a:solidFill>
            <a:srgbClr val="66FF99"/>
          </a:solidFill>
          <a:ln w="28575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333"/>
              <a:t>Двигаются</a:t>
            </a:r>
          </a:p>
        </p:txBody>
      </p:sp>
      <p:sp>
        <p:nvSpPr>
          <p:cNvPr id="44045" name="Text Box 13"/>
          <p:cNvSpPr txBox="1">
            <a:spLocks noChangeArrowheads="1"/>
          </p:cNvSpPr>
          <p:nvPr/>
        </p:nvSpPr>
        <p:spPr bwMode="auto">
          <a:xfrm>
            <a:off x="2291292" y="277812"/>
            <a:ext cx="4561417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667" dirty="0">
                <a:solidFill>
                  <a:srgbClr val="9933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943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4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4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34" grpId="1"/>
      <p:bldP spid="44040" grpId="0" animBg="1"/>
      <p:bldP spid="44040" grpId="1" animBg="1"/>
      <p:bldP spid="44041" grpId="0" animBg="1"/>
      <p:bldP spid="44041" grpId="1" animBg="1"/>
      <p:bldP spid="44043" grpId="0" animBg="1"/>
      <p:bldP spid="44043" grpId="1" animBg="1"/>
      <p:bldP spid="44044" grpId="0" animBg="1"/>
      <p:bldP spid="44044" grpId="1" animBg="1"/>
      <p:bldP spid="44049" grpId="0" animBg="1"/>
      <p:bldP spid="44049" grpId="1" animBg="1"/>
      <p:bldP spid="44042" grpId="0" animBg="1"/>
      <p:bldP spid="44042" grpId="1" animBg="1"/>
      <p:bldP spid="44039" grpId="0" animBg="1"/>
      <p:bldP spid="44039" grpId="1" animBg="1"/>
      <p:bldP spid="440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трелка вправо с вырезом 6">
            <a:hlinkClick r:id="" action="ppaction://hlinkshowjump?jump=nextslide"/>
          </p:cNvPr>
          <p:cNvSpPr/>
          <p:nvPr/>
        </p:nvSpPr>
        <p:spPr>
          <a:xfrm>
            <a:off x="8297648" y="5149731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49853" y="2478590"/>
            <a:ext cx="1013013" cy="2012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2" descr="C:\Users\Наталья\Desktop\муравей и черепаха\черепаха.png">
            <a:extLst>
              <a:ext uri="{FF2B5EF4-FFF2-40B4-BE49-F238E27FC236}">
                <a16:creationId xmlns:a16="http://schemas.microsoft.com/office/drawing/2014/main" id="{890CADAB-85B5-44B8-BE13-DB4D4B36F7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441831">
            <a:off x="5826909" y="2638704"/>
            <a:ext cx="1640865" cy="1754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" descr="http://iknigi.net/books_files/online_html/93808/i_161.jpg">
            <a:extLst>
              <a:ext uri="{FF2B5EF4-FFF2-40B4-BE49-F238E27FC236}">
                <a16:creationId xmlns:a16="http://schemas.microsoft.com/office/drawing/2014/main" id="{95D67312-8EAE-4832-9CEA-23524D91C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4115" y="1982634"/>
            <a:ext cx="3058377" cy="2380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4E4F6C4-FEBD-41C1-A84E-D7612307EF6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1043422"/>
            <a:ext cx="4944285" cy="9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3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fsd.multiurok.ru/html/2020/12/16/s_5fda596ae70bb/img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75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19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>
                <a:solidFill>
                  <a:srgbClr val="FF0000"/>
                </a:solidFill>
                <a:latin typeface="Comic Sans MS" pitchFamily="66" charset="0"/>
              </a:rPr>
              <a:t>Проверка.</a:t>
            </a:r>
          </a:p>
        </p:txBody>
      </p:sp>
      <p:graphicFrame>
        <p:nvGraphicFramePr>
          <p:cNvPr id="20548" name="Group 68"/>
          <p:cNvGraphicFramePr>
            <a:graphicFrameLocks noGrp="1"/>
          </p:cNvGraphicFramePr>
          <p:nvPr/>
        </p:nvGraphicFramePr>
        <p:xfrm>
          <a:off x="1091407" y="1164167"/>
          <a:ext cx="7020719" cy="3723640"/>
        </p:xfrm>
        <a:graphic>
          <a:graphicData uri="http://schemas.openxmlformats.org/drawingml/2006/table">
            <a:tbl>
              <a:tblPr/>
              <a:tblGrid>
                <a:gridCol w="2520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0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9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85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Comic Sans MS" pitchFamily="66" charset="0"/>
                        </a:rPr>
                        <a:t>Название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Comic Sans MS" pitchFamily="66" charset="0"/>
                        </a:rPr>
                        <a:t>животных</a:t>
                      </a:r>
                    </a:p>
                  </a:txBody>
                  <a:tcPr marL="76200" marR="76200"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Comic Sans MS" pitchFamily="66" charset="0"/>
                        </a:rPr>
                        <a:t>Их пища</a:t>
                      </a: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300" b="1" i="0" u="none" strike="noStrike" cap="none" normalizeH="0" baseline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Comic Sans MS" pitchFamily="66" charset="0"/>
                        </a:rPr>
                        <a:t>Группа по питанию</a:t>
                      </a: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6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</a:rPr>
                        <a:t>Ласточка, ёж,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</a:rPr>
                        <a:t>ящерица</a:t>
                      </a:r>
                    </a:p>
                  </a:txBody>
                  <a:tcPr marL="76200" marR="76200"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</a:rPr>
                        <a:t>Насекомые</a:t>
                      </a: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Сова, лиса, рысь</a:t>
                      </a:r>
                    </a:p>
                  </a:txBody>
                  <a:tcPr marL="76200" marR="76200"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Мыши, полёвки, зайцы, птицы</a:t>
                      </a: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Comic Sans MS" pitchFamily="66" charset="0"/>
                        </a:rPr>
                        <a:t>Ворона, кабан</a:t>
                      </a:r>
                    </a:p>
                  </a:txBody>
                  <a:tcPr marL="76200" marR="76200"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Comic Sans MS" pitchFamily="66" charset="0"/>
                        </a:rPr>
                        <a:t>Любая растительная и животная пища</a:t>
                      </a: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6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Comic Sans MS" pitchFamily="66" charset="0"/>
                        </a:rPr>
                        <a:t>Лесная мышь, заяц, лось</a:t>
                      </a:r>
                    </a:p>
                  </a:txBody>
                  <a:tcPr marL="76200" marR="76200"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Comic Sans MS" pitchFamily="66" charset="0"/>
                        </a:rPr>
                        <a:t>Плоды, семена, ве-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Comic Sans MS" pitchFamily="66" charset="0"/>
                        </a:rPr>
                        <a:t>точки, листья, кора </a:t>
                      </a: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76200" marR="762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549" name="Oval 69"/>
          <p:cNvSpPr>
            <a:spLocks noChangeArrowheads="1"/>
          </p:cNvSpPr>
          <p:nvPr/>
        </p:nvSpPr>
        <p:spPr bwMode="auto">
          <a:xfrm>
            <a:off x="6912241" y="2076979"/>
            <a:ext cx="600604" cy="599282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 sz="1500"/>
          </a:p>
        </p:txBody>
      </p:sp>
      <p:sp>
        <p:nvSpPr>
          <p:cNvPr id="20550" name="Oval 70"/>
          <p:cNvSpPr>
            <a:spLocks noChangeArrowheads="1"/>
          </p:cNvSpPr>
          <p:nvPr/>
        </p:nvSpPr>
        <p:spPr bwMode="auto">
          <a:xfrm>
            <a:off x="6912241" y="2797970"/>
            <a:ext cx="600604" cy="599281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 sz="1500"/>
          </a:p>
        </p:txBody>
      </p:sp>
      <p:sp>
        <p:nvSpPr>
          <p:cNvPr id="20551" name="Oval 71"/>
          <p:cNvSpPr>
            <a:spLocks noChangeArrowheads="1"/>
          </p:cNvSpPr>
          <p:nvPr/>
        </p:nvSpPr>
        <p:spPr bwMode="auto">
          <a:xfrm>
            <a:off x="6912241" y="3518958"/>
            <a:ext cx="600604" cy="599282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 sz="1500"/>
          </a:p>
        </p:txBody>
      </p:sp>
      <p:sp>
        <p:nvSpPr>
          <p:cNvPr id="20552" name="Oval 72"/>
          <p:cNvSpPr>
            <a:spLocks noChangeArrowheads="1"/>
          </p:cNvSpPr>
          <p:nvPr/>
        </p:nvSpPr>
        <p:spPr bwMode="auto">
          <a:xfrm>
            <a:off x="6912241" y="4177771"/>
            <a:ext cx="600604" cy="599282"/>
          </a:xfrm>
          <a:prstGeom prst="ellipse">
            <a:avLst/>
          </a:prstGeom>
          <a:solidFill>
            <a:srgbClr val="0066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 sz="1500"/>
          </a:p>
        </p:txBody>
      </p:sp>
      <p:sp>
        <p:nvSpPr>
          <p:cNvPr id="20553" name="Rectangle 73"/>
          <p:cNvSpPr>
            <a:spLocks noChangeArrowheads="1"/>
          </p:cNvSpPr>
          <p:nvPr/>
        </p:nvSpPr>
        <p:spPr bwMode="auto">
          <a:xfrm>
            <a:off x="3672417" y="2076980"/>
            <a:ext cx="2579688" cy="600604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>
                <a:solidFill>
                  <a:srgbClr val="800000"/>
                </a:solidFill>
              </a:rPr>
              <a:t>Насекомоядные</a:t>
            </a:r>
          </a:p>
        </p:txBody>
      </p:sp>
      <p:sp>
        <p:nvSpPr>
          <p:cNvPr id="20554" name="Rectangle 74"/>
          <p:cNvSpPr>
            <a:spLocks noChangeArrowheads="1"/>
          </p:cNvSpPr>
          <p:nvPr/>
        </p:nvSpPr>
        <p:spPr bwMode="auto">
          <a:xfrm>
            <a:off x="3672417" y="2857500"/>
            <a:ext cx="2579688" cy="541073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dirty="0">
                <a:solidFill>
                  <a:srgbClr val="800000"/>
                </a:solidFill>
              </a:rPr>
              <a:t>Хищные</a:t>
            </a:r>
          </a:p>
        </p:txBody>
      </p:sp>
      <p:sp>
        <p:nvSpPr>
          <p:cNvPr id="20555" name="Rectangle 75"/>
          <p:cNvSpPr>
            <a:spLocks noChangeArrowheads="1"/>
          </p:cNvSpPr>
          <p:nvPr/>
        </p:nvSpPr>
        <p:spPr bwMode="auto">
          <a:xfrm>
            <a:off x="3672417" y="3517636"/>
            <a:ext cx="2579688" cy="541073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>
                <a:solidFill>
                  <a:srgbClr val="800000"/>
                </a:solidFill>
              </a:rPr>
              <a:t>Всеядные</a:t>
            </a:r>
          </a:p>
        </p:txBody>
      </p:sp>
      <p:sp>
        <p:nvSpPr>
          <p:cNvPr id="20556" name="Rectangle 76"/>
          <p:cNvSpPr>
            <a:spLocks noChangeArrowheads="1"/>
          </p:cNvSpPr>
          <p:nvPr/>
        </p:nvSpPr>
        <p:spPr bwMode="auto">
          <a:xfrm>
            <a:off x="3672417" y="4177771"/>
            <a:ext cx="2578365" cy="660136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>
                <a:solidFill>
                  <a:srgbClr val="800000"/>
                </a:solidFill>
              </a:rPr>
              <a:t>Растительноядные</a:t>
            </a:r>
          </a:p>
        </p:txBody>
      </p:sp>
    </p:spTree>
    <p:extLst>
      <p:ext uri="{BB962C8B-B14F-4D97-AF65-F5344CB8AC3E}">
        <p14:creationId xmlns:p14="http://schemas.microsoft.com/office/powerpoint/2010/main" val="412454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5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5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5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9" grpId="0" animBg="1"/>
      <p:bldP spid="20550" grpId="0" animBg="1"/>
      <p:bldP spid="20551" grpId="0" animBg="1"/>
      <p:bldP spid="20552" grpId="0" animBg="1"/>
      <p:bldP spid="20553" grpId="0" animBg="1"/>
      <p:bldP spid="20554" grpId="0" animBg="1"/>
      <p:bldP spid="20555" grpId="0" animBg="1"/>
      <p:bldP spid="2055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трелка вправо с вырезом 8">
            <a:hlinkClick r:id="" action="ppaction://hlinkshowjump?jump=nextslide"/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F6B4C3D-8382-4B93-9207-B9B47DB64305}"/>
              </a:ext>
            </a:extLst>
          </p:cNvPr>
          <p:cNvSpPr/>
          <p:nvPr/>
        </p:nvSpPr>
        <p:spPr>
          <a:xfrm>
            <a:off x="4572000" y="1149340"/>
            <a:ext cx="33391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2400" b="1" dirty="0">
                <a:latin typeface="Comic Sans MS" pitchFamily="66" charset="0"/>
              </a:rPr>
              <a:t>Животные питаются растениями или другими животными. Поэтому говорят, что живые существа связаны между собой в </a:t>
            </a:r>
            <a:r>
              <a:rPr lang="ru-RU" sz="2400" b="1" u="sng" dirty="0">
                <a:solidFill>
                  <a:srgbClr val="C00000"/>
                </a:solidFill>
                <a:latin typeface="Comic Sans MS" pitchFamily="66" charset="0"/>
              </a:rPr>
              <a:t>цепи питания</a:t>
            </a:r>
            <a:r>
              <a:rPr lang="ru-RU" sz="2400" b="1" dirty="0">
                <a:latin typeface="Comic Sans MS" pitchFamily="66" charset="0"/>
              </a:rPr>
              <a:t>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42ADAC0-08FF-45F5-8B8C-C0523FA36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05825" y="697260"/>
            <a:ext cx="4616229" cy="3868400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Наталья\Desktop\муравей и черепаха\черепаха.png">
            <a:extLst>
              <a:ext uri="{FF2B5EF4-FFF2-40B4-BE49-F238E27FC236}">
                <a16:creationId xmlns:a16="http://schemas.microsoft.com/office/drawing/2014/main" id="{57A722A4-876F-46B6-830C-88810E0335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441831">
            <a:off x="7360277" y="3520188"/>
            <a:ext cx="1640865" cy="1754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3" descr="C:\Users\Наталья\Desktop\муравей и черепаха\муравей.png">
            <a:extLst>
              <a:ext uri="{FF2B5EF4-FFF2-40B4-BE49-F238E27FC236}">
                <a16:creationId xmlns:a16="http://schemas.microsoft.com/office/drawing/2014/main" id="{2682517C-85F6-4580-B62E-F8AC1930D7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9512" y="3391173"/>
            <a:ext cx="1013013" cy="201246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24E0D1A4-3BA5-41F0-9A0A-DD9A80851A9C}"/>
              </a:ext>
            </a:extLst>
          </p:cNvPr>
          <p:cNvSpPr txBox="1">
            <a:spLocks noChangeArrowheads="1"/>
          </p:cNvSpPr>
          <p:nvPr/>
        </p:nvSpPr>
        <p:spPr>
          <a:xfrm>
            <a:off x="1259681" y="48828"/>
            <a:ext cx="6624638" cy="89958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Цепь питания</a:t>
            </a:r>
          </a:p>
        </p:txBody>
      </p:sp>
    </p:spTree>
    <p:extLst>
      <p:ext uri="{BB962C8B-B14F-4D97-AF65-F5344CB8AC3E}">
        <p14:creationId xmlns:p14="http://schemas.microsoft.com/office/powerpoint/2010/main" val="296879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трелка вправо с вырезом 8">
            <a:hlinkClick r:id="" action="ppaction://hlinkshowjump?jump=nextslide"/>
          </p:cNvPr>
          <p:cNvSpPr/>
          <p:nvPr/>
        </p:nvSpPr>
        <p:spPr>
          <a:xfrm>
            <a:off x="8244830" y="247684"/>
            <a:ext cx="575642" cy="288032"/>
          </a:xfrm>
          <a:prstGeom prst="notchedRightArrow">
            <a:avLst/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F6B4C3D-8382-4B93-9207-B9B47DB64305}"/>
              </a:ext>
            </a:extLst>
          </p:cNvPr>
          <p:cNvSpPr/>
          <p:nvPr/>
        </p:nvSpPr>
        <p:spPr>
          <a:xfrm>
            <a:off x="0" y="597745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2400" b="1" dirty="0">
                <a:latin typeface="Comic Sans MS" pitchFamily="66" charset="0"/>
              </a:rPr>
              <a:t>Цепи питания начинаются с растений. Это первое звено.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42ADAC0-08FF-45F5-8B8C-C0523FA36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52269" y="3070905"/>
            <a:ext cx="2327635" cy="2046350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B5B6AB27-B821-424C-841F-7DB6CEE48BA7}"/>
              </a:ext>
            </a:extLst>
          </p:cNvPr>
          <p:cNvSpPr txBox="1">
            <a:spLocks noChangeArrowheads="1"/>
          </p:cNvSpPr>
          <p:nvPr/>
        </p:nvSpPr>
        <p:spPr>
          <a:xfrm>
            <a:off x="1259632" y="31229"/>
            <a:ext cx="6624638" cy="59402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Цепь питания</a:t>
            </a:r>
          </a:p>
        </p:txBody>
      </p:sp>
      <p:pic>
        <p:nvPicPr>
          <p:cNvPr id="2" name="Picture 2" descr="http://ramki-vsem.ru/png/cliparts8.png">
            <a:extLst>
              <a:ext uri="{FF2B5EF4-FFF2-40B4-BE49-F238E27FC236}">
                <a16:creationId xmlns:a16="http://schemas.microsoft.com/office/drawing/2014/main" id="{04811432-FBCC-439A-9C3D-FDC73DD4B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5" y="1086031"/>
            <a:ext cx="1368152" cy="1378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трелка: вниз 3">
            <a:extLst>
              <a:ext uri="{FF2B5EF4-FFF2-40B4-BE49-F238E27FC236}">
                <a16:creationId xmlns:a16="http://schemas.microsoft.com/office/drawing/2014/main" id="{1B5C6C19-980F-4373-92C1-5B9CFF461477}"/>
              </a:ext>
            </a:extLst>
          </p:cNvPr>
          <p:cNvSpPr/>
          <p:nvPr/>
        </p:nvSpPr>
        <p:spPr>
          <a:xfrm rot="20758284">
            <a:off x="1017044" y="2352408"/>
            <a:ext cx="144016" cy="83099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8DBCD1C-EF67-4A3F-95BA-B922D4693740}"/>
              </a:ext>
            </a:extLst>
          </p:cNvPr>
          <p:cNvSpPr/>
          <p:nvPr/>
        </p:nvSpPr>
        <p:spPr>
          <a:xfrm>
            <a:off x="660776" y="580289"/>
            <a:ext cx="81373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2400" b="1" dirty="0">
                <a:latin typeface="Comic Sans MS" pitchFamily="66" charset="0"/>
              </a:rPr>
              <a:t>Ведь только  растения способны использовать энергию Солнца, создавать, производить питательные вещества (сахар, крахмал) из углекислого газа и воды.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1FE19BE-E772-4A6D-8295-D80E620CA8BC}"/>
              </a:ext>
            </a:extLst>
          </p:cNvPr>
          <p:cNvSpPr/>
          <p:nvPr/>
        </p:nvSpPr>
        <p:spPr>
          <a:xfrm>
            <a:off x="452269" y="639106"/>
            <a:ext cx="81373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2400" b="1" dirty="0">
                <a:latin typeface="Comic Sans MS" pitchFamily="66" charset="0"/>
              </a:rPr>
              <a:t>Второе звено в цепи-это растительноядные животные.</a:t>
            </a:r>
          </a:p>
        </p:txBody>
      </p:sp>
      <p:pic>
        <p:nvPicPr>
          <p:cNvPr id="1028" name="Picture 4" descr="http://pngimg.com/uploads/rat_mouse/rat_mouse_PNG23551.png">
            <a:extLst>
              <a:ext uri="{FF2B5EF4-FFF2-40B4-BE49-F238E27FC236}">
                <a16:creationId xmlns:a16="http://schemas.microsoft.com/office/drawing/2014/main" id="{B1BBCF09-62AF-4AF9-95E0-4888FA233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1003" y="3299125"/>
            <a:ext cx="1872208" cy="1758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id="{DE49E538-7E85-4034-A819-59B075FF29BF}"/>
              </a:ext>
            </a:extLst>
          </p:cNvPr>
          <p:cNvSpPr/>
          <p:nvPr/>
        </p:nvSpPr>
        <p:spPr>
          <a:xfrm rot="16200000" flipH="1">
            <a:off x="2870466" y="4213888"/>
            <a:ext cx="121660" cy="89505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8439B07-E01D-4EB0-8F51-503FAB8B5363}"/>
              </a:ext>
            </a:extLst>
          </p:cNvPr>
          <p:cNvSpPr/>
          <p:nvPr/>
        </p:nvSpPr>
        <p:spPr>
          <a:xfrm>
            <a:off x="577063" y="665727"/>
            <a:ext cx="81373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2400" b="1" dirty="0">
                <a:latin typeface="Comic Sans MS" pitchFamily="66" charset="0"/>
              </a:rPr>
              <a:t>Третье звено- насекомоядные или хищные животные.</a:t>
            </a:r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3F679AA8-00CD-4A55-B0C2-5795215AE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618701" y="2332174"/>
            <a:ext cx="1970894" cy="3319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трелка: вниз 15">
            <a:extLst>
              <a:ext uri="{FF2B5EF4-FFF2-40B4-BE49-F238E27FC236}">
                <a16:creationId xmlns:a16="http://schemas.microsoft.com/office/drawing/2014/main" id="{4647A8FE-6FBE-41D3-9D2A-24628AB79AAE}"/>
              </a:ext>
            </a:extLst>
          </p:cNvPr>
          <p:cNvSpPr/>
          <p:nvPr/>
        </p:nvSpPr>
        <p:spPr>
          <a:xfrm rot="15138908" flipH="1">
            <a:off x="5923603" y="3959153"/>
            <a:ext cx="121660" cy="89505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455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5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0"/>
                            </p:stCondLst>
                            <p:childTnLst>
                              <p:par>
                                <p:cTn id="35" presetID="1" presetClass="exit" presetSubtype="0" fill="hold" grpId="1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3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800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2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2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3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8000"/>
                            </p:stCondLst>
                            <p:childTnLst>
                              <p:par>
                                <p:cTn id="69" presetID="1" presetClass="exit" presetSubtype="0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20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/>
      <p:bldP spid="3" grpId="1"/>
      <p:bldP spid="8" grpId="0"/>
      <p:bldP spid="4" grpId="0" animBg="1"/>
      <p:bldP spid="10" grpId="0"/>
      <p:bldP spid="10" grpId="1"/>
      <p:bldP spid="11" grpId="0"/>
      <p:bldP spid="11" grpId="1"/>
      <p:bldP spid="13" grpId="0" animBg="1"/>
      <p:bldP spid="14" grpId="0"/>
      <p:bldP spid="14" grpId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rezentacii.org/upload/cloud/19/01/110589/images/screen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94828"/>
            <a:ext cx="9909175" cy="5809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23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0"/>
            <a:ext cx="8136904" cy="5001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ДОГОВОРИ ФРАЗУ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Животные по типу питания делятся на …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Животные и растения связаны между собой в …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Цепи питания начинаются с …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Второе звено в цепи питания …</a:t>
            </a:r>
          </a:p>
          <a:p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А заканчивается цепь питания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677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Дружат пчёлка и цветок,  Дружат лист и мотылёк,  Друг без друга им нельзя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7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42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2472</TotalTime>
  <Words>175</Words>
  <Application>Microsoft Office PowerPoint</Application>
  <PresentationFormat>Экран (16:10)</PresentationFormat>
  <Paragraphs>42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Comic Sans MS</vt:lpstr>
      <vt:lpstr>Monotype Corsiva</vt:lpstr>
      <vt:lpstr>Тема Office</vt:lpstr>
      <vt:lpstr>Презентация PowerPoint</vt:lpstr>
      <vt:lpstr>Вспомните признаки жизни животных.</vt:lpstr>
      <vt:lpstr>Презентация PowerPoint</vt:lpstr>
      <vt:lpstr>Презентация PowerPoint</vt:lpstr>
      <vt:lpstr>Проверка.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Кто что ест.Никифорова Н.В.</dc:title>
  <dc:creator>Наталья Никифорова</dc:creator>
  <cp:lastModifiedBy>Екатерина Чимутова</cp:lastModifiedBy>
  <cp:revision>311</cp:revision>
  <dcterms:created xsi:type="dcterms:W3CDTF">2017-12-24T16:16:52Z</dcterms:created>
  <dcterms:modified xsi:type="dcterms:W3CDTF">2026-10-13T08:01:49Z</dcterms:modified>
</cp:coreProperties>
</file>