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67" r:id="rId2"/>
    <p:sldId id="266" r:id="rId3"/>
    <p:sldId id="262" r:id="rId4"/>
    <p:sldId id="259" r:id="rId5"/>
    <p:sldId id="268" r:id="rId6"/>
    <p:sldId id="269" r:id="rId7"/>
    <p:sldId id="270" r:id="rId8"/>
    <p:sldId id="271" r:id="rId9"/>
    <p:sldId id="272" r:id="rId10"/>
    <p:sldId id="273" r:id="rId11"/>
    <p:sldId id="263" r:id="rId12"/>
    <p:sldId id="274" r:id="rId13"/>
    <p:sldId id="265" r:id="rId14"/>
    <p:sldId id="260" r:id="rId15"/>
  </p:sldIdLst>
  <p:sldSz cx="9144000" cy="6858000" type="screen4x3"/>
  <p:notesSz cx="6858000" cy="9144000"/>
  <p:embeddedFontLst>
    <p:embeddedFont>
      <p:font typeface="Comic Sans MS" panose="030F0702030302020204" pitchFamily="66" charset="0"/>
      <p:regular r:id="rId16"/>
      <p:bold r:id="rId17"/>
      <p:italic r:id="rId18"/>
      <p:boldItalic r:id="rId19"/>
    </p:embeddedFont>
    <p:embeddedFont>
      <p:font typeface="Gabriola" panose="04040605051002020D02" pitchFamily="82" charset="0"/>
      <p:regular r:id="rId20"/>
    </p:embeddedFont>
    <p:embeddedFont>
      <p:font typeface="Monotype Corsiva" panose="03010101010201010101" pitchFamily="66" charset="0"/>
      <p:italic r:id="rId21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CC"/>
    <a:srgbClr val="0000FF"/>
    <a:srgbClr val="990099"/>
    <a:srgbClr val="FF6600"/>
    <a:srgbClr val="FF3300"/>
    <a:srgbClr val="00FF00"/>
    <a:srgbClr val="660066"/>
    <a:srgbClr val="8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2" autoAdjust="0"/>
    <p:restoredTop sz="94660"/>
  </p:normalViewPr>
  <p:slideViewPr>
    <p:cSldViewPr>
      <p:cViewPr varScale="1">
        <p:scale>
          <a:sx n="81" d="100"/>
          <a:sy n="81" d="100"/>
        </p:scale>
        <p:origin x="1502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modSld">
      <pc:chgData name="Екатерина Чимутова" userId="4e1c11216741eefa" providerId="LiveId" clId="{E01BB03D-4D9F-4CF2-BCCB-B77BB2E13832}" dt="2026-10-13T07:48:27.657" v="8"/>
      <pc:docMkLst>
        <pc:docMk/>
      </pc:docMkLst>
      <pc:sldChg chg="addSp delSp modSp mod">
        <pc:chgData name="Екатерина Чимутова" userId="4e1c11216741eefa" providerId="LiveId" clId="{E01BB03D-4D9F-4CF2-BCCB-B77BB2E13832}" dt="2026-10-13T07:48:27.657" v="8"/>
        <pc:sldMkLst>
          <pc:docMk/>
          <pc:sldMk cId="3403524132" sldId="266"/>
        </pc:sldMkLst>
        <pc:spChg chg="add del mod">
          <ac:chgData name="Екатерина Чимутова" userId="4e1c11216741eefa" providerId="LiveId" clId="{E01BB03D-4D9F-4CF2-BCCB-B77BB2E13832}" dt="2026-10-13T07:48:24.686" v="2"/>
          <ac:spMkLst>
            <pc:docMk/>
            <pc:sldMk cId="3403524132" sldId="266"/>
            <ac:spMk id="3" creationId="{DB9AD9C9-4A9E-9ECF-CB8D-F00DAE7AAE83}"/>
          </ac:spMkLst>
        </pc:spChg>
        <pc:spChg chg="add del mod">
          <ac:chgData name="Екатерина Чимутова" userId="4e1c11216741eefa" providerId="LiveId" clId="{E01BB03D-4D9F-4CF2-BCCB-B77BB2E13832}" dt="2026-10-13T07:48:25.968" v="5"/>
          <ac:spMkLst>
            <pc:docMk/>
            <pc:sldMk cId="3403524132" sldId="266"/>
            <ac:spMk id="5" creationId="{925278B9-8901-2B2C-D2B7-B017C73C48A0}"/>
          </ac:spMkLst>
        </pc:spChg>
        <pc:spChg chg="add del mod">
          <ac:chgData name="Екатерина Чимутова" userId="4e1c11216741eefa" providerId="LiveId" clId="{E01BB03D-4D9F-4CF2-BCCB-B77BB2E13832}" dt="2026-10-13T07:48:27.657" v="8"/>
          <ac:spMkLst>
            <pc:docMk/>
            <pc:sldMk cId="3403524132" sldId="266"/>
            <ac:spMk id="7" creationId="{672AB41A-85CE-E10E-AF12-2C6F8B3851C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0100" y="1857364"/>
            <a:ext cx="6143668" cy="14700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30436" y="3613139"/>
            <a:ext cx="5059491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660066"/>
                </a:solidFill>
                <a:latin typeface="Comic Sans MS" pitchFamily="66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13.10.2026</a:t>
            </a:fld>
            <a:endParaRPr lang="ru-RU"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74638"/>
            <a:ext cx="8115328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600200"/>
            <a:ext cx="8115328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  <a:lvl2pPr>
              <a:defRPr>
                <a:solidFill>
                  <a:srgbClr val="660066"/>
                </a:solidFill>
                <a:latin typeface="Comic Sans MS" pitchFamily="66" charset="0"/>
              </a:defRPr>
            </a:lvl2pPr>
            <a:lvl3pPr>
              <a:defRPr>
                <a:solidFill>
                  <a:srgbClr val="660066"/>
                </a:solidFill>
                <a:latin typeface="Comic Sans MS" pitchFamily="66" charset="0"/>
              </a:defRPr>
            </a:lvl3pPr>
            <a:lvl4pPr>
              <a:defRPr>
                <a:solidFill>
                  <a:srgbClr val="660066"/>
                </a:solidFill>
                <a:latin typeface="Comic Sans MS" pitchFamily="66" charset="0"/>
              </a:defRPr>
            </a:lvl4pPr>
            <a:lvl5pPr>
              <a:defRPr>
                <a:solidFill>
                  <a:srgbClr val="660066"/>
                </a:solidFill>
                <a:latin typeface="Comic Sans MS" pitchFamily="66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13.10.2026</a:t>
            </a:fld>
            <a:endParaRPr lang="ru-RU"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60495" y="6356350"/>
            <a:ext cx="335930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11522" y="6356350"/>
            <a:ext cx="247527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74638"/>
            <a:ext cx="8115328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71472" y="1600200"/>
            <a:ext cx="3924328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660066"/>
                </a:solidFill>
                <a:latin typeface="Comic Sans MS" pitchFamily="66" charset="0"/>
              </a:defRPr>
            </a:lvl1pPr>
            <a:lvl2pPr>
              <a:defRPr sz="2400">
                <a:solidFill>
                  <a:srgbClr val="660066"/>
                </a:solidFill>
                <a:latin typeface="Comic Sans MS" pitchFamily="66" charset="0"/>
              </a:defRPr>
            </a:lvl2pPr>
            <a:lvl3pPr>
              <a:defRPr sz="2000">
                <a:solidFill>
                  <a:srgbClr val="660066"/>
                </a:solidFill>
                <a:latin typeface="Comic Sans MS" pitchFamily="66" charset="0"/>
              </a:defRPr>
            </a:lvl3pPr>
            <a:lvl4pPr>
              <a:defRPr sz="1800">
                <a:solidFill>
                  <a:srgbClr val="660066"/>
                </a:solidFill>
                <a:latin typeface="Comic Sans MS" pitchFamily="66" charset="0"/>
              </a:defRPr>
            </a:lvl4pPr>
            <a:lvl5pPr>
              <a:defRPr sz="1800">
                <a:solidFill>
                  <a:srgbClr val="660066"/>
                </a:solidFill>
                <a:latin typeface="Comic Sans MS" pitchFamily="66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660066"/>
                </a:solidFill>
                <a:latin typeface="Comic Sans MS" pitchFamily="66" charset="0"/>
              </a:defRPr>
            </a:lvl1pPr>
            <a:lvl2pPr>
              <a:defRPr sz="2400">
                <a:solidFill>
                  <a:srgbClr val="660066"/>
                </a:solidFill>
                <a:latin typeface="Comic Sans MS" pitchFamily="66" charset="0"/>
              </a:defRPr>
            </a:lvl2pPr>
            <a:lvl3pPr>
              <a:defRPr sz="2000">
                <a:solidFill>
                  <a:srgbClr val="660066"/>
                </a:solidFill>
                <a:latin typeface="Comic Sans MS" pitchFamily="66" charset="0"/>
              </a:defRPr>
            </a:lvl3pPr>
            <a:lvl4pPr>
              <a:defRPr sz="1800">
                <a:solidFill>
                  <a:srgbClr val="660066"/>
                </a:solidFill>
                <a:latin typeface="Comic Sans MS" pitchFamily="66" charset="0"/>
              </a:defRPr>
            </a:lvl4pPr>
            <a:lvl5pPr>
              <a:defRPr sz="1800">
                <a:solidFill>
                  <a:srgbClr val="660066"/>
                </a:solidFill>
                <a:latin typeface="Comic Sans MS" pitchFamily="66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13.10.2026</a:t>
            </a:fld>
            <a:endParaRPr lang="ru-RU"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74638"/>
            <a:ext cx="8115328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13.10.2026</a:t>
            </a:fld>
            <a:endParaRPr lang="ru-RU"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13.10.2026</a:t>
            </a:fld>
            <a:endParaRPr lang="ru-RU"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6" r:id="rId4"/>
    <p:sldLayoutId id="2147483667" r:id="rId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jpeg"/><Relationship Id="rId11" Type="http://schemas.openxmlformats.org/officeDocument/2006/relationships/image" Target="../media/image31.jpeg"/><Relationship Id="rId5" Type="http://schemas.openxmlformats.org/officeDocument/2006/relationships/image" Target="../media/image25.jpeg"/><Relationship Id="rId10" Type="http://schemas.openxmlformats.org/officeDocument/2006/relationships/image" Target="../media/image30.jpeg"/><Relationship Id="rId4" Type="http://schemas.openxmlformats.org/officeDocument/2006/relationships/image" Target="../media/image24.jpeg"/><Relationship Id="rId9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i.pinimg.com/originals/a7/9f/bd/a79fbd5bc994f2298b36d1183db9ee66.jpg" TargetMode="External"/><Relationship Id="rId13" Type="http://schemas.openxmlformats.org/officeDocument/2006/relationships/hyperlink" Target="https://stihi.ru/pics/2010/06/14/3800.jpg" TargetMode="External"/><Relationship Id="rId18" Type="http://schemas.openxmlformats.org/officeDocument/2006/relationships/hyperlink" Target="https://4-prazdnik.ru/image/cache/catalog/data/fdacard/20191106/P/d-ru-upload-iblock-2ea-f9e835b2-1b1d-11e5-8034-1cc1dee987cb_6ac8d24e-1b1e-11e5-8034-1cc1dee987cb-resize1-800x800.jpeg" TargetMode="External"/><Relationship Id="rId3" Type="http://schemas.openxmlformats.org/officeDocument/2006/relationships/hyperlink" Target="https://avatars.mds.yandex.net/get-zen_doc/1945572/pub_5cb83e589f7f9500b3e0ae73_5cb84a5673a52d00b21203ad/scale_1200" TargetMode="External"/><Relationship Id="rId7" Type="http://schemas.openxmlformats.org/officeDocument/2006/relationships/hyperlink" Target="https://i.pinimg.com/736x/db/04/9e/db049ea582aabe4e0e864bcc6ff78acd.jpg" TargetMode="External"/><Relationship Id="rId12" Type="http://schemas.openxmlformats.org/officeDocument/2006/relationships/hyperlink" Target="https://fot-oboi.ru/image/maxresizer.php?width=805&amp;src=catalog/new/g-00847.jpg" TargetMode="External"/><Relationship Id="rId17" Type="http://schemas.openxmlformats.org/officeDocument/2006/relationships/hyperlink" Target="http://www.ljplus.ru/img4/v/s/vsyako/Poros7.jpg" TargetMode="External"/><Relationship Id="rId2" Type="http://schemas.openxmlformats.org/officeDocument/2006/relationships/hyperlink" Target="https://i.pinimg.com/originals/3a/6c/88/3a6c88c71dc3991c79ffb34ed3855758.png" TargetMode="External"/><Relationship Id="rId16" Type="http://schemas.openxmlformats.org/officeDocument/2006/relationships/hyperlink" Target="https://i.pinimg.com/originals/64/4b/c3/644bc3f98ec195f0fe3b7c8ab1ef2854.jpg" TargetMode="External"/><Relationship Id="rId20" Type="http://schemas.openxmlformats.org/officeDocument/2006/relationships/hyperlink" Target="https://i.pinimg.com/originals/55/1f/54/551f5403726cd4df2be575bb7001b60a.jpg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i.pinimg.com/originals/0e/c7/c5/0ec7c5775e1866add8248f45ab6650c6.png" TargetMode="External"/><Relationship Id="rId11" Type="http://schemas.openxmlformats.org/officeDocument/2006/relationships/hyperlink" Target="https://i.pinimg.com/474x/83/3b/91/833b91de8adeb7c769998a25eef46732--corgis-naive.jpg" TargetMode="External"/><Relationship Id="rId5" Type="http://schemas.openxmlformats.org/officeDocument/2006/relationships/hyperlink" Target="https://thumbs.dreamstime.com/b/&#1080;&#1075;&#1088;&#1091;&#1096;&#1077;&#1095;&#1085;&#1099;&#1081;-&#1094;&#1074;&#1077;&#1090;&#1082;&#1072;-&#1084;&#1077;&#1076;&#1074;&#1077;&#1076;&#1103;-&#1084;&#1080;&#1083;&#1099;&#1081;-18219550.jpg" TargetMode="External"/><Relationship Id="rId15" Type="http://schemas.openxmlformats.org/officeDocument/2006/relationships/hyperlink" Target="https://st3.depositphotos.com/23057334/32954/v/950/depositphotos_329542774-stock-illustration-set-of-foxes-isolated-on.jpg" TargetMode="External"/><Relationship Id="rId10" Type="http://schemas.openxmlformats.org/officeDocument/2006/relationships/hyperlink" Target="https://i.pinimg.com/originals/93/f1/64/93f164f0d418b9f76c6cd23823d64b17.png" TargetMode="External"/><Relationship Id="rId19" Type="http://schemas.openxmlformats.org/officeDocument/2006/relationships/hyperlink" Target="https://www.culture.ru/storage/images/5e56edcf7973c42673e142734d44fb07/7101cecffa50e9c146abbde161427a29.jpeg" TargetMode="External"/><Relationship Id="rId4" Type="http://schemas.openxmlformats.org/officeDocument/2006/relationships/hyperlink" Target="https://nukadeti.ru/content/images/essence/color/303/356.jpg" TargetMode="External"/><Relationship Id="rId9" Type="http://schemas.openxmlformats.org/officeDocument/2006/relationships/hyperlink" Target="https://materinstvo.ru/art/21177" TargetMode="External"/><Relationship Id="rId14" Type="http://schemas.openxmlformats.org/officeDocument/2006/relationships/hyperlink" Target="https://thumbs.dreamstime.com/b/&#1087;&#1090;&#1080;&#1094;&#1099;-&#1096;&#1072;&#1088;&#1078;&#1072;-&#1103;-&#1077;&#1090;&#1077;&#1081;-&#1084;&#1072;-&#1077;&#1085;&#1100;&#1082;&#1080;&#1077;-&#1084;&#1080;-&#1099;&#1077;-&#1080;&#1075;&#1088;&#1072;-&#1080;-&#1091;-&#1099;&#1073;&#1082;&#1072;-&#1091;&#1090;&#1103;&#1090;-71388550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1071546"/>
            <a:ext cx="6643734" cy="2880320"/>
          </a:xfrm>
        </p:spPr>
        <p:txBody>
          <a:bodyPr anchor="ctr"/>
          <a:lstStyle/>
          <a:p>
            <a:r>
              <a:rPr lang="ru-RU" sz="72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Т</a:t>
            </a:r>
            <a:r>
              <a:rPr lang="ru-RU" sz="72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р</a:t>
            </a:r>
            <a:r>
              <a:rPr lang="ru-RU" sz="72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е</a:t>
            </a:r>
            <a:r>
              <a:rPr lang="ru-RU" sz="72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н</a:t>
            </a:r>
            <a:r>
              <a:rPr lang="ru-RU" sz="72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а</a:t>
            </a:r>
            <a:r>
              <a:rPr lang="ru-RU" sz="72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ж</a:t>
            </a:r>
            <a:r>
              <a:rPr lang="ru-RU" sz="72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е</a:t>
            </a:r>
            <a:r>
              <a:rPr lang="ru-RU" sz="72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р</a:t>
            </a:r>
            <a:r>
              <a:rPr lang="ru-RU" sz="7200" b="1" dirty="0">
                <a:ln w="19050">
                  <a:solidFill>
                    <a:prstClr val="white"/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 </a:t>
            </a:r>
            <a:r>
              <a:rPr lang="ru-RU" sz="72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д</a:t>
            </a:r>
            <a:r>
              <a:rPr lang="ru-RU" sz="72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л</a:t>
            </a:r>
            <a:r>
              <a:rPr lang="ru-RU" sz="72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я</a:t>
            </a:r>
            <a:r>
              <a:rPr lang="ru-RU" sz="7200" b="1" dirty="0">
                <a:ln w="19050">
                  <a:solidFill>
                    <a:prstClr val="white"/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 </a:t>
            </a:r>
            <a:r>
              <a:rPr lang="ru-RU" sz="72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0000FF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д</a:t>
            </a:r>
            <a:r>
              <a:rPr lang="ru-RU" sz="72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00FF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е</a:t>
            </a:r>
            <a:r>
              <a:rPr lang="ru-RU" sz="72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т</a:t>
            </a:r>
            <a:r>
              <a:rPr lang="ru-RU" sz="72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6600CC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е</a:t>
            </a:r>
            <a:r>
              <a:rPr lang="ru-RU" sz="72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й</a:t>
            </a:r>
            <a:r>
              <a:rPr lang="ru-RU" sz="7200" b="1" dirty="0">
                <a:ln w="19050">
                  <a:solidFill>
                    <a:prstClr val="white"/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 </a:t>
            </a:r>
            <a:r>
              <a:rPr lang="ru-RU" sz="72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6600CC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с</a:t>
            </a:r>
            <a:r>
              <a:rPr lang="ru-RU" sz="7200" b="1" dirty="0">
                <a:ln w="19050">
                  <a:solidFill>
                    <a:prstClr val="white"/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 </a:t>
            </a:r>
            <a:r>
              <a:rPr lang="ru-RU" sz="72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FF33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О</a:t>
            </a:r>
            <a:r>
              <a:rPr lang="ru-RU" sz="72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00FF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В</a:t>
            </a:r>
            <a:r>
              <a:rPr lang="ru-RU" sz="72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З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85786" y="5000636"/>
            <a:ext cx="5643602" cy="928694"/>
          </a:xfrm>
        </p:spPr>
        <p:txBody>
          <a:bodyPr anchor="ctr"/>
          <a:lstStyle/>
          <a:p>
            <a:pPr>
              <a:spcBef>
                <a:spcPct val="0"/>
              </a:spcBef>
              <a:defRPr/>
            </a:pPr>
            <a:r>
              <a:rPr lang="ru-RU" sz="1600" dirty="0" err="1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cs typeface="Arial" charset="0"/>
              </a:rPr>
              <a:t>Подготовила:Макеева</a:t>
            </a:r>
            <a:r>
              <a:rPr lang="ru-RU" sz="1600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cs typeface="Arial" charset="0"/>
              </a:rPr>
              <a:t> И.В,</a:t>
            </a:r>
          </a:p>
          <a:p>
            <a:pPr>
              <a:spcBef>
                <a:spcPct val="0"/>
              </a:spcBef>
              <a:defRPr/>
            </a:pPr>
            <a:r>
              <a:rPr lang="ru-RU" sz="1600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cs typeface="Arial" charset="0"/>
              </a:rPr>
              <a:t> педагог – психолог МБОУ «Свердловская СОШ»</a:t>
            </a:r>
          </a:p>
        </p:txBody>
      </p:sp>
    </p:spTree>
    <p:extLst>
      <p:ext uri="{BB962C8B-B14F-4D97-AF65-F5344CB8AC3E}">
        <p14:creationId xmlns:p14="http://schemas.microsoft.com/office/powerpoint/2010/main" val="2494702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00042"/>
            <a:ext cx="7858180" cy="917596"/>
          </a:xfrm>
        </p:spPr>
        <p:txBody>
          <a:bodyPr/>
          <a:lstStyle/>
          <a:p>
            <a:r>
              <a:rPr lang="ru-RU" b="1" dirty="0">
                <a:solidFill>
                  <a:srgbClr val="FF0000"/>
                </a:solidFill>
                <a:latin typeface="Monotype Corsiva" pitchFamily="66" charset="0"/>
                <a:ea typeface="Times New Roman"/>
              </a:rPr>
              <a:t>Упражнение «Догадайся, что это?» </a:t>
            </a:r>
            <a:br>
              <a:rPr lang="ru-RU" b="1" dirty="0">
                <a:solidFill>
                  <a:srgbClr val="FF0000"/>
                </a:solidFill>
                <a:latin typeface="Monotype Corsiva" pitchFamily="66" charset="0"/>
                <a:ea typeface="Times New Roman"/>
              </a:rPr>
            </a:br>
            <a:endParaRPr lang="ru-RU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2050" name="AutoShape 2" descr="https://img2.freepng.ru/20190628/pij/kisspng-clip-art-transportation-car-public-transport-5d167d42451382.518053771561754946282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2" name="Picture 4" descr="https://i.pinimg.com/originals/3a/6c/88/3a6c88c71dc3991c79ffb34ed3855758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034" y="1662104"/>
            <a:ext cx="4286280" cy="2481275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500166" y="2143116"/>
            <a:ext cx="2500330" cy="171451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4" name="AutoShape 4" descr="https://pickimage.ru/wp-content/uploads/images/detskie/plane/samolet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6" name="AutoShape 8" descr="https://my-bookshop.ru/image/101937667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8" name="Picture 10" descr="https://avatars.mds.yandex.net/get-zen_doc/1945572/pub_5cb83e589f7f9500b3e0ae73_5cb84a5673a52d00b21203ad/scale_120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4876" y="1763994"/>
            <a:ext cx="3187026" cy="2450824"/>
          </a:xfrm>
          <a:prstGeom prst="rect">
            <a:avLst/>
          </a:prstGeom>
          <a:noFill/>
        </p:spPr>
      </p:pic>
      <p:sp>
        <p:nvSpPr>
          <p:cNvPr id="12" name="Овал 11"/>
          <p:cNvSpPr/>
          <p:nvPr/>
        </p:nvSpPr>
        <p:spPr>
          <a:xfrm>
            <a:off x="4500562" y="2428868"/>
            <a:ext cx="2643206" cy="1357322"/>
          </a:xfrm>
          <a:prstGeom prst="ellipse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60" name="AutoShape 12" descr="https://cdn1.ozone.ru/multimedia/101937796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62" name="AutoShape 14" descr="https://catherineasquithgallery.com/uploads/posts/2021-03/1614595234_31-p-poezd-na-belom-fone-3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64" name="AutoShape 16" descr="https://st.stranamam.ru/data/cache/2010dec/29/08/1218043_4295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66" name="AutoShape 18" descr="https://illustrators.ru/uploads/album_image/image/51107/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68" name="AutoShape 20" descr="https://pickimage.ru/wp-content/uploads/images/detskie/train/poezd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70" name="Picture 22" descr="https://nukadeti.ru/content/images/essence/color/303/356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14678" y="4143380"/>
            <a:ext cx="2352688" cy="2355041"/>
          </a:xfrm>
          <a:prstGeom prst="rect">
            <a:avLst/>
          </a:prstGeom>
          <a:noFill/>
        </p:spPr>
      </p:pic>
      <p:sp>
        <p:nvSpPr>
          <p:cNvPr id="19" name="Равнобедренный треугольник 18"/>
          <p:cNvSpPr/>
          <p:nvPr/>
        </p:nvSpPr>
        <p:spPr>
          <a:xfrm>
            <a:off x="3143240" y="4071942"/>
            <a:ext cx="2143140" cy="2000264"/>
          </a:xfrm>
          <a:prstGeom prst="triangle">
            <a:avLst/>
          </a:prstGeom>
          <a:solidFill>
            <a:srgbClr val="66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3524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8" dur="500"/>
                                        <p:tgtEl>
                                          <p:spTgt spid="2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6" grpId="1" animBg="1"/>
      <p:bldP spid="12" grpId="0" animBg="1"/>
      <p:bldP spid="12" grpId="1" animBg="1"/>
      <p:bldP spid="19" grpId="0" animBg="1"/>
      <p:bldP spid="19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Elena\Desktop\slide-3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8388424" cy="62827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Elena\Desktop\44594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9527" y="260648"/>
            <a:ext cx="8662953" cy="63367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357166"/>
            <a:ext cx="77867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solidFill>
                  <a:srgbClr val="FF0000"/>
                </a:solidFill>
                <a:latin typeface="Monotype Corsiva" pitchFamily="66" charset="0"/>
                <a:ea typeface="Times New Roman"/>
              </a:rPr>
              <a:t>Упражнение «Найди пару» </a:t>
            </a:r>
            <a:endParaRPr lang="ru-RU" sz="4800" dirty="0"/>
          </a:p>
        </p:txBody>
      </p:sp>
      <p:pic>
        <p:nvPicPr>
          <p:cNvPr id="10244" name="Picture 4" descr="https://thumbs.dreamstime.com/b/%D0%B8%D0%B3%D1%80%D1%83%D1%88%D0%B5%D1%87%D0%BD%D1%8B%D0%B9-%D1%86%D0%B2%D0%B5%D1%82%D0%BA%D0%B0-%D0%BC%D0%B5%D0%B4%D0%B2%D0%B5%D0%B4%D1%8F-%D0%BC%D0%B8%D0%BB%D1%8B%D0%B9-1821955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4349" y="1428736"/>
            <a:ext cx="1428760" cy="1571636"/>
          </a:xfrm>
          <a:prstGeom prst="rect">
            <a:avLst/>
          </a:prstGeom>
          <a:noFill/>
        </p:spPr>
      </p:pic>
      <p:pic>
        <p:nvPicPr>
          <p:cNvPr id="5" name="Picture 4" descr="https://thumbs.dreamstime.com/b/%D0%B8%D0%B3%D1%80%D1%83%D1%88%D0%B5%D1%87%D0%BD%D1%8B%D0%B9-%D1%86%D0%B2%D0%B5%D1%82%D0%BA%D0%B0-%D0%BC%D0%B5%D0%B4%D0%B2%D0%B5%D0%B4%D1%8F-%D0%BC%D0%B8%D0%BB%D1%8B%D0%B9-18219550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70478" y="4429131"/>
            <a:ext cx="1844398" cy="1871675"/>
          </a:xfrm>
          <a:prstGeom prst="rect">
            <a:avLst/>
          </a:prstGeom>
          <a:noFill/>
        </p:spPr>
      </p:pic>
      <p:pic>
        <p:nvPicPr>
          <p:cNvPr id="10246" name="Picture 6" descr="https://i.pinimg.com/originals/0e/c7/c5/0ec7c5775e1866add8248f45ab6650c6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5008" y="1571612"/>
            <a:ext cx="1363001" cy="1503620"/>
          </a:xfrm>
          <a:prstGeom prst="rect">
            <a:avLst/>
          </a:prstGeom>
          <a:noFill/>
        </p:spPr>
      </p:pic>
      <p:pic>
        <p:nvPicPr>
          <p:cNvPr id="7" name="Picture 6" descr="https://i.pinimg.com/originals/0e/c7/c5/0ec7c5775e1866add8248f45ab6650c6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5320" y="4143380"/>
            <a:ext cx="1877955" cy="2071702"/>
          </a:xfrm>
          <a:prstGeom prst="rect">
            <a:avLst/>
          </a:prstGeom>
          <a:noFill/>
        </p:spPr>
      </p:pic>
      <p:sp>
        <p:nvSpPr>
          <p:cNvPr id="10248" name="AutoShape 8" descr="https://kartinkived.ru/wp-content/uploads/2021/10/kartinka-zajchika-s-sinim-czvetkom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52" name="Picture 12" descr="https://i.pinimg.com/736x/db/04/9e/db049ea582aabe4e0e864bcc6ff78acd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00364" y="1500174"/>
            <a:ext cx="1857388" cy="1857388"/>
          </a:xfrm>
          <a:prstGeom prst="rect">
            <a:avLst/>
          </a:prstGeom>
          <a:noFill/>
        </p:spPr>
      </p:pic>
      <p:pic>
        <p:nvPicPr>
          <p:cNvPr id="11" name="Picture 12" descr="https://i.pinimg.com/736x/db/04/9e/db049ea582aabe4e0e864bcc6ff78acd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57752" y="4000504"/>
            <a:ext cx="2143140" cy="21431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29 -0.00115 L 0.25156 0.42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00" y="21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5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2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3.42276E-7 L -0.56111 0.4405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100" y="22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2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91 0.01943 L 0.26389 0.47942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00" y="23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neposed.net/images/olga/igraya_razvivaemsya/igri_na_razvitie_mishleniya/pazzle-zveri1/pazzle-zveri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8662" y="1214422"/>
            <a:ext cx="1428760" cy="2571768"/>
          </a:xfrm>
          <a:prstGeom prst="rect">
            <a:avLst/>
          </a:prstGeom>
          <a:noFill/>
        </p:spPr>
      </p:pic>
      <p:pic>
        <p:nvPicPr>
          <p:cNvPr id="3" name="Picture 2" descr="https://neposed.net/images/olga/igraya_razvivaemsya/igri_na_razvitie_mishleniya/pazzle-zveri1/pazzle-zveri2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43570" y="3714752"/>
            <a:ext cx="1214446" cy="2571768"/>
          </a:xfrm>
          <a:prstGeom prst="rect">
            <a:avLst/>
          </a:prstGeom>
          <a:noFill/>
        </p:spPr>
      </p:pic>
      <p:pic>
        <p:nvPicPr>
          <p:cNvPr id="4" name="Picture 2" descr="https://neposed.net/images/olga/igraya_razvivaemsya/igri_na_razvitie_mishleniya/pazzle-zveri1/pazzle-zveri2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8662" y="4000504"/>
            <a:ext cx="1203806" cy="2286016"/>
          </a:xfrm>
          <a:prstGeom prst="rect">
            <a:avLst/>
          </a:prstGeom>
          <a:noFill/>
        </p:spPr>
      </p:pic>
      <p:pic>
        <p:nvPicPr>
          <p:cNvPr id="5" name="Picture 2" descr="https://neposed.net/images/olga/igraya_razvivaemsya/igri_na_razvitie_mishleniya/pazzle-zveri1/pazzle-zveri2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43570" y="1285860"/>
            <a:ext cx="1167327" cy="228601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0" y="357166"/>
            <a:ext cx="86439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solidFill>
                  <a:srgbClr val="FF0000"/>
                </a:solidFill>
                <a:latin typeface="Monotype Corsiva" pitchFamily="66" charset="0"/>
                <a:ea typeface="Times New Roman"/>
              </a:rPr>
              <a:t>Упражнение «Соедини две детали» </a:t>
            </a:r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803 0.10384 L 0.35573 0.3660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00" y="13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9.62072E-7 L -0.38559 0.39755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300" y="19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57290" y="428604"/>
            <a:ext cx="643958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800" b="1" dirty="0">
                <a:solidFill>
                  <a:srgbClr val="FF0000"/>
                </a:solidFill>
                <a:latin typeface="Monotype Corsiva" pitchFamily="66" charset="0"/>
                <a:ea typeface="Times New Roman"/>
              </a:rPr>
              <a:t>Упражнение «Время года» </a:t>
            </a:r>
            <a:endParaRPr lang="ru-RU" sz="4800" dirty="0"/>
          </a:p>
        </p:txBody>
      </p:sp>
      <p:sp>
        <p:nvSpPr>
          <p:cNvPr id="2050" name="AutoShape 2" descr="https://4littleone.ru/800/600/https/avatars.mds.yandex.net/get-pdb/1732360/fd2b49f3-f399-4f38-bd65-7cbf7bbb5891/s120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2" name="Picture 4" descr="https://i.pinimg.com/originals/a7/9f/bd/a79fbd5bc994f2298b36d1183db9ee66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596" y="1142984"/>
            <a:ext cx="7429552" cy="532989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857224" y="1357298"/>
            <a:ext cx="71438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>
                <a:solidFill>
                  <a:srgbClr val="6600CC"/>
                </a:solidFill>
                <a:latin typeface="Gabriola" pitchFamily="82" charset="0"/>
              </a:rPr>
              <a:t>Белолица, краснощека,</a:t>
            </a:r>
            <a:br>
              <a:rPr lang="ru-RU" sz="4800" b="1" dirty="0">
                <a:solidFill>
                  <a:srgbClr val="6600CC"/>
                </a:solidFill>
                <a:latin typeface="Gabriola" pitchFamily="82" charset="0"/>
              </a:rPr>
            </a:br>
            <a:r>
              <a:rPr lang="ru-RU" sz="4800" b="1" dirty="0">
                <a:solidFill>
                  <a:srgbClr val="6600CC"/>
                </a:solidFill>
                <a:latin typeface="Gabriola" pitchFamily="82" charset="0"/>
              </a:rPr>
              <a:t>Смотрит из ажурных окон,</a:t>
            </a:r>
            <a:br>
              <a:rPr lang="ru-RU" sz="4800" b="1" dirty="0">
                <a:solidFill>
                  <a:srgbClr val="6600CC"/>
                </a:solidFill>
                <a:latin typeface="Gabriola" pitchFamily="82" charset="0"/>
              </a:rPr>
            </a:br>
            <a:r>
              <a:rPr lang="ru-RU" sz="4800" b="1" dirty="0">
                <a:solidFill>
                  <a:srgbClr val="6600CC"/>
                </a:solidFill>
                <a:latin typeface="Gabriola" pitchFamily="82" charset="0"/>
              </a:rPr>
              <a:t>В белом инее сама</a:t>
            </a:r>
            <a:br>
              <a:rPr lang="ru-RU" sz="4800" b="1" dirty="0">
                <a:solidFill>
                  <a:srgbClr val="6600CC"/>
                </a:solidFill>
                <a:latin typeface="Gabriola" pitchFamily="82" charset="0"/>
              </a:rPr>
            </a:br>
            <a:r>
              <a:rPr lang="ru-RU" sz="4800" b="1" dirty="0">
                <a:solidFill>
                  <a:srgbClr val="6600CC"/>
                </a:solidFill>
                <a:latin typeface="Gabriola" pitchFamily="82" charset="0"/>
              </a:rPr>
              <a:t>Раскрасавица ...</a:t>
            </a:r>
            <a:br>
              <a:rPr lang="ru-RU" sz="4800" dirty="0"/>
            </a:br>
            <a:endParaRPr lang="ru-RU" sz="4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85786" y="1571612"/>
            <a:ext cx="7358114" cy="3857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>
                <a:solidFill>
                  <a:srgbClr val="6600CC"/>
                </a:solidFill>
                <a:latin typeface="Gabriola" pitchFamily="82" charset="0"/>
              </a:rPr>
              <a:t>Солнце лучиком играет,</a:t>
            </a:r>
            <a:br>
              <a:rPr lang="ru-RU" sz="4800" b="1" dirty="0">
                <a:solidFill>
                  <a:srgbClr val="6600CC"/>
                </a:solidFill>
                <a:latin typeface="Gabriola" pitchFamily="82" charset="0"/>
              </a:rPr>
            </a:br>
            <a:r>
              <a:rPr lang="ru-RU" sz="4800" b="1" dirty="0">
                <a:solidFill>
                  <a:srgbClr val="6600CC"/>
                </a:solidFill>
                <a:latin typeface="Gabriola" pitchFamily="82" charset="0"/>
              </a:rPr>
              <a:t>А снежок все тает, тает!</a:t>
            </a:r>
            <a:br>
              <a:rPr lang="ru-RU" sz="4800" b="1" dirty="0">
                <a:solidFill>
                  <a:srgbClr val="6600CC"/>
                </a:solidFill>
                <a:latin typeface="Gabriola" pitchFamily="82" charset="0"/>
              </a:rPr>
            </a:br>
            <a:r>
              <a:rPr lang="ru-RU" sz="4800" b="1" dirty="0">
                <a:solidFill>
                  <a:srgbClr val="6600CC"/>
                </a:solidFill>
                <a:latin typeface="Gabriola" pitchFamily="82" charset="0"/>
              </a:rPr>
              <a:t>Птичкам стало не до сна,</a:t>
            </a:r>
            <a:br>
              <a:rPr lang="ru-RU" sz="4800" b="1" dirty="0">
                <a:solidFill>
                  <a:srgbClr val="6600CC"/>
                </a:solidFill>
                <a:latin typeface="Gabriola" pitchFamily="82" charset="0"/>
              </a:rPr>
            </a:br>
            <a:r>
              <a:rPr lang="ru-RU" sz="4800" b="1" dirty="0">
                <a:solidFill>
                  <a:srgbClr val="6600CC"/>
                </a:solidFill>
                <a:latin typeface="Gabriola" pitchFamily="82" charset="0"/>
              </a:rPr>
              <a:t>В гости к нам пришла ...</a:t>
            </a:r>
            <a:br>
              <a:rPr lang="ru-RU" sz="4800" b="1" dirty="0">
                <a:solidFill>
                  <a:srgbClr val="6600CC"/>
                </a:solidFill>
                <a:latin typeface="Gabriola" pitchFamily="82" charset="0"/>
              </a:rPr>
            </a:br>
            <a:endParaRPr lang="ru-RU" sz="4800" b="1" dirty="0">
              <a:solidFill>
                <a:srgbClr val="6600CC"/>
              </a:solidFill>
              <a:latin typeface="Gabriola" pitchFamily="82" charset="0"/>
            </a:endParaRPr>
          </a:p>
        </p:txBody>
      </p:sp>
      <p:pic>
        <p:nvPicPr>
          <p:cNvPr id="7" name="Picture 4" descr="https://i.pinimg.com/originals/a7/9f/bd/a79fbd5bc994f2298b36d1183db9ee66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596" y="1214422"/>
            <a:ext cx="7599217" cy="5286412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214414" y="1428736"/>
            <a:ext cx="571504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>
                <a:solidFill>
                  <a:srgbClr val="6600CC"/>
                </a:solidFill>
                <a:latin typeface="Gabriola" pitchFamily="82" charset="0"/>
              </a:rPr>
              <a:t>Жарко. Солнышко печет,</a:t>
            </a:r>
            <a:br>
              <a:rPr lang="ru-RU" sz="4800" b="1" dirty="0">
                <a:solidFill>
                  <a:srgbClr val="6600CC"/>
                </a:solidFill>
                <a:latin typeface="Gabriola" pitchFamily="82" charset="0"/>
              </a:rPr>
            </a:br>
            <a:r>
              <a:rPr lang="ru-RU" sz="4800" b="1" dirty="0">
                <a:solidFill>
                  <a:srgbClr val="6600CC"/>
                </a:solidFill>
                <a:latin typeface="Gabriola" pitchFamily="82" charset="0"/>
              </a:rPr>
              <a:t>Собирает пчелка мед,</a:t>
            </a:r>
            <a:br>
              <a:rPr lang="ru-RU" sz="4800" b="1" dirty="0">
                <a:solidFill>
                  <a:srgbClr val="6600CC"/>
                </a:solidFill>
                <a:latin typeface="Gabriola" pitchFamily="82" charset="0"/>
              </a:rPr>
            </a:br>
            <a:r>
              <a:rPr lang="ru-RU" sz="4800" b="1" dirty="0">
                <a:solidFill>
                  <a:srgbClr val="6600CC"/>
                </a:solidFill>
                <a:latin typeface="Gabriola" pitchFamily="82" charset="0"/>
              </a:rPr>
              <a:t>Земляничка поспевает!</a:t>
            </a:r>
            <a:br>
              <a:rPr lang="ru-RU" sz="4800" b="1" dirty="0">
                <a:solidFill>
                  <a:srgbClr val="6600CC"/>
                </a:solidFill>
                <a:latin typeface="Gabriola" pitchFamily="82" charset="0"/>
              </a:rPr>
            </a:br>
            <a:r>
              <a:rPr lang="ru-RU" sz="4800" b="1" dirty="0">
                <a:solidFill>
                  <a:srgbClr val="6600CC"/>
                </a:solidFill>
                <a:latin typeface="Gabriola" pitchFamily="82" charset="0"/>
              </a:rPr>
              <a:t>А когда это бывает? ...</a:t>
            </a:r>
            <a:br>
              <a:rPr lang="ru-RU" dirty="0"/>
            </a:br>
            <a:endParaRPr lang="ru-RU" dirty="0"/>
          </a:p>
        </p:txBody>
      </p:sp>
      <p:pic>
        <p:nvPicPr>
          <p:cNvPr id="9" name="Picture 4" descr="https://i.pinimg.com/originals/a7/9f/bd/a79fbd5bc994f2298b36d1183db9ee66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228"/>
          <a:stretch>
            <a:fillRect/>
          </a:stretch>
        </p:blipFill>
        <p:spPr bwMode="auto">
          <a:xfrm>
            <a:off x="571472" y="1259435"/>
            <a:ext cx="7358114" cy="5598565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1357290" y="1428736"/>
            <a:ext cx="535783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>
                <a:solidFill>
                  <a:srgbClr val="6600CC"/>
                </a:solidFill>
                <a:latin typeface="Gabriola" pitchFamily="82" charset="0"/>
              </a:rPr>
              <a:t>Лес разделся,</a:t>
            </a:r>
            <a:br>
              <a:rPr lang="ru-RU" sz="4800" b="1" dirty="0">
                <a:solidFill>
                  <a:srgbClr val="6600CC"/>
                </a:solidFill>
                <a:latin typeface="Gabriola" pitchFamily="82" charset="0"/>
              </a:rPr>
            </a:br>
            <a:r>
              <a:rPr lang="ru-RU" sz="4800" b="1" dirty="0">
                <a:solidFill>
                  <a:srgbClr val="6600CC"/>
                </a:solidFill>
                <a:latin typeface="Gabriola" pitchFamily="82" charset="0"/>
              </a:rPr>
              <a:t>Неба просинь,</a:t>
            </a:r>
            <a:br>
              <a:rPr lang="ru-RU" sz="4800" b="1" dirty="0">
                <a:solidFill>
                  <a:srgbClr val="6600CC"/>
                </a:solidFill>
                <a:latin typeface="Gabriola" pitchFamily="82" charset="0"/>
              </a:rPr>
            </a:br>
            <a:r>
              <a:rPr lang="ru-RU" sz="4800" b="1" dirty="0">
                <a:solidFill>
                  <a:srgbClr val="6600CC"/>
                </a:solidFill>
                <a:latin typeface="Gabriola" pitchFamily="82" charset="0"/>
              </a:rPr>
              <a:t>Это время года - ...</a:t>
            </a:r>
          </a:p>
        </p:txBody>
      </p:sp>
      <p:pic>
        <p:nvPicPr>
          <p:cNvPr id="11" name="Picture 4" descr="https://i.pinimg.com/originals/a7/9f/bd/a79fbd5bc994f2298b36d1183db9ee66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596" y="1285860"/>
            <a:ext cx="7500990" cy="52910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7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6" grpId="1"/>
      <p:bldP spid="8" grpId="0"/>
      <p:bldP spid="8" grpId="1"/>
      <p:bldP spid="10" grpId="0"/>
      <p:bldP spid="10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54840" y="428604"/>
            <a:ext cx="5644494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800" b="1" dirty="0">
                <a:solidFill>
                  <a:srgbClr val="FF0000"/>
                </a:solidFill>
                <a:latin typeface="Monotype Corsiva" pitchFamily="66" charset="0"/>
                <a:ea typeface="Times New Roman"/>
              </a:rPr>
              <a:t>Упражнение «Вспомни </a:t>
            </a:r>
          </a:p>
          <a:p>
            <a:pPr algn="ctr"/>
            <a:r>
              <a:rPr lang="ru-RU" sz="4800" b="1" dirty="0">
                <a:solidFill>
                  <a:srgbClr val="FF0000"/>
                </a:solidFill>
                <a:latin typeface="Monotype Corsiva" pitchFamily="66" charset="0"/>
                <a:ea typeface="Times New Roman"/>
              </a:rPr>
              <a:t>цвета радуги» </a:t>
            </a:r>
            <a:endParaRPr lang="ru-RU" sz="4800" dirty="0"/>
          </a:p>
        </p:txBody>
      </p:sp>
      <p:sp>
        <p:nvSpPr>
          <p:cNvPr id="6" name="5-конечная звезда 5"/>
          <p:cNvSpPr/>
          <p:nvPr/>
        </p:nvSpPr>
        <p:spPr>
          <a:xfrm>
            <a:off x="642910" y="1428736"/>
            <a:ext cx="1143008" cy="1071570"/>
          </a:xfrm>
          <a:prstGeom prst="star5">
            <a:avLst/>
          </a:prstGeom>
          <a:solidFill>
            <a:srgbClr val="FF3300"/>
          </a:solidFill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5-конечная звезда 6"/>
          <p:cNvSpPr/>
          <p:nvPr/>
        </p:nvSpPr>
        <p:spPr>
          <a:xfrm>
            <a:off x="2500298" y="1857364"/>
            <a:ext cx="1143008" cy="1071570"/>
          </a:xfrm>
          <a:prstGeom prst="star5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5-конечная звезда 7"/>
          <p:cNvSpPr/>
          <p:nvPr/>
        </p:nvSpPr>
        <p:spPr>
          <a:xfrm>
            <a:off x="4286248" y="2071678"/>
            <a:ext cx="1143008" cy="1071570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5-конечная звезда 8"/>
          <p:cNvSpPr/>
          <p:nvPr/>
        </p:nvSpPr>
        <p:spPr>
          <a:xfrm>
            <a:off x="785786" y="3286124"/>
            <a:ext cx="1143008" cy="1071570"/>
          </a:xfrm>
          <a:prstGeom prst="star5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5-конечная звезда 9"/>
          <p:cNvSpPr/>
          <p:nvPr/>
        </p:nvSpPr>
        <p:spPr>
          <a:xfrm>
            <a:off x="2857488" y="4071942"/>
            <a:ext cx="1143008" cy="1071570"/>
          </a:xfrm>
          <a:prstGeom prst="star5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5-конечная звезда 10"/>
          <p:cNvSpPr/>
          <p:nvPr/>
        </p:nvSpPr>
        <p:spPr>
          <a:xfrm>
            <a:off x="5072066" y="4572008"/>
            <a:ext cx="1143008" cy="1071570"/>
          </a:xfrm>
          <a:prstGeom prst="star5">
            <a:avLst/>
          </a:prstGeom>
          <a:solidFill>
            <a:srgbClr val="990099"/>
          </a:solidFill>
          <a:ln>
            <a:solidFill>
              <a:srgbClr val="99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5-конечная звезда 11"/>
          <p:cNvSpPr/>
          <p:nvPr/>
        </p:nvSpPr>
        <p:spPr>
          <a:xfrm>
            <a:off x="6215074" y="2714620"/>
            <a:ext cx="1143008" cy="1071570"/>
          </a:xfrm>
          <a:prstGeom prst="star5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52463" y="357166"/>
            <a:ext cx="669446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800" b="1" dirty="0">
                <a:solidFill>
                  <a:srgbClr val="FF0000"/>
                </a:solidFill>
                <a:latin typeface="Monotype Corsiva" pitchFamily="66" charset="0"/>
                <a:ea typeface="Times New Roman"/>
              </a:rPr>
              <a:t>Упражнение «</a:t>
            </a:r>
            <a:r>
              <a:rPr lang="ru-RU" sz="4800" b="1" dirty="0" err="1">
                <a:solidFill>
                  <a:srgbClr val="FF0000"/>
                </a:solidFill>
                <a:latin typeface="Monotype Corsiva" pitchFamily="66" charset="0"/>
                <a:ea typeface="Times New Roman"/>
              </a:rPr>
              <a:t>Посчитайка</a:t>
            </a:r>
            <a:r>
              <a:rPr lang="ru-RU" sz="4800" b="1" dirty="0">
                <a:solidFill>
                  <a:srgbClr val="FF0000"/>
                </a:solidFill>
                <a:latin typeface="Monotype Corsiva" pitchFamily="66" charset="0"/>
                <a:ea typeface="Times New Roman"/>
              </a:rPr>
              <a:t>» </a:t>
            </a:r>
            <a:endParaRPr lang="ru-RU" sz="4800" dirty="0"/>
          </a:p>
        </p:txBody>
      </p:sp>
      <p:sp>
        <p:nvSpPr>
          <p:cNvPr id="13314" name="AutoShape 2" descr="https://pickimage.ru/wp-content/uploads/images/detskie/picturesofanimals/kartinkizhivotnih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316" name="Picture 4" descr="https://i.pinimg.com/originals/93/f1/64/93f164f0d418b9f76c6cd23823d64b17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034" y="1142983"/>
            <a:ext cx="4071966" cy="4241633"/>
          </a:xfrm>
          <a:prstGeom prst="rect">
            <a:avLst/>
          </a:prstGeom>
          <a:noFill/>
        </p:spPr>
      </p:pic>
      <p:pic>
        <p:nvPicPr>
          <p:cNvPr id="13318" name="Picture 6" descr="https://i.pinimg.com/474x/83/3b/91/833b91de8adeb7c769998a25eef46732--corgis-naiv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4546" y="1142984"/>
            <a:ext cx="3857652" cy="4986014"/>
          </a:xfrm>
          <a:prstGeom prst="rect">
            <a:avLst/>
          </a:prstGeom>
          <a:noFill/>
        </p:spPr>
      </p:pic>
      <p:pic>
        <p:nvPicPr>
          <p:cNvPr id="2050" name="Picture 2" descr="https://fot-oboi.ru/image/maxresizer.php?width=805&amp;src=catalog/new/g-00847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596" y="1142984"/>
            <a:ext cx="7429552" cy="4503878"/>
          </a:xfrm>
          <a:prstGeom prst="rect">
            <a:avLst/>
          </a:prstGeom>
          <a:noFill/>
        </p:spPr>
      </p:pic>
      <p:pic>
        <p:nvPicPr>
          <p:cNvPr id="2052" name="Picture 4" descr="https://stihi.ru/pics/2010/06/14/3800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596" y="1643050"/>
            <a:ext cx="7429552" cy="3659076"/>
          </a:xfrm>
          <a:prstGeom prst="rect">
            <a:avLst/>
          </a:prstGeom>
          <a:noFill/>
        </p:spPr>
      </p:pic>
      <p:sp>
        <p:nvSpPr>
          <p:cNvPr id="2054" name="AutoShape 6" descr="https://kemdetsad25.ucoz.net/trikorpys/hmAsIhNeZ8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6" name="AutoShape 8" descr="https://cdn.pixabay.com/photo/2018/08/23/03/47/baby-chicks-3625186_1280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8" name="Picture 10" descr="https://thumbs.dreamstime.com/b/%D0%BF%D1%82%D0%B8%D1%86%D1%8B-%D1%88%D0%B0%D1%80%D0%B6%D0%B0-%D1%8F-%D0%B5%D1%82%D0%B5%D0%B9-%D0%BC%D0%B0-%D0%B5%D0%BD%D1%8C%D0%BA%D0%B8%D0%B5-%D0%BC%D0%B8-%D1%8B%D0%B5-%D0%B8%D0%B3%D1%80%D0%B0-%D0%B8-%D1%83-%D1%8B%D0%B1%D0%BA%D0%B0-%D1%83%D1%82%D1%8F%D1%82-71388550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1538" y="1214422"/>
            <a:ext cx="5786478" cy="5203389"/>
          </a:xfrm>
          <a:prstGeom prst="rect">
            <a:avLst/>
          </a:prstGeom>
          <a:noFill/>
        </p:spPr>
      </p:pic>
      <p:pic>
        <p:nvPicPr>
          <p:cNvPr id="2060" name="Picture 12" descr="https://st3.depositphotos.com/23057334/32954/v/950/depositphotos_329542774-stock-illustration-set-of-foxes-isolated-on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85852" y="1142984"/>
            <a:ext cx="6000792" cy="5357851"/>
          </a:xfrm>
          <a:prstGeom prst="rect">
            <a:avLst/>
          </a:prstGeom>
          <a:noFill/>
        </p:spPr>
      </p:pic>
      <p:sp>
        <p:nvSpPr>
          <p:cNvPr id="2062" name="AutoShape 14" descr="https://illustrators.ru/uploads/illustration/image/843512/main_%D0%BA%D0%BB%D0%BE%D1%83%D0%BD286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Picture 2" descr="http://www.ljplus.ru/img4/v/s/vsyako/Poros7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596" y="1214422"/>
            <a:ext cx="7358114" cy="4857784"/>
          </a:xfrm>
          <a:prstGeom prst="rect">
            <a:avLst/>
          </a:prstGeom>
          <a:noFill/>
        </p:spPr>
      </p:pic>
      <p:sp>
        <p:nvSpPr>
          <p:cNvPr id="4" name="AutoShape 4" descr="https://photoshop-kopona.com/uploads/posts/2019-10/1570014020_butterfly-3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 descr="https://kartinkin.net/uploads/posts/2020-07/1593818092_33-p-tsvetnie-babochki-na-svetlom-fone-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Picture 8" descr="http://zvetnoe.ru/upload/catalog/2017/05/808-DB.jp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8728" y="1142984"/>
            <a:ext cx="5214974" cy="4929222"/>
          </a:xfrm>
          <a:prstGeom prst="rect">
            <a:avLst/>
          </a:prstGeom>
          <a:noFill/>
        </p:spPr>
      </p:pic>
      <p:pic>
        <p:nvPicPr>
          <p:cNvPr id="18" name="Picture 16" descr="https://i.pinimg.com/originals/64/4b/c3/644bc3f98ec195f0fe3b7c8ab1ef2854.jp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5786" y="1785926"/>
            <a:ext cx="6429420" cy="4546519"/>
          </a:xfrm>
          <a:prstGeom prst="rect">
            <a:avLst/>
          </a:prstGeom>
          <a:noFill/>
        </p:spPr>
      </p:pic>
      <p:sp>
        <p:nvSpPr>
          <p:cNvPr id="7" name="AutoShape 10" descr="https://4-prazdnik.ru/image/cache/catalog/data/fdacard/20191106/P/d-ru-upload-iblock-2ea-f9e835b2-1b1d-11e5-8034-1cc1dee987cb_6ac8d24e-1b1e-11e5-8034-1cc1dee987cb-resize1-800x800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2" descr="https://pict.belvedor.com/8/96/896c4c13d424135ac3682930c2e4ee5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Picture 14" descr="https://pict.belvedor.com/8/96/896c4c13d424135ac3682930c2e4ee59.jpg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7224" y="2143116"/>
            <a:ext cx="6572296" cy="43815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10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6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0" dur="1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7" dur="20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571480"/>
            <a:ext cx="724749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dirty="0">
                <a:solidFill>
                  <a:srgbClr val="FF0000"/>
                </a:solidFill>
                <a:latin typeface="Monotype Corsiva" pitchFamily="66" charset="0"/>
                <a:ea typeface="Times New Roman"/>
              </a:rPr>
              <a:t>Упражнение «Реши примеры» </a:t>
            </a:r>
            <a:endParaRPr lang="ru-RU" sz="4800" dirty="0"/>
          </a:p>
        </p:txBody>
      </p:sp>
      <p:sp>
        <p:nvSpPr>
          <p:cNvPr id="3" name="Овал 2"/>
          <p:cNvSpPr/>
          <p:nvPr/>
        </p:nvSpPr>
        <p:spPr>
          <a:xfrm>
            <a:off x="714348" y="2071678"/>
            <a:ext cx="914400" cy="91440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1785918" y="2071678"/>
            <a:ext cx="914400" cy="91440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000364" y="1857364"/>
            <a:ext cx="76976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0" b="1" dirty="0">
                <a:latin typeface="Times New Roman" pitchFamily="18" charset="0"/>
                <a:cs typeface="Times New Roman" pitchFamily="18" charset="0"/>
              </a:rPr>
              <a:t>+</a:t>
            </a:r>
          </a:p>
        </p:txBody>
      </p:sp>
      <p:sp>
        <p:nvSpPr>
          <p:cNvPr id="7" name="Овал 6"/>
          <p:cNvSpPr/>
          <p:nvPr/>
        </p:nvSpPr>
        <p:spPr>
          <a:xfrm>
            <a:off x="3786182" y="2071678"/>
            <a:ext cx="914400" cy="91440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4929190" y="1857364"/>
            <a:ext cx="76976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0" b="1" dirty="0">
                <a:latin typeface="Times New Roman" pitchFamily="18" charset="0"/>
                <a:cs typeface="Times New Roman" pitchFamily="18" charset="0"/>
              </a:rPr>
              <a:t>=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57884" y="1643050"/>
            <a:ext cx="80021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10" name="5-конечная звезда 9"/>
          <p:cNvSpPr/>
          <p:nvPr/>
        </p:nvSpPr>
        <p:spPr>
          <a:xfrm>
            <a:off x="500034" y="3357562"/>
            <a:ext cx="914400" cy="914400"/>
          </a:xfrm>
          <a:prstGeom prst="star5">
            <a:avLst/>
          </a:prstGeom>
          <a:solidFill>
            <a:srgbClr val="66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5-конечная звезда 10"/>
          <p:cNvSpPr/>
          <p:nvPr/>
        </p:nvSpPr>
        <p:spPr>
          <a:xfrm>
            <a:off x="1643042" y="3357562"/>
            <a:ext cx="914400" cy="914400"/>
          </a:xfrm>
          <a:prstGeom prst="star5">
            <a:avLst/>
          </a:prstGeom>
          <a:solidFill>
            <a:srgbClr val="66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5-конечная звезда 11"/>
          <p:cNvSpPr/>
          <p:nvPr/>
        </p:nvSpPr>
        <p:spPr>
          <a:xfrm>
            <a:off x="2714612" y="3357562"/>
            <a:ext cx="914400" cy="914400"/>
          </a:xfrm>
          <a:prstGeom prst="star5">
            <a:avLst/>
          </a:prstGeom>
          <a:solidFill>
            <a:srgbClr val="66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5-конечная звезда 12"/>
          <p:cNvSpPr/>
          <p:nvPr/>
        </p:nvSpPr>
        <p:spPr>
          <a:xfrm>
            <a:off x="4500562" y="3429000"/>
            <a:ext cx="914400" cy="914400"/>
          </a:xfrm>
          <a:prstGeom prst="star5">
            <a:avLst/>
          </a:prstGeom>
          <a:solidFill>
            <a:srgbClr val="66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3857620" y="3000372"/>
            <a:ext cx="5715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>
                <a:latin typeface="Times New Roman" pitchFamily="18" charset="0"/>
                <a:cs typeface="Times New Roman" pitchFamily="18" charset="0"/>
              </a:rPr>
              <a:t>-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72132" y="3143248"/>
            <a:ext cx="76976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0" b="1" dirty="0">
                <a:latin typeface="Times New Roman" pitchFamily="18" charset="0"/>
                <a:cs typeface="Times New Roman" pitchFamily="18" charset="0"/>
              </a:rPr>
              <a:t>=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57950" y="2857496"/>
            <a:ext cx="80021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17" name="Равнобедренный треугольник 16"/>
          <p:cNvSpPr/>
          <p:nvPr/>
        </p:nvSpPr>
        <p:spPr>
          <a:xfrm>
            <a:off x="571472" y="4786322"/>
            <a:ext cx="1060704" cy="9144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Равнобедренный треугольник 17"/>
          <p:cNvSpPr/>
          <p:nvPr/>
        </p:nvSpPr>
        <p:spPr>
          <a:xfrm>
            <a:off x="4786314" y="4786322"/>
            <a:ext cx="1060704" cy="9144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Равнобедренный треугольник 18"/>
          <p:cNvSpPr/>
          <p:nvPr/>
        </p:nvSpPr>
        <p:spPr>
          <a:xfrm>
            <a:off x="2928926" y="4786322"/>
            <a:ext cx="1060704" cy="9144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Равнобедренный треугольник 19"/>
          <p:cNvSpPr/>
          <p:nvPr/>
        </p:nvSpPr>
        <p:spPr>
          <a:xfrm>
            <a:off x="1785918" y="4786322"/>
            <a:ext cx="1060704" cy="9144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4000496" y="4429132"/>
            <a:ext cx="76976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0" b="1" dirty="0">
                <a:latin typeface="Times New Roman" pitchFamily="18" charset="0"/>
                <a:cs typeface="Times New Roman" pitchFamily="18" charset="0"/>
              </a:rPr>
              <a:t>+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29322" y="4500570"/>
            <a:ext cx="76976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0" b="1" dirty="0">
                <a:latin typeface="Times New Roman" pitchFamily="18" charset="0"/>
                <a:cs typeface="Times New Roman" pitchFamily="18" charset="0"/>
              </a:rPr>
              <a:t>=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43702" y="4286256"/>
            <a:ext cx="80021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6" grpId="0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Elena\Desktop\maxresdefault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413665"/>
            <a:ext cx="8784976" cy="60306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14612" y="500042"/>
            <a:ext cx="261481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dirty="0">
                <a:solidFill>
                  <a:srgbClr val="FF0000"/>
                </a:solidFill>
                <a:latin typeface="Monotype Corsiva" pitchFamily="66" charset="0"/>
                <a:ea typeface="Times New Roman"/>
              </a:rPr>
              <a:t>Рефлексия</a:t>
            </a:r>
            <a:endParaRPr lang="ru-RU" sz="4800" dirty="0"/>
          </a:p>
        </p:txBody>
      </p:sp>
      <p:pic>
        <p:nvPicPr>
          <p:cNvPr id="2050" name="Picture 2" descr="https://www.culture.ru/storage/images/5e56edcf7973c42673e142734d44fb07/7101cecffa50e9c146abbde161427a29.jpe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472" y="1500174"/>
            <a:ext cx="3463660" cy="2286016"/>
          </a:xfrm>
          <a:prstGeom prst="rect">
            <a:avLst/>
          </a:prstGeom>
          <a:noFill/>
        </p:spPr>
      </p:pic>
      <p:sp>
        <p:nvSpPr>
          <p:cNvPr id="2052" name="AutoShape 4" descr="https://pbs.twimg.com/media/DGt0okXW0AA5sk-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8" name="Picture 10" descr="https://i.pinimg.com/originals/55/1f/54/551f5403726cd4df2be575bb7001b60a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034" y="4000504"/>
            <a:ext cx="2803223" cy="2428892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3500430" y="1785926"/>
            <a:ext cx="449033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 Мне всё понравилось!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143240" y="4857760"/>
            <a:ext cx="432522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 Мне не понравилось!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843 4.55134E-6 C 0.10329 0.00878 0.10763 0.02035 0.11336 0.02798 C 0.11701 0.03284 0.13524 0.05111 0.14027 0.05388 C 0.15052 0.05943 0.16163 0.06128 0.17152 0.06776 C 0.19513 0.08348 0.21475 0.08649 0.24027 0.09158 C 0.26614 0.09088 0.29201 0.09111 0.31788 0.0895 C 0.35694 0.08718 0.39531 0.07377 0.4342 0.06961 C 0.45312 0.06406 0.47239 0.06105 0.49097 0.05388 C 0.52638 0.04 0.56684 0.01272 0.58802 -0.02961 C 0.59409 -0.06222 0.59305 -0.04973 0.58802 -0.10523 C 0.58784 -0.10754 0.58663 -0.11009 0.58507 -0.11124 C 0.56909 -0.12281 0.54704 -0.12211 0.52986 -0.12512 C 0.50746 -0.12905 0.48628 -0.13923 0.46406 -0.14316 C 0.44461 -0.15056 0.42604 -0.15611 0.4059 -0.15889 C 0.39652 -0.16004 0.3776 -0.16282 0.3776 -0.16259 C 0.33645 -0.17554 0.29427 -0.18155 0.25225 -0.18479 C 0.21788 -0.18409 0.1835 -0.18386 0.14913 -0.18271 C 0.12604 -0.18201 0.09791 -0.16605 0.07604 -0.15704 C 0.07118 -0.15056 0.06649 -0.14593 0.05972 -0.14316 C 0.05347 -0.13483 0.046 -0.11541 0.04322 -0.10338 C 0.04322 -0.10315 0.04027 -0.0858 0.03871 -0.08141 C 0.03663 -0.07609 0.03524 -0.07031 0.03281 -0.06545 C 0.03159 -0.06314 0.02951 -0.06175 0.02829 -0.05944 C 0.02257 -0.0488 0.02326 -0.04186 0.01493 -0.03377 C 0.0092 -0.02221 0.01406 -0.03192 0.00451 -0.01388 C 0.00347 -0.0118 0.00138 -0.00787 0.00138 -0.00764 C -0.00018 -0.00116 4.44444E-6 -0.00394 4.44444E-6 4.55134E-6 " pathEditMode="relative" rAng="0" ptsTypes="ffffffffffffffffffffffffffA">
                                      <p:cBhvr>
                                        <p:cTn id="6" dur="2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800" y="-4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542 0.01596 C 0.04132 0.03145 0.05573 0.03723 0.0684 0.03978 C 0.07726 0.04394 0.08576 0.04995 0.09514 0.0518 C 0.12587 0.05759 0.10208 0.05088 0.12205 0.05574 C 0.13194 0.05805 0.15191 0.06175 0.15191 0.06198 C 0.1783 0.071 0.20538 0.07285 0.23247 0.07562 C 0.2526 0.08256 0.27622 0.08233 0.2967 0.08372 C 0.35278 0.09759 0.41233 0.08534 0.46979 0.08164 C 0.4783 0.08002 0.48715 0.08002 0.49514 0.07562 C 0.50799 0.06869 0.52049 0.0562 0.53247 0.04787 C 0.54809 0.037 0.56684 0.02475 0.58021 0.00994 C 0.58437 0.00532 0.58681 -0.00092 0.5908 -0.00578 C 0.5934 -0.02498 0.5941 -0.0333 0.59219 -0.0555 C 0.58993 -0.08233 0.57378 -0.09806 0.55937 -0.11332 C 0.54219 -0.13136 0.52187 -0.13945 0.50122 -0.14709 C 0.47396 -0.15726 0.44983 -0.16304 0.42205 -0.16883 C 0.35087 -0.16628 0.34062 -0.16651 0.29219 -0.15888 C 0.28872 -0.15749 0.28524 -0.15587 0.28177 -0.15495 C 0.2783 -0.15402 0.27483 -0.15426 0.27135 -0.1531 C 0.23455 -0.14084 0.2651 -0.14778 0.24288 -0.14315 C 0.23993 -0.14177 0.23698 -0.13992 0.23403 -0.13899 C 0.23108 -0.13807 0.22795 -0.1383 0.225 -0.13714 C 0.22118 -0.13552 0.21823 -0.13113 0.21458 -0.12905 C 0.20556 -0.12396 0.19635 -0.11933 0.18767 -0.11332 C 0.17656 -0.10569 0.1658 -0.09551 0.15486 -0.08742 C 0.15 -0.08395 0.14514 -0.07794 0.13993 -0.07539 C 0.13229 -0.07169 0.13403 -0.07562 0.12795 -0.07146 C 0.1151 -0.06267 0.09913 -0.05666 0.08472 -0.05365 C 0.07795 -0.05065 0.07378 -0.04487 0.0684 -0.03955 C 0.05903 -0.03006 0.05937 -0.03654 0.05937 -0.02983 " pathEditMode="relative" rAng="0" ptsTypes="fffffffffffffffffffffffffffffA">
                                      <p:cBhvr>
                                        <p:cTn id="11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00" y="-5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0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Elena\Desktop\img1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8171557" cy="61646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 bwMode="auto">
          <a:xfrm>
            <a:off x="357158" y="5429264"/>
            <a:ext cx="74295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dirty="0">
                <a:solidFill>
                  <a:srgbClr val="660066"/>
                </a:solidFill>
                <a:latin typeface="Comic Sans MS" pitchFamily="66" charset="0"/>
                <a:cs typeface="Arial" charset="0"/>
              </a:rPr>
              <a:t>источник шаблона: </a:t>
            </a:r>
            <a:r>
              <a:rPr lang="ru-RU" dirty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Фокина Лидия Петровна учитель начальных </a:t>
            </a:r>
            <a:r>
              <a:rPr lang="ru-RU" dirty="0" err="1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классов,МКОУ</a:t>
            </a:r>
            <a:r>
              <a:rPr lang="ru-RU" dirty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 «СОШ ст. Евсино» </a:t>
            </a:r>
            <a:r>
              <a:rPr lang="ru-RU" dirty="0" err="1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Искитимского</a:t>
            </a:r>
            <a:r>
              <a:rPr lang="ru-RU" dirty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 района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dirty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Новосибирской области</a:t>
            </a:r>
            <a:endParaRPr lang="ru-RU" dirty="0">
              <a:solidFill>
                <a:srgbClr val="660066"/>
              </a:solidFill>
              <a:latin typeface="Comic Sans MS" pitchFamily="66" charset="0"/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57554" y="642918"/>
            <a:ext cx="1452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Источники: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71472" y="1142984"/>
            <a:ext cx="12144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hlinkClick r:id="rId2"/>
              </a:rPr>
              <a:t>машинка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785918" y="1142984"/>
            <a:ext cx="11429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hlinkClick r:id="rId3"/>
              </a:rPr>
              <a:t>самолет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928926" y="1142984"/>
            <a:ext cx="11429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hlinkClick r:id="rId4"/>
              </a:rPr>
              <a:t>Паровоз</a:t>
            </a:r>
            <a:r>
              <a:rPr lang="ru-RU" dirty="0"/>
              <a:t>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000496" y="1142984"/>
            <a:ext cx="9286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hlinkClick r:id="rId5"/>
              </a:rPr>
              <a:t>мишка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929190" y="1071546"/>
            <a:ext cx="12144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hlinkClick r:id="rId6"/>
              </a:rPr>
              <a:t>Лисичка</a:t>
            </a:r>
            <a:r>
              <a:rPr lang="ru-RU" dirty="0"/>
              <a:t>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143636" y="1071546"/>
            <a:ext cx="8572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hlinkClick r:id="rId7"/>
              </a:rPr>
              <a:t>Зайка 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71472" y="1571612"/>
            <a:ext cx="17144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hlinkClick r:id="rId8"/>
              </a:rPr>
              <a:t>Времена года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28596" y="5072074"/>
            <a:ext cx="77153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hlinkClick r:id="rId9"/>
              </a:rPr>
              <a:t>https://materinstvo.ru/art/21177</a:t>
            </a:r>
            <a:r>
              <a:rPr lang="ru-RU" dirty="0"/>
              <a:t> </a:t>
            </a:r>
            <a:r>
              <a:rPr lang="ru-RU" dirty="0" err="1"/>
              <a:t>Materinstvo.ru</a:t>
            </a:r>
            <a:r>
              <a:rPr lang="ru-RU" dirty="0"/>
              <a:t> Стихотворения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285984" y="1571612"/>
            <a:ext cx="10715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hlinkClick r:id="rId10"/>
              </a:rPr>
              <a:t>котёнок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286116" y="1571612"/>
            <a:ext cx="1285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hlinkClick r:id="rId11"/>
              </a:rPr>
              <a:t>зайчата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7000892" y="1071546"/>
            <a:ext cx="9286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hlinkClick r:id="rId12"/>
              </a:rPr>
              <a:t>Ежата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286248" y="1571612"/>
            <a:ext cx="9286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hlinkClick r:id="rId13"/>
              </a:rPr>
              <a:t>Белки</a:t>
            </a:r>
            <a:r>
              <a:rPr lang="ru-RU" dirty="0"/>
              <a:t>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5143504" y="1571612"/>
            <a:ext cx="7858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hlinkClick r:id="rId14"/>
              </a:rPr>
              <a:t>Утята 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6000760" y="1571612"/>
            <a:ext cx="8572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hlinkClick r:id="rId15"/>
              </a:rPr>
              <a:t>Лисы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571472" y="2000240"/>
            <a:ext cx="23574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hlinkClick r:id="rId16"/>
              </a:rPr>
              <a:t>Комары и лягушка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6858016" y="1571612"/>
            <a:ext cx="10001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hlinkClick r:id="rId17"/>
              </a:rPr>
              <a:t>Свинки</a:t>
            </a: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2857488" y="2000240"/>
            <a:ext cx="20002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hlinkClick r:id="rId18"/>
              </a:rPr>
              <a:t>Божьи коровки</a:t>
            </a:r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4714876" y="2000240"/>
            <a:ext cx="22145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hlinkClick r:id="rId19"/>
              </a:rPr>
              <a:t>Смайлик веселый </a:t>
            </a:r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500034" y="2500306"/>
            <a:ext cx="25717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hlinkClick r:id="rId20"/>
              </a:rPr>
              <a:t>Грустный смайлик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Другая 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05867"/>
      </a:hlink>
      <a:folHlink>
        <a:srgbClr val="205867"/>
      </a:folHlink>
    </a:clrScheme>
    <a:fontScheme name="для шаблонов синий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755</TotalTime>
  <Words>221</Words>
  <Application>Microsoft Office PowerPoint</Application>
  <PresentationFormat>Экран (4:3)</PresentationFormat>
  <Paragraphs>49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Times New Roman</vt:lpstr>
      <vt:lpstr>Calibri</vt:lpstr>
      <vt:lpstr>Comic Sans MS</vt:lpstr>
      <vt:lpstr>Monotype Corsiva</vt:lpstr>
      <vt:lpstr>Gabriola</vt:lpstr>
      <vt:lpstr>1_Тема Office</vt:lpstr>
      <vt:lpstr>Тренажер для детей с ОВЗ</vt:lpstr>
      <vt:lpstr>Упражнение «Догадайся, что это?»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Тетрадь на спирали</dc:title>
  <dc:creator>Фокина Лидия Петровна</dc:creator>
  <cp:keywords>Шаблон презентации</cp:keywords>
  <cp:lastModifiedBy>Екатерина Чимутова</cp:lastModifiedBy>
  <cp:revision>143</cp:revision>
  <dcterms:created xsi:type="dcterms:W3CDTF">2014-07-06T18:18:01Z</dcterms:created>
  <dcterms:modified xsi:type="dcterms:W3CDTF">2026-10-13T07:48:38Z</dcterms:modified>
</cp:coreProperties>
</file>