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1.png"/><Relationship Id="rId4" Type="http://schemas.openxmlformats.org/officeDocument/2006/relationships/image" Target="../media/image-5-2.svg"/><Relationship Id="rId5" Type="http://schemas.openxmlformats.org/officeDocument/2006/relationships/image" Target="../media/image-5-1.png"/><Relationship Id="rId6" Type="http://schemas.openxmlformats.org/officeDocument/2006/relationships/image" Target="../media/image-5-2.svg"/><Relationship Id="rId7" Type="http://schemas.openxmlformats.org/officeDocument/2006/relationships/image" Target="../media/image-5-1.png"/><Relationship Id="rId8" Type="http://schemas.openxmlformats.org/officeDocument/2006/relationships/image" Target="../media/image-5-2.svg"/><Relationship Id="rId9" Type="http://schemas.openxmlformats.org/officeDocument/2006/relationships/image" Target="../media/image-5-9.jpe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2.png"/><Relationship Id="rId5" Type="http://schemas.openxmlformats.org/officeDocument/2006/relationships/image" Target="../media/image-7-3.svg"/><Relationship Id="rId6" Type="http://schemas.openxmlformats.org/officeDocument/2006/relationships/image" Target="../media/image-7-2.png"/><Relationship Id="rId7" Type="http://schemas.openxmlformats.org/officeDocument/2006/relationships/image" Target="../media/image-7-3.svg"/><Relationship Id="rId8" Type="http://schemas.openxmlformats.org/officeDocument/2006/relationships/image" Target="../media/image-7-2.png"/><Relationship Id="rId9" Type="http://schemas.openxmlformats.org/officeDocument/2006/relationships/image" Target="../media/image-7-3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840732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От клика к знанию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714849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Использование ИКТ в 1–4 классах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0556"/>
            <a:ext cx="10868745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Зачем ИКТ в начальной школе?</a:t>
            </a:r>
            <a:endParaRPr lang="en-US" sz="35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210" y="1649512"/>
            <a:ext cx="6565736" cy="43760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91831" y="1808659"/>
            <a:ext cx="294464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Мотивация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591831" y="2259707"/>
            <a:ext cx="2944640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Яркий экран привлекает внимание и поддерживает интерес к учёбе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591831" y="3502819"/>
            <a:ext cx="294464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Наглядность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591831" y="3953867"/>
            <a:ext cx="2944640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Сложное становится простым через анимацию и интерактив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591831" y="4916884"/>
            <a:ext cx="294464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Индивидуальный темп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591831" y="5367933"/>
            <a:ext cx="2944640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Каждый ребёнок движется в своём ритме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3578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такое ИКТ в классе?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304455"/>
            <a:ext cx="472468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013174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Планшеты и ноутбуки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3421856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Персональные устройства для каждого ученика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3915" y="2304455"/>
            <a:ext cx="472468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13915" y="3013174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Интерактивная доска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213915" y="3421856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Совместная работа у экрана всем классом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102298"/>
            <a:ext cx="472468" cy="472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61475" y="4811018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Цифровые приложения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661475" y="5219700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Игры, тесты, тренажёры по предметам</a:t>
            </a:r>
            <a:endParaRPr lang="en-US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13915" y="4102298"/>
            <a:ext cx="472468" cy="47248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213915" y="4811018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Видеоуроки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6213915" y="5219700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Объяснения от лучших педагогов в формате видео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15156"/>
            <a:ext cx="6296860" cy="10632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ИКТ на уроке: как это выглядит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5233360" y="1907977"/>
            <a:ext cx="6296860" cy="968871"/>
          </a:xfrm>
          <a:prstGeom prst="roundRect">
            <a:avLst>
              <a:gd name="adj" fmla="val 737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09767" y="2084388"/>
            <a:ext cx="594404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 класс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5409767" y="2441873"/>
            <a:ext cx="594404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Обучение чтению через интерактивные буквы и слоги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233360" y="3029942"/>
            <a:ext cx="6296860" cy="968871"/>
          </a:xfrm>
          <a:prstGeom prst="roundRect">
            <a:avLst>
              <a:gd name="adj" fmla="val 737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09767" y="3206353"/>
            <a:ext cx="594404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 класс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5409767" y="3563838"/>
            <a:ext cx="594404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Математические тренажёры: счёт, сложение, вычитание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233360" y="4151908"/>
            <a:ext cx="6296860" cy="968871"/>
          </a:xfrm>
          <a:prstGeom prst="roundRect">
            <a:avLst>
              <a:gd name="adj" fmla="val 737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09767" y="4328319"/>
            <a:ext cx="594404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 класс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5409767" y="4685804"/>
            <a:ext cx="594404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Окружающий мир — виртуальные экскурсии и видео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233360" y="5273873"/>
            <a:ext cx="6296860" cy="968871"/>
          </a:xfrm>
          <a:prstGeom prst="roundRect">
            <a:avLst>
              <a:gd name="adj" fmla="val 737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09767" y="5450284"/>
            <a:ext cx="594404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 класс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5409767" y="5807770"/>
            <a:ext cx="594404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Проектная работа, презентации, первые исследования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Инструменты, которые работают</a:t>
            </a:r>
            <a:endParaRPr lang="en-US" sz="1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518297"/>
            <a:ext cx="3706621" cy="3165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4639" y="3586063"/>
            <a:ext cx="3545692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Учи.ру</a:t>
            </a:r>
            <a:endParaRPr lang="en-US" sz="600" dirty="0"/>
          </a:p>
        </p:txBody>
      </p:sp>
      <p:sp>
        <p:nvSpPr>
          <p:cNvPr id="5" name="Text 2"/>
          <p:cNvSpPr/>
          <p:nvPr/>
        </p:nvSpPr>
        <p:spPr>
          <a:xfrm>
            <a:off x="754639" y="3701951"/>
            <a:ext cx="3545692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Адаптивные задания по всем предметам для 1–4 кл.</a:t>
            </a:r>
            <a:endParaRPr lang="en-US" sz="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854748"/>
            <a:ext cx="3706621" cy="3165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4639" y="3922514"/>
            <a:ext cx="3545692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ЯКласс</a:t>
            </a:r>
            <a:endParaRPr lang="en-US" sz="600" dirty="0"/>
          </a:p>
        </p:txBody>
      </p:sp>
      <p:sp>
        <p:nvSpPr>
          <p:cNvPr id="8" name="Text 4"/>
          <p:cNvSpPr/>
          <p:nvPr/>
        </p:nvSpPr>
        <p:spPr>
          <a:xfrm>
            <a:off x="754639" y="4038402"/>
            <a:ext cx="3545692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Домашние задания онлайн с мгновенной проверкой</a:t>
            </a:r>
            <a:endParaRPr lang="en-US" sz="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191198"/>
            <a:ext cx="3706621" cy="31650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54639" y="4258965"/>
            <a:ext cx="3545692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Kahoot!</a:t>
            </a:r>
            <a:endParaRPr lang="en-US" sz="600" dirty="0"/>
          </a:p>
        </p:txBody>
      </p:sp>
      <p:sp>
        <p:nvSpPr>
          <p:cNvPr id="11" name="Text 6"/>
          <p:cNvSpPr/>
          <p:nvPr/>
        </p:nvSpPr>
        <p:spPr>
          <a:xfrm>
            <a:off x="754639" y="4374852"/>
            <a:ext cx="3545692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Викторины и командные игры в реальном времени</a:t>
            </a:r>
            <a:endParaRPr lang="en-US" sz="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4527649"/>
            <a:ext cx="3706621" cy="31650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54639" y="4595416"/>
            <a:ext cx="3545692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Google Slides</a:t>
            </a:r>
            <a:endParaRPr lang="en-US" sz="600" dirty="0"/>
          </a:p>
        </p:txBody>
      </p:sp>
      <p:sp>
        <p:nvSpPr>
          <p:cNvPr id="14" name="Text 8"/>
          <p:cNvSpPr/>
          <p:nvPr/>
        </p:nvSpPr>
        <p:spPr>
          <a:xfrm>
            <a:off x="754639" y="4711303"/>
            <a:ext cx="3545692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Первые шаги в создании презентаций</a:t>
            </a:r>
            <a:endParaRPr lang="en-US" sz="4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1369" y="764084"/>
            <a:ext cx="4557896" cy="68343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7601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Как ИКТ помогает учителю</a:t>
            </a:r>
            <a:endParaRPr lang="en-US" sz="3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4882" y="1485404"/>
            <a:ext cx="9781831" cy="42940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864236" y="4364098"/>
            <a:ext cx="1714672" cy="26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Подготовка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2864236" y="4704450"/>
            <a:ext cx="1714672" cy="6041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9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Цифровые материалы, тесты, видео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7678508" y="4499532"/>
            <a:ext cx="1714672" cy="26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Анализ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7678508" y="4839884"/>
            <a:ext cx="1714672" cy="402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9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Автоматические отчёты и прогресс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285504" y="1935703"/>
            <a:ext cx="1714672" cy="26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Урок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5285504" y="2276055"/>
            <a:ext cx="1714672" cy="604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9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Интерактивные задания и обратная связь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61475" y="5951736"/>
            <a:ext cx="11478330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ИКТ экономит время учителя и даёт точные данные о прогрессе каждого ученика.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Цифровая грамотность с первого класса</a:t>
            </a:r>
            <a:endParaRPr lang="en-US" sz="1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8582" y="764084"/>
            <a:ext cx="4557896" cy="699571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29850" y="3767038"/>
            <a:ext cx="3706621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Базовые навыки, которые формируем</a:t>
            </a:r>
            <a:endParaRPr lang="en-US" sz="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52868" y="3888432"/>
            <a:ext cx="92073" cy="9207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29473" y="3885406"/>
            <a:ext cx="3506997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Уверенное обращение с устройством</a:t>
            </a:r>
            <a:endParaRPr lang="en-US" sz="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52868" y="4115643"/>
            <a:ext cx="92073" cy="9207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029473" y="4112617"/>
            <a:ext cx="3506997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Безопасное поведение в интернете</a:t>
            </a:r>
            <a:endParaRPr lang="en-US" sz="4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52868" y="4342854"/>
            <a:ext cx="92073" cy="9207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029473" y="4339828"/>
            <a:ext cx="3506997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Поиск и проверка информации</a:t>
            </a:r>
            <a:endParaRPr lang="en-US" sz="4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52868" y="4570065"/>
            <a:ext cx="92073" cy="9207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029473" y="4567039"/>
            <a:ext cx="3506997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простых цифровых продуктов</a:t>
            </a:r>
            <a:endParaRPr lang="en-US" sz="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Важный баланс: экран и живое общение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61475" y="3790156"/>
            <a:ext cx="3706621" cy="620316"/>
          </a:xfrm>
          <a:prstGeom prst="roundRect">
            <a:avLst>
              <a:gd name="adj" fmla="val 415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7825" y="3796506"/>
            <a:ext cx="3693921" cy="303808"/>
          </a:xfrm>
          <a:custGeom>
            <a:avLst/>
            <a:gdLst/>
            <a:ahLst/>
            <a:cxnLst/>
            <a:rect l="l" t="t" r="r" b="b"/>
            <a:pathLst>
              <a:path w="3693921" h="303808">
                <a:moveTo>
                  <a:pt x="21501" y="0"/>
                </a:moveTo>
                <a:lnTo>
                  <a:pt x="3672420" y="0"/>
                </a:lnTo>
                <a:arcTo hR="21501" wR="21501" stAng="16200000" swAng="5400000"/>
                <a:lnTo>
                  <a:pt x="3693921" y="303808"/>
                </a:lnTo>
                <a:lnTo>
                  <a:pt x="0" y="303808"/>
                </a:lnTo>
                <a:lnTo>
                  <a:pt x="0" y="21501"/>
                </a:lnTo>
                <a:arcTo hR="21501" wR="21501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5" name="Text 3"/>
          <p:cNvSpPr/>
          <p:nvPr/>
        </p:nvSpPr>
        <p:spPr>
          <a:xfrm>
            <a:off x="729240" y="3857923"/>
            <a:ext cx="3571091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Эффективно</a:t>
            </a:r>
            <a:endParaRPr lang="en-US" sz="600" dirty="0"/>
          </a:p>
        </p:txBody>
      </p:sp>
      <p:sp>
        <p:nvSpPr>
          <p:cNvPr id="6" name="Text 4"/>
          <p:cNvSpPr/>
          <p:nvPr/>
        </p:nvSpPr>
        <p:spPr>
          <a:xfrm>
            <a:off x="729240" y="3973810"/>
            <a:ext cx="3571091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15–20 минут ИКТ как часть разнообразного урока</a:t>
            </a:r>
            <a:endParaRPr lang="en-US" sz="450" dirty="0"/>
          </a:p>
        </p:txBody>
      </p:sp>
      <p:sp>
        <p:nvSpPr>
          <p:cNvPr id="7" name="Shape 5"/>
          <p:cNvSpPr/>
          <p:nvPr/>
        </p:nvSpPr>
        <p:spPr>
          <a:xfrm>
            <a:off x="667825" y="4100314"/>
            <a:ext cx="3693921" cy="303808"/>
          </a:xfrm>
          <a:custGeom>
            <a:avLst/>
            <a:gdLst/>
            <a:ahLst/>
            <a:cxnLst/>
            <a:rect l="l" t="t" r="r" b="b"/>
            <a:pathLst>
              <a:path w="3693921" h="303808">
                <a:moveTo>
                  <a:pt x="0" y="0"/>
                </a:moveTo>
                <a:lnTo>
                  <a:pt x="3693921" y="0"/>
                </a:lnTo>
                <a:lnTo>
                  <a:pt x="3693921" y="282306"/>
                </a:lnTo>
                <a:arcTo hR="21501" wR="21501" stAng="0" swAng="5400000"/>
                <a:lnTo>
                  <a:pt x="21501" y="303808"/>
                </a:lnTo>
                <a:arcTo hR="21501" wR="21501" stAng="5400000" swAng="5400000"/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8" name="Shape 6"/>
          <p:cNvSpPr/>
          <p:nvPr/>
        </p:nvSpPr>
        <p:spPr>
          <a:xfrm>
            <a:off x="667825" y="4100314"/>
            <a:ext cx="3693921" cy="635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9" name="Text 7"/>
          <p:cNvSpPr/>
          <p:nvPr/>
        </p:nvSpPr>
        <p:spPr>
          <a:xfrm>
            <a:off x="729240" y="4161730"/>
            <a:ext cx="3571091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Избегать</a:t>
            </a:r>
            <a:endParaRPr lang="en-US" sz="600" dirty="0"/>
          </a:p>
        </p:txBody>
      </p:sp>
      <p:sp>
        <p:nvSpPr>
          <p:cNvPr id="10" name="Text 8"/>
          <p:cNvSpPr/>
          <p:nvPr/>
        </p:nvSpPr>
        <p:spPr>
          <a:xfrm>
            <a:off x="729240" y="4277618"/>
            <a:ext cx="3571091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Замена живого объяснения учителя экраном</a:t>
            </a:r>
            <a:endParaRPr lang="en-US" sz="450" dirty="0"/>
          </a:p>
        </p:txBody>
      </p:sp>
      <p:sp>
        <p:nvSpPr>
          <p:cNvPr id="11" name="Shape 9"/>
          <p:cNvSpPr/>
          <p:nvPr/>
        </p:nvSpPr>
        <p:spPr>
          <a:xfrm>
            <a:off x="661475" y="4432895"/>
            <a:ext cx="3706621" cy="131564"/>
          </a:xfrm>
          <a:prstGeom prst="roundRect">
            <a:avLst>
              <a:gd name="adj" fmla="val 19611"/>
            </a:avLst>
          </a:prstGeom>
          <a:solidFill>
            <a:srgbClr val="E1E1EA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890" y="4468118"/>
            <a:ext cx="76694" cy="61416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60999" y="4466134"/>
            <a:ext cx="4055267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Рекомендация СанПиН: не более 15 мин непрерывной работы с экраном в 1–2 классах</a:t>
            </a:r>
            <a:endParaRPr lang="en-US" sz="45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369" y="764084"/>
            <a:ext cx="4557896" cy="68264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96066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Результаты применения ИКТ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3023791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↑87%</a:t>
            </a:r>
            <a:endParaRPr lang="en-US" sz="4900" dirty="0"/>
          </a:p>
        </p:txBody>
      </p:sp>
      <p:sp>
        <p:nvSpPr>
          <p:cNvPr id="4" name="Text 2"/>
          <p:cNvSpPr/>
          <p:nvPr/>
        </p:nvSpPr>
        <p:spPr>
          <a:xfrm>
            <a:off x="661475" y="3883720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Мотивация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61475" y="4292402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Учеников отмечают рост интереса к урокам с ИКТ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4363135" y="3023791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2×</a:t>
            </a:r>
            <a:endParaRPr lang="en-US" sz="4900" dirty="0"/>
          </a:p>
        </p:txBody>
      </p:sp>
      <p:sp>
        <p:nvSpPr>
          <p:cNvPr id="7" name="Text 5"/>
          <p:cNvSpPr/>
          <p:nvPr/>
        </p:nvSpPr>
        <p:spPr>
          <a:xfrm>
            <a:off x="4363135" y="3883720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Запоминание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4363135" y="4292402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Лучше запоминается материал с визуальной поддержкой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064794" y="3023791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−30%</a:t>
            </a:r>
            <a:endParaRPr lang="en-US" sz="4900" dirty="0"/>
          </a:p>
        </p:txBody>
      </p:sp>
      <p:sp>
        <p:nvSpPr>
          <p:cNvPr id="10" name="Text 8"/>
          <p:cNvSpPr/>
          <p:nvPr/>
        </p:nvSpPr>
        <p:spPr>
          <a:xfrm>
            <a:off x="8064794" y="3883720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Ошибки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064794" y="4292402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Снижение типичных ошибок благодаря тренажёрам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386880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От клика — к знанию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2260997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ИКТ в начальной школе — не цель, а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инструмент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Умный, вдохновляющий, в руках хорошего учителя.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3078460"/>
            <a:ext cx="3053877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56832" y="3273822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Вовлечь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6832" y="3682504"/>
            <a:ext cx="266316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Каждого ребёнка в процесс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3904359" y="3078460"/>
            <a:ext cx="3053976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099715" y="3273822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Развить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4099715" y="3682504"/>
            <a:ext cx="266326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Цифровые и учебные навыки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61475" y="4369296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6832" y="4564658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Подготовить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856832" y="4973340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 жизни в цифровом мире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2026-08-14T11:29:10Z</dcterms:created>
  <dcterms:modified xsi:type="dcterms:W3CDTF">2026-08-14T11:29:10Z</dcterms:modified>
</cp:coreProperties>
</file>