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500062" y="-428625"/>
            <a:ext cx="1571625" cy="157162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86750" y="4357688"/>
            <a:ext cx="1143000" cy="114300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643813" y="571500"/>
            <a:ext cx="642938" cy="642938"/>
          </a:xfrm>
          <a:prstGeom prst="ellipse">
            <a:avLst/>
          </a:prstGeom>
          <a:solidFill>
            <a:srgbClr val="FFB670">
              <a:alpha val="3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500" y="3643313"/>
            <a:ext cx="500063" cy="500063"/>
          </a:xfrm>
          <a:prstGeom prst="ellipse">
            <a:avLst/>
          </a:prstGeom>
          <a:solidFill>
            <a:srgbClr val="2E5BFF">
              <a:alpha val="1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14375" y="428625"/>
            <a:ext cx="714375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500" dirty="0">
                <a:solidFill>
                  <a:srgbClr val="1F2937">
                    <a:alpha val="6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✖️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7608094" y="571500"/>
            <a:ext cx="892969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25" dirty="0">
                <a:solidFill>
                  <a:srgbClr val="1F2937">
                    <a:alpha val="6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➗</a:t>
            </a:r>
            <a:endParaRPr lang="en-US" sz="5625" dirty="0"/>
          </a:p>
        </p:txBody>
      </p:sp>
      <p:sp>
        <p:nvSpPr>
          <p:cNvPr id="8" name="Text 6"/>
          <p:cNvSpPr/>
          <p:nvPr/>
        </p:nvSpPr>
        <p:spPr>
          <a:xfrm>
            <a:off x="285750" y="1857375"/>
            <a:ext cx="535781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375" dirty="0">
                <a:solidFill>
                  <a:srgbClr val="1F2937">
                    <a:alpha val="5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3375" dirty="0"/>
          </a:p>
        </p:txBody>
      </p:sp>
      <p:sp>
        <p:nvSpPr>
          <p:cNvPr id="9" name="Text 7"/>
          <p:cNvSpPr/>
          <p:nvPr/>
        </p:nvSpPr>
        <p:spPr>
          <a:xfrm>
            <a:off x="8165306" y="2000250"/>
            <a:ext cx="621506" cy="500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938" dirty="0">
                <a:solidFill>
                  <a:srgbClr val="1F2937">
                    <a:alpha val="5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🎯</a:t>
            </a:r>
            <a:endParaRPr lang="en-US" sz="3938" dirty="0"/>
          </a:p>
        </p:txBody>
      </p:sp>
      <p:sp>
        <p:nvSpPr>
          <p:cNvPr id="10" name="Text 8"/>
          <p:cNvSpPr/>
          <p:nvPr/>
        </p:nvSpPr>
        <p:spPr>
          <a:xfrm>
            <a:off x="1428750" y="3900488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1F2937">
                    <a:alpha val="5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✖️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7000875" y="3971925"/>
            <a:ext cx="571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1F2937">
                    <a:alpha val="5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➗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678388" y="4464844"/>
            <a:ext cx="3787223" cy="270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✨ Готов начать? Листай дальше! ✨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2984302" y="1359545"/>
            <a:ext cx="3175397" cy="335756"/>
          </a:xfrm>
          <a:prstGeom prst="roundRect">
            <a:avLst>
              <a:gd name="adj" fmla="val 283404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141464" y="1430982"/>
            <a:ext cx="15716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13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✨</a:t>
            </a:r>
            <a:endParaRPr lang="en-US" sz="1013" dirty="0"/>
          </a:p>
        </p:txBody>
      </p:sp>
      <p:sp>
        <p:nvSpPr>
          <p:cNvPr id="15" name="Text 13"/>
          <p:cNvSpPr/>
          <p:nvPr/>
        </p:nvSpPr>
        <p:spPr>
          <a:xfrm>
            <a:off x="3249906" y="1430982"/>
            <a:ext cx="2858500" cy="1928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19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ИНТЕРАКТИВНЫЙ ТРЕНАЖЁР · 3-4 КЛАСС</a:t>
            </a:r>
            <a:endParaRPr lang="en-US" sz="1013" dirty="0"/>
          </a:p>
        </p:txBody>
      </p:sp>
      <p:sp>
        <p:nvSpPr>
          <p:cNvPr id="16" name="Text 14"/>
          <p:cNvSpPr/>
          <p:nvPr/>
        </p:nvSpPr>
        <p:spPr>
          <a:xfrm>
            <a:off x="2234279" y="1895326"/>
            <a:ext cx="4675442" cy="65256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5130"/>
              </a:lnSpc>
              <a:buNone/>
            </a:pPr>
            <a:r>
              <a:rPr lang="en-US" sz="5400" b="1" spc="-112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Умножение</a:t>
            </a:r>
            <a:endParaRPr lang="en-US" sz="5400" dirty="0"/>
          </a:p>
        </p:txBody>
      </p:sp>
      <p:sp>
        <p:nvSpPr>
          <p:cNvPr id="17" name="Text 15"/>
          <p:cNvSpPr/>
          <p:nvPr/>
        </p:nvSpPr>
        <p:spPr>
          <a:xfrm>
            <a:off x="2520172" y="2575322"/>
            <a:ext cx="4103656" cy="7035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5130"/>
              </a:lnSpc>
              <a:buNone/>
            </a:pPr>
            <a:r>
              <a:rPr lang="en-US" sz="5400" b="1" spc="-112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и деление</a:t>
            </a:r>
            <a:endParaRPr lang="en-US" sz="5400" dirty="0"/>
          </a:p>
        </p:txBody>
      </p:sp>
      <p:sp>
        <p:nvSpPr>
          <p:cNvPr id="18" name="Text 16"/>
          <p:cNvSpPr/>
          <p:nvPr/>
        </p:nvSpPr>
        <p:spPr>
          <a:xfrm>
            <a:off x="1736646" y="3483918"/>
            <a:ext cx="5670709" cy="324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Учись, решай и проверяй себя — 15 весёлых заданий!</a:t>
            </a:r>
            <a:endParaRPr lang="en-US" sz="1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43875" y="-357187"/>
            <a:ext cx="1285875" cy="128587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285750" y="4429125"/>
            <a:ext cx="1000125" cy="1000125"/>
          </a:xfrm>
          <a:prstGeom prst="ellipse">
            <a:avLst/>
          </a:prstGeom>
          <a:solidFill>
            <a:srgbClr val="FFB670">
              <a:alpha val="3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14313" y="714375"/>
            <a:ext cx="428625" cy="428625"/>
          </a:xfrm>
          <a:prstGeom prst="ellipse">
            <a:avLst/>
          </a:prstGeom>
          <a:solidFill>
            <a:srgbClr val="2E5BFF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91490" y="387248"/>
            <a:ext cx="1229573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28650" y="442913"/>
            <a:ext cx="142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📋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28675" y="442913"/>
            <a:ext cx="75522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ИНСТРУКЦИЯ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514350" y="757238"/>
            <a:ext cx="8521065" cy="518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Как заниматься?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514350" y="1437233"/>
            <a:ext cx="2590726" cy="2243138"/>
          </a:xfrm>
          <a:prstGeom prst="roundRect">
            <a:avLst>
              <a:gd name="adj" fmla="val 101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488244" y="1637258"/>
            <a:ext cx="642938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05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📖</a:t>
            </a:r>
            <a:endParaRPr lang="en-US" sz="4050" dirty="0"/>
          </a:p>
        </p:txBody>
      </p:sp>
      <p:sp>
        <p:nvSpPr>
          <p:cNvPr id="11" name="Text 9"/>
          <p:cNvSpPr/>
          <p:nvPr/>
        </p:nvSpPr>
        <p:spPr>
          <a:xfrm>
            <a:off x="929993" y="2251621"/>
            <a:ext cx="1759439" cy="324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Сначала подумай</a:t>
            </a:r>
            <a:endParaRPr lang="en-US" sz="1575" dirty="0"/>
          </a:p>
        </p:txBody>
      </p:sp>
      <p:sp>
        <p:nvSpPr>
          <p:cNvPr id="12" name="Text 10"/>
          <p:cNvSpPr/>
          <p:nvPr/>
        </p:nvSpPr>
        <p:spPr>
          <a:xfrm>
            <a:off x="671513" y="2651671"/>
            <a:ext cx="2276401" cy="671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Прочитай задание и попробуй решить в уме или на черновике. Не торопись смотреть ответ!</a:t>
            </a:r>
            <a:endParaRPr lang="en-US" sz="1125" dirty="0"/>
          </a:p>
        </p:txBody>
      </p:sp>
      <p:sp>
        <p:nvSpPr>
          <p:cNvPr id="13" name="Text 11"/>
          <p:cNvSpPr/>
          <p:nvPr/>
        </p:nvSpPr>
        <p:spPr>
          <a:xfrm>
            <a:off x="3276526" y="1437233"/>
            <a:ext cx="2590837" cy="2243138"/>
          </a:xfrm>
          <a:prstGeom prst="roundRect">
            <a:avLst>
              <a:gd name="adj" fmla="val 101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250420" y="1637258"/>
            <a:ext cx="642938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05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✅</a:t>
            </a:r>
            <a:endParaRPr lang="en-US" sz="4050" dirty="0"/>
          </a:p>
        </p:txBody>
      </p:sp>
      <p:sp>
        <p:nvSpPr>
          <p:cNvPr id="15" name="Text 13"/>
          <p:cNvSpPr/>
          <p:nvPr/>
        </p:nvSpPr>
        <p:spPr>
          <a:xfrm>
            <a:off x="3799528" y="2251621"/>
            <a:ext cx="1544722" cy="324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Проверь себя</a:t>
            </a:r>
            <a:endParaRPr lang="en-US" sz="1575" dirty="0"/>
          </a:p>
        </p:txBody>
      </p:sp>
      <p:sp>
        <p:nvSpPr>
          <p:cNvPr id="16" name="Text 14"/>
          <p:cNvSpPr/>
          <p:nvPr/>
        </p:nvSpPr>
        <p:spPr>
          <a:xfrm>
            <a:off x="3433688" y="2651671"/>
            <a:ext cx="2276512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 слайде есть правильный ответ. Сравни со своим решением и поставь себе галочку.</a:t>
            </a:r>
            <a:endParaRPr lang="en-US" sz="1125" dirty="0"/>
          </a:p>
        </p:txBody>
      </p:sp>
      <p:sp>
        <p:nvSpPr>
          <p:cNvPr id="17" name="Text 15"/>
          <p:cNvSpPr/>
          <p:nvPr/>
        </p:nvSpPr>
        <p:spPr>
          <a:xfrm>
            <a:off x="6038813" y="1437233"/>
            <a:ext cx="2590726" cy="2243138"/>
          </a:xfrm>
          <a:prstGeom prst="roundRect">
            <a:avLst>
              <a:gd name="adj" fmla="val 1019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012707" y="1637258"/>
            <a:ext cx="642938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405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4050" dirty="0"/>
          </a:p>
        </p:txBody>
      </p:sp>
      <p:sp>
        <p:nvSpPr>
          <p:cNvPr id="19" name="Text 17"/>
          <p:cNvSpPr/>
          <p:nvPr/>
        </p:nvSpPr>
        <p:spPr>
          <a:xfrm>
            <a:off x="6516028" y="2251621"/>
            <a:ext cx="1636296" cy="324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363"/>
              </a:lnSpc>
              <a:buNone/>
            </a:pPr>
            <a:r>
              <a:rPr lang="en-US" sz="15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Считай звёзды</a:t>
            </a:r>
            <a:endParaRPr lang="en-US" sz="1575" dirty="0"/>
          </a:p>
        </p:txBody>
      </p:sp>
      <p:sp>
        <p:nvSpPr>
          <p:cNvPr id="20" name="Text 18"/>
          <p:cNvSpPr/>
          <p:nvPr/>
        </p:nvSpPr>
        <p:spPr>
          <a:xfrm>
            <a:off x="6195975" y="2651671"/>
            <a:ext cx="2276401" cy="671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За каждое верное решение бери ⭐. Собери все 8 звёзд и стань чемпионом!</a:t>
            </a:r>
            <a:endParaRPr lang="en-US" sz="1125" dirty="0"/>
          </a:p>
        </p:txBody>
      </p:sp>
      <p:sp>
        <p:nvSpPr>
          <p:cNvPr id="21" name="Text 19"/>
          <p:cNvSpPr/>
          <p:nvPr/>
        </p:nvSpPr>
        <p:spPr>
          <a:xfrm>
            <a:off x="3280656" y="3880396"/>
            <a:ext cx="2582577" cy="557213"/>
          </a:xfrm>
          <a:prstGeom prst="roundRect">
            <a:avLst>
              <a:gd name="adj" fmla="val 41026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3623556" y="4008983"/>
            <a:ext cx="1896777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3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🎯</a:t>
            </a:r>
            <a:pPr algn="l" indent="0" marL="0">
              <a:lnSpc>
                <a:spcPts val="2363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Готов? Поехали!</a:t>
            </a:r>
            <a:endParaRPr lang="en-US" sz="15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01000" y="-571500"/>
            <a:ext cx="1571625" cy="157162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357187" y="4500563"/>
            <a:ext cx="1000125" cy="100012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29563" y="1428750"/>
            <a:ext cx="500063" cy="500063"/>
          </a:xfrm>
          <a:prstGeom prst="ellipse">
            <a:avLst/>
          </a:prstGeom>
          <a:solidFill>
            <a:srgbClr val="2E5BFF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14350" y="400050"/>
            <a:ext cx="3152537" cy="16664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0"/>
              </a:lnSpc>
              <a:buNone/>
            </a:pPr>
            <a:r>
              <a:rPr lang="en-US" sz="13500" b="1" spc="-337" kern="0" dirty="0">
                <a:solidFill>
                  <a:srgbClr val="FF7A1A">
                    <a:alpha val="50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01</a:t>
            </a:r>
            <a:endParaRPr lang="en-US" sz="13500" dirty="0"/>
          </a:p>
        </p:txBody>
      </p:sp>
      <p:sp>
        <p:nvSpPr>
          <p:cNvPr id="6" name="Text 4"/>
          <p:cNvSpPr/>
          <p:nvPr/>
        </p:nvSpPr>
        <p:spPr>
          <a:xfrm>
            <a:off x="2684711" y="650081"/>
            <a:ext cx="5197254" cy="324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3"/>
              </a:lnSpc>
              <a:buNone/>
            </a:pPr>
            <a:r>
              <a:rPr lang="en-US" sz="1575" spc="225" kern="0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ЧАСТЬ 1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2684711" y="1007269"/>
            <a:ext cx="4675442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spc="-112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Умножение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514350" y="2071688"/>
            <a:ext cx="8629650" cy="407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47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Что это такое и как работает таблица Пифагора</a:t>
            </a:r>
            <a:endParaRPr lang="en-US" sz="2475" dirty="0"/>
          </a:p>
        </p:txBody>
      </p:sp>
      <p:sp>
        <p:nvSpPr>
          <p:cNvPr id="9" name="Text 7"/>
          <p:cNvSpPr/>
          <p:nvPr/>
        </p:nvSpPr>
        <p:spPr>
          <a:xfrm>
            <a:off x="2239566" y="2677455"/>
            <a:ext cx="1321594" cy="514350"/>
          </a:xfrm>
          <a:prstGeom prst="roundRect">
            <a:avLst>
              <a:gd name="adj" fmla="val 370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396728" y="2806043"/>
            <a:ext cx="1007269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🍎🍎🍎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3689747" y="2720318"/>
            <a:ext cx="274141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3949439" y="2720318"/>
            <a:ext cx="309067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4261135" y="2720318"/>
            <a:ext cx="228600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=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4532598" y="2720318"/>
            <a:ext cx="228600" cy="4629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?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4804060" y="2677455"/>
            <a:ext cx="985838" cy="514350"/>
          </a:xfrm>
          <a:prstGeom prst="roundRect">
            <a:avLst>
              <a:gd name="adj" fmla="val 370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961223" y="2806043"/>
            <a:ext cx="67151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</a:t>
            </a:r>
            <a:endParaRPr lang="en-US" sz="2025" dirty="0"/>
          </a:p>
        </p:txBody>
      </p:sp>
      <p:sp>
        <p:nvSpPr>
          <p:cNvPr id="17" name="Text 15"/>
          <p:cNvSpPr/>
          <p:nvPr/>
        </p:nvSpPr>
        <p:spPr>
          <a:xfrm>
            <a:off x="5918485" y="2677455"/>
            <a:ext cx="985838" cy="514350"/>
          </a:xfrm>
          <a:prstGeom prst="roundRect">
            <a:avLst>
              <a:gd name="adj" fmla="val 3703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075648" y="2806043"/>
            <a:ext cx="67151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7549738" y="4587773"/>
            <a:ext cx="1217072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686898" y="4643438"/>
            <a:ext cx="142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📌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7855242" y="4643438"/>
            <a:ext cx="80608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Раздел 1 из 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357187" y="-357187"/>
            <a:ext cx="1143000" cy="114300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01063" y="4500563"/>
            <a:ext cx="928688" cy="92868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4340" y="330098"/>
            <a:ext cx="926969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500" y="385763"/>
            <a:ext cx="142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📘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1525" y="385763"/>
            <a:ext cx="45262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ТЕОРИЯ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714375"/>
            <a:ext cx="3678389" cy="10367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Что такое умножение?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57200" y="1788616"/>
            <a:ext cx="3503228" cy="925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Умножение — это сложение одинаковых слагаемых. Если нужно сложить 4 группы по 3 яблока, проще записать 3 × 4, чем 3 + 3 + 3 + 3. Знак умножения — × или точка ·.</a:t>
            </a:r>
            <a:endParaRPr lang="en-US" sz="1125" dirty="0"/>
          </a:p>
        </p:txBody>
      </p:sp>
      <p:sp>
        <p:nvSpPr>
          <p:cNvPr id="9" name="Text 7"/>
          <p:cNvSpPr/>
          <p:nvPr/>
        </p:nvSpPr>
        <p:spPr>
          <a:xfrm>
            <a:off x="457200" y="2760166"/>
            <a:ext cx="3503228" cy="1085850"/>
          </a:xfrm>
          <a:prstGeom prst="roundRect">
            <a:avLst>
              <a:gd name="adj" fmla="val 210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85788" y="2917329"/>
            <a:ext cx="1871905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38"/>
              </a:lnSpc>
              <a:buNone/>
            </a:pPr>
            <a:r>
              <a:rPr lang="en-US" sz="2025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 + 3 + 3 + 3</a:t>
            </a:r>
            <a:endParaRPr lang="en-US" sz="2025" dirty="0"/>
          </a:p>
        </p:txBody>
      </p:sp>
      <p:sp>
        <p:nvSpPr>
          <p:cNvPr id="11" name="Text 9"/>
          <p:cNvSpPr/>
          <p:nvPr/>
        </p:nvSpPr>
        <p:spPr>
          <a:xfrm>
            <a:off x="2292586" y="3142357"/>
            <a:ext cx="178594" cy="3214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688" b="1" dirty="0">
                <a:solidFill>
                  <a:srgbClr val="FF7A1A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➡</a:t>
            </a:r>
            <a:endParaRPr lang="en-US" sz="1688" dirty="0"/>
          </a:p>
        </p:txBody>
      </p:sp>
      <p:sp>
        <p:nvSpPr>
          <p:cNvPr id="12" name="Text 10"/>
          <p:cNvSpPr/>
          <p:nvPr/>
        </p:nvSpPr>
        <p:spPr>
          <a:xfrm>
            <a:off x="2354360" y="2917329"/>
            <a:ext cx="1477480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038"/>
              </a:lnSpc>
              <a:buNone/>
            </a:pPr>
            <a:r>
              <a:rPr lang="en-US" sz="2025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 × 4 = 12</a:t>
            </a:r>
            <a:endParaRPr lang="en-US" sz="2025" dirty="0"/>
          </a:p>
        </p:txBody>
      </p:sp>
      <p:sp>
        <p:nvSpPr>
          <p:cNvPr id="13" name="Text 11"/>
          <p:cNvSpPr/>
          <p:nvPr/>
        </p:nvSpPr>
        <p:spPr>
          <a:xfrm>
            <a:off x="457200" y="3960316"/>
            <a:ext cx="3503228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Первое число — какое слагаемое, второе — сколько раз.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160453" y="342900"/>
            <a:ext cx="4752547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F293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4 ряда по 3 яблока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160453" y="600075"/>
            <a:ext cx="4526235" cy="400050"/>
          </a:xfrm>
          <a:prstGeom prst="roundRect">
            <a:avLst>
              <a:gd name="adj" fmla="val 3809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160453" y="600075"/>
            <a:ext cx="4526235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🍎🍎🍎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4160453" y="1071563"/>
            <a:ext cx="4526235" cy="400050"/>
          </a:xfrm>
          <a:prstGeom prst="roundRect">
            <a:avLst>
              <a:gd name="adj" fmla="val 3809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160453" y="1071563"/>
            <a:ext cx="4526235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🍎🍎🍎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160453" y="1543050"/>
            <a:ext cx="4526235" cy="400050"/>
          </a:xfrm>
          <a:prstGeom prst="roundRect">
            <a:avLst>
              <a:gd name="adj" fmla="val 3809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160453" y="1543050"/>
            <a:ext cx="4526235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🍎🍎🍎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160453" y="2014538"/>
            <a:ext cx="4526235" cy="400050"/>
          </a:xfrm>
          <a:prstGeom prst="roundRect">
            <a:avLst>
              <a:gd name="adj" fmla="val 3809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160453" y="2014538"/>
            <a:ext cx="4526235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spc="113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🍎🍎🍎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160453" y="2543175"/>
            <a:ext cx="4526235" cy="771525"/>
          </a:xfrm>
          <a:prstGeom prst="roundRect">
            <a:avLst>
              <a:gd name="adj" fmla="val 29630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331903" y="2671763"/>
            <a:ext cx="4183335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05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 × 4 = 12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357187" y="-357187"/>
            <a:ext cx="1000125" cy="100012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72500" y="4643438"/>
            <a:ext cx="785813" cy="785813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4340" y="317150"/>
            <a:ext cx="1685880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71500" y="372814"/>
            <a:ext cx="142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🔢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71525" y="372814"/>
            <a:ext cx="121153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ТАБЛИЦА ПИФАГОРА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2225948" y="285750"/>
            <a:ext cx="6460852" cy="3733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Умножение на 2, 3, 4, 5</a:t>
            </a:r>
            <a:endParaRPr lang="en-US" sz="2475" dirty="0"/>
          </a:p>
        </p:txBody>
      </p:sp>
      <p:sp>
        <p:nvSpPr>
          <p:cNvPr id="8" name="Text 6"/>
          <p:cNvSpPr/>
          <p:nvPr/>
        </p:nvSpPr>
        <p:spPr>
          <a:xfrm>
            <a:off x="457200" y="745741"/>
            <a:ext cx="4050506" cy="1870211"/>
          </a:xfrm>
          <a:prstGeom prst="roundRect">
            <a:avLst>
              <a:gd name="adj" fmla="val 1222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28650" y="888616"/>
            <a:ext cx="3707606" cy="246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28650" y="1202941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2×1=2</a:t>
            </a:r>
            <a:endParaRPr lang="en-US" sz="1013" dirty="0"/>
          </a:p>
        </p:txBody>
      </p:sp>
      <p:sp>
        <p:nvSpPr>
          <p:cNvPr id="11" name="Text 9"/>
          <p:cNvSpPr/>
          <p:nvPr/>
        </p:nvSpPr>
        <p:spPr>
          <a:xfrm>
            <a:off x="2546747" y="1202941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2×6=12</a:t>
            </a:r>
            <a:endParaRPr lang="en-US" sz="1013" dirty="0"/>
          </a:p>
        </p:txBody>
      </p:sp>
      <p:sp>
        <p:nvSpPr>
          <p:cNvPr id="12" name="Text 10"/>
          <p:cNvSpPr/>
          <p:nvPr/>
        </p:nvSpPr>
        <p:spPr>
          <a:xfrm>
            <a:off x="628650" y="1427187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2×2=4</a:t>
            </a:r>
            <a:endParaRPr lang="en-US" sz="1013" dirty="0"/>
          </a:p>
        </p:txBody>
      </p:sp>
      <p:sp>
        <p:nvSpPr>
          <p:cNvPr id="13" name="Text 11"/>
          <p:cNvSpPr/>
          <p:nvPr/>
        </p:nvSpPr>
        <p:spPr>
          <a:xfrm>
            <a:off x="2546747" y="1427187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2×7=14</a:t>
            </a:r>
            <a:endParaRPr lang="en-US" sz="1013" dirty="0"/>
          </a:p>
        </p:txBody>
      </p:sp>
      <p:sp>
        <p:nvSpPr>
          <p:cNvPr id="14" name="Text 12"/>
          <p:cNvSpPr/>
          <p:nvPr/>
        </p:nvSpPr>
        <p:spPr>
          <a:xfrm>
            <a:off x="628650" y="1651434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2×3=6</a:t>
            </a:r>
            <a:endParaRPr lang="en-US" sz="1013" dirty="0"/>
          </a:p>
        </p:txBody>
      </p:sp>
      <p:sp>
        <p:nvSpPr>
          <p:cNvPr id="15" name="Text 13"/>
          <p:cNvSpPr/>
          <p:nvPr/>
        </p:nvSpPr>
        <p:spPr>
          <a:xfrm>
            <a:off x="2546747" y="1651434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2×8=16</a:t>
            </a:r>
            <a:endParaRPr lang="en-US" sz="1013" dirty="0"/>
          </a:p>
        </p:txBody>
      </p:sp>
      <p:sp>
        <p:nvSpPr>
          <p:cNvPr id="16" name="Text 14"/>
          <p:cNvSpPr/>
          <p:nvPr/>
        </p:nvSpPr>
        <p:spPr>
          <a:xfrm>
            <a:off x="628650" y="1875681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2×4=8</a:t>
            </a:r>
            <a:endParaRPr lang="en-US" sz="1013" dirty="0"/>
          </a:p>
        </p:txBody>
      </p:sp>
      <p:sp>
        <p:nvSpPr>
          <p:cNvPr id="17" name="Text 15"/>
          <p:cNvSpPr/>
          <p:nvPr/>
        </p:nvSpPr>
        <p:spPr>
          <a:xfrm>
            <a:off x="2546747" y="1875681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2×9=18</a:t>
            </a:r>
            <a:endParaRPr lang="en-US" sz="1013" dirty="0"/>
          </a:p>
        </p:txBody>
      </p:sp>
      <p:sp>
        <p:nvSpPr>
          <p:cNvPr id="18" name="Text 16"/>
          <p:cNvSpPr/>
          <p:nvPr/>
        </p:nvSpPr>
        <p:spPr>
          <a:xfrm>
            <a:off x="628650" y="2099928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2×5=10</a:t>
            </a:r>
            <a:endParaRPr lang="en-US" sz="1013" dirty="0"/>
          </a:p>
        </p:txBody>
      </p:sp>
      <p:sp>
        <p:nvSpPr>
          <p:cNvPr id="19" name="Text 17"/>
          <p:cNvSpPr/>
          <p:nvPr/>
        </p:nvSpPr>
        <p:spPr>
          <a:xfrm>
            <a:off x="2546747" y="2099928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2×10=20</a:t>
            </a:r>
            <a:endParaRPr lang="en-US" sz="1013" dirty="0"/>
          </a:p>
        </p:txBody>
      </p:sp>
      <p:sp>
        <p:nvSpPr>
          <p:cNvPr id="20" name="Text 18"/>
          <p:cNvSpPr/>
          <p:nvPr/>
        </p:nvSpPr>
        <p:spPr>
          <a:xfrm>
            <a:off x="4636294" y="745741"/>
            <a:ext cx="4050506" cy="1870211"/>
          </a:xfrm>
          <a:prstGeom prst="roundRect">
            <a:avLst>
              <a:gd name="adj" fmla="val 1222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807744" y="888616"/>
            <a:ext cx="3707606" cy="246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3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4807744" y="1202941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3×1=3</a:t>
            </a:r>
            <a:endParaRPr lang="en-US" sz="1013" dirty="0"/>
          </a:p>
        </p:txBody>
      </p:sp>
      <p:sp>
        <p:nvSpPr>
          <p:cNvPr id="23" name="Text 21"/>
          <p:cNvSpPr/>
          <p:nvPr/>
        </p:nvSpPr>
        <p:spPr>
          <a:xfrm>
            <a:off x="6725841" y="1202941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3×6=18</a:t>
            </a:r>
            <a:endParaRPr lang="en-US" sz="1013" dirty="0"/>
          </a:p>
        </p:txBody>
      </p:sp>
      <p:sp>
        <p:nvSpPr>
          <p:cNvPr id="24" name="Text 22"/>
          <p:cNvSpPr/>
          <p:nvPr/>
        </p:nvSpPr>
        <p:spPr>
          <a:xfrm>
            <a:off x="4807744" y="1427187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3×2=6</a:t>
            </a:r>
            <a:endParaRPr lang="en-US" sz="1013" dirty="0"/>
          </a:p>
        </p:txBody>
      </p:sp>
      <p:sp>
        <p:nvSpPr>
          <p:cNvPr id="25" name="Text 23"/>
          <p:cNvSpPr/>
          <p:nvPr/>
        </p:nvSpPr>
        <p:spPr>
          <a:xfrm>
            <a:off x="6725841" y="1427187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3×7=21</a:t>
            </a:r>
            <a:endParaRPr lang="en-US" sz="1013" dirty="0"/>
          </a:p>
        </p:txBody>
      </p:sp>
      <p:sp>
        <p:nvSpPr>
          <p:cNvPr id="26" name="Text 24"/>
          <p:cNvSpPr/>
          <p:nvPr/>
        </p:nvSpPr>
        <p:spPr>
          <a:xfrm>
            <a:off x="4807744" y="1651434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3×3=9</a:t>
            </a:r>
            <a:endParaRPr lang="en-US" sz="1013" dirty="0"/>
          </a:p>
        </p:txBody>
      </p:sp>
      <p:sp>
        <p:nvSpPr>
          <p:cNvPr id="27" name="Text 25"/>
          <p:cNvSpPr/>
          <p:nvPr/>
        </p:nvSpPr>
        <p:spPr>
          <a:xfrm>
            <a:off x="6725841" y="1651434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3×8=24</a:t>
            </a:r>
            <a:endParaRPr lang="en-US" sz="1013" dirty="0"/>
          </a:p>
        </p:txBody>
      </p:sp>
      <p:sp>
        <p:nvSpPr>
          <p:cNvPr id="28" name="Text 26"/>
          <p:cNvSpPr/>
          <p:nvPr/>
        </p:nvSpPr>
        <p:spPr>
          <a:xfrm>
            <a:off x="4807744" y="1875681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3×4=12</a:t>
            </a:r>
            <a:endParaRPr lang="en-US" sz="1013" dirty="0"/>
          </a:p>
        </p:txBody>
      </p:sp>
      <p:sp>
        <p:nvSpPr>
          <p:cNvPr id="29" name="Text 27"/>
          <p:cNvSpPr/>
          <p:nvPr/>
        </p:nvSpPr>
        <p:spPr>
          <a:xfrm>
            <a:off x="6725841" y="1875681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3×9=27</a:t>
            </a:r>
            <a:endParaRPr lang="en-US" sz="1013" dirty="0"/>
          </a:p>
        </p:txBody>
      </p:sp>
      <p:sp>
        <p:nvSpPr>
          <p:cNvPr id="30" name="Text 28"/>
          <p:cNvSpPr/>
          <p:nvPr/>
        </p:nvSpPr>
        <p:spPr>
          <a:xfrm>
            <a:off x="4807744" y="2099928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3×5=15</a:t>
            </a:r>
            <a:endParaRPr lang="en-US" sz="1013" dirty="0"/>
          </a:p>
        </p:txBody>
      </p:sp>
      <p:sp>
        <p:nvSpPr>
          <p:cNvPr id="31" name="Text 29"/>
          <p:cNvSpPr/>
          <p:nvPr/>
        </p:nvSpPr>
        <p:spPr>
          <a:xfrm>
            <a:off x="6725841" y="2099928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3×10=30</a:t>
            </a:r>
            <a:endParaRPr lang="en-US" sz="1013" dirty="0"/>
          </a:p>
        </p:txBody>
      </p:sp>
      <p:sp>
        <p:nvSpPr>
          <p:cNvPr id="32" name="Text 30"/>
          <p:cNvSpPr/>
          <p:nvPr/>
        </p:nvSpPr>
        <p:spPr>
          <a:xfrm>
            <a:off x="457200" y="2744539"/>
            <a:ext cx="4050506" cy="1870323"/>
          </a:xfrm>
          <a:prstGeom prst="roundRect">
            <a:avLst>
              <a:gd name="adj" fmla="val 122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31"/>
          <p:cNvSpPr/>
          <p:nvPr/>
        </p:nvSpPr>
        <p:spPr>
          <a:xfrm>
            <a:off x="628650" y="2887414"/>
            <a:ext cx="3707606" cy="246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4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628650" y="3201739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4×1=4</a:t>
            </a:r>
            <a:endParaRPr lang="en-US" sz="1013" dirty="0"/>
          </a:p>
        </p:txBody>
      </p:sp>
      <p:sp>
        <p:nvSpPr>
          <p:cNvPr id="35" name="Text 33"/>
          <p:cNvSpPr/>
          <p:nvPr/>
        </p:nvSpPr>
        <p:spPr>
          <a:xfrm>
            <a:off x="2546747" y="3201739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4×6=24</a:t>
            </a:r>
            <a:endParaRPr lang="en-US" sz="1013" dirty="0"/>
          </a:p>
        </p:txBody>
      </p:sp>
      <p:sp>
        <p:nvSpPr>
          <p:cNvPr id="36" name="Text 34"/>
          <p:cNvSpPr/>
          <p:nvPr/>
        </p:nvSpPr>
        <p:spPr>
          <a:xfrm>
            <a:off x="628650" y="3425986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4×2=8</a:t>
            </a:r>
            <a:endParaRPr lang="en-US" sz="1013" dirty="0"/>
          </a:p>
        </p:txBody>
      </p:sp>
      <p:sp>
        <p:nvSpPr>
          <p:cNvPr id="37" name="Text 35"/>
          <p:cNvSpPr/>
          <p:nvPr/>
        </p:nvSpPr>
        <p:spPr>
          <a:xfrm>
            <a:off x="2546747" y="3425986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4×7=28</a:t>
            </a:r>
            <a:endParaRPr lang="en-US" sz="1013" dirty="0"/>
          </a:p>
        </p:txBody>
      </p:sp>
      <p:sp>
        <p:nvSpPr>
          <p:cNvPr id="38" name="Text 36"/>
          <p:cNvSpPr/>
          <p:nvPr/>
        </p:nvSpPr>
        <p:spPr>
          <a:xfrm>
            <a:off x="628650" y="3650233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4×3=12</a:t>
            </a:r>
            <a:endParaRPr lang="en-US" sz="1013" dirty="0"/>
          </a:p>
        </p:txBody>
      </p:sp>
      <p:sp>
        <p:nvSpPr>
          <p:cNvPr id="39" name="Text 37"/>
          <p:cNvSpPr/>
          <p:nvPr/>
        </p:nvSpPr>
        <p:spPr>
          <a:xfrm>
            <a:off x="2546747" y="3650233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4×8=32</a:t>
            </a:r>
            <a:endParaRPr lang="en-US" sz="1013" dirty="0"/>
          </a:p>
        </p:txBody>
      </p:sp>
      <p:sp>
        <p:nvSpPr>
          <p:cNvPr id="40" name="Text 38"/>
          <p:cNvSpPr/>
          <p:nvPr/>
        </p:nvSpPr>
        <p:spPr>
          <a:xfrm>
            <a:off x="628650" y="3874480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4×4=16</a:t>
            </a:r>
            <a:endParaRPr lang="en-US" sz="1013" dirty="0"/>
          </a:p>
        </p:txBody>
      </p:sp>
      <p:sp>
        <p:nvSpPr>
          <p:cNvPr id="41" name="Text 39"/>
          <p:cNvSpPr/>
          <p:nvPr/>
        </p:nvSpPr>
        <p:spPr>
          <a:xfrm>
            <a:off x="2546747" y="3874480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4×9=36</a:t>
            </a:r>
            <a:endParaRPr lang="en-US" sz="1013" dirty="0"/>
          </a:p>
        </p:txBody>
      </p:sp>
      <p:sp>
        <p:nvSpPr>
          <p:cNvPr id="42" name="Text 40"/>
          <p:cNvSpPr/>
          <p:nvPr/>
        </p:nvSpPr>
        <p:spPr>
          <a:xfrm>
            <a:off x="628650" y="4098727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4×5=20</a:t>
            </a:r>
            <a:endParaRPr lang="en-US" sz="1013" dirty="0"/>
          </a:p>
        </p:txBody>
      </p:sp>
      <p:sp>
        <p:nvSpPr>
          <p:cNvPr id="43" name="Text 41"/>
          <p:cNvSpPr/>
          <p:nvPr/>
        </p:nvSpPr>
        <p:spPr>
          <a:xfrm>
            <a:off x="2546747" y="4098727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4×10=40</a:t>
            </a:r>
            <a:endParaRPr lang="en-US" sz="1013" dirty="0"/>
          </a:p>
        </p:txBody>
      </p:sp>
      <p:sp>
        <p:nvSpPr>
          <p:cNvPr id="44" name="Text 42"/>
          <p:cNvSpPr/>
          <p:nvPr/>
        </p:nvSpPr>
        <p:spPr>
          <a:xfrm>
            <a:off x="4636294" y="2744539"/>
            <a:ext cx="4050506" cy="1870323"/>
          </a:xfrm>
          <a:prstGeom prst="roundRect">
            <a:avLst>
              <a:gd name="adj" fmla="val 122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4807744" y="2887414"/>
            <a:ext cx="3707606" cy="2468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5</a:t>
            </a:r>
            <a:endParaRPr lang="en-US" sz="1800" dirty="0"/>
          </a:p>
        </p:txBody>
      </p:sp>
      <p:sp>
        <p:nvSpPr>
          <p:cNvPr id="46" name="Text 44"/>
          <p:cNvSpPr/>
          <p:nvPr/>
        </p:nvSpPr>
        <p:spPr>
          <a:xfrm>
            <a:off x="4807744" y="3201739"/>
            <a:ext cx="2827425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5×1=5</a:t>
            </a:r>
            <a:endParaRPr lang="en-US" sz="1013" dirty="0"/>
          </a:p>
        </p:txBody>
      </p:sp>
      <p:sp>
        <p:nvSpPr>
          <p:cNvPr id="47" name="Text 45"/>
          <p:cNvSpPr/>
          <p:nvPr/>
        </p:nvSpPr>
        <p:spPr>
          <a:xfrm>
            <a:off x="6725841" y="3201739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5×6=30</a:t>
            </a:r>
            <a:endParaRPr lang="en-US" sz="1013" dirty="0"/>
          </a:p>
        </p:txBody>
      </p:sp>
      <p:sp>
        <p:nvSpPr>
          <p:cNvPr id="48" name="Text 46"/>
          <p:cNvSpPr/>
          <p:nvPr/>
        </p:nvSpPr>
        <p:spPr>
          <a:xfrm>
            <a:off x="4807744" y="3425986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5×2=10</a:t>
            </a:r>
            <a:endParaRPr lang="en-US" sz="1013" dirty="0"/>
          </a:p>
        </p:txBody>
      </p:sp>
      <p:sp>
        <p:nvSpPr>
          <p:cNvPr id="49" name="Text 47"/>
          <p:cNvSpPr/>
          <p:nvPr/>
        </p:nvSpPr>
        <p:spPr>
          <a:xfrm>
            <a:off x="6725841" y="3425986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5×7=35</a:t>
            </a:r>
            <a:endParaRPr lang="en-US" sz="1013" dirty="0"/>
          </a:p>
        </p:txBody>
      </p:sp>
      <p:sp>
        <p:nvSpPr>
          <p:cNvPr id="50" name="Text 48"/>
          <p:cNvSpPr/>
          <p:nvPr/>
        </p:nvSpPr>
        <p:spPr>
          <a:xfrm>
            <a:off x="4807744" y="3650233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5×3=15</a:t>
            </a:r>
            <a:endParaRPr lang="en-US" sz="1013" dirty="0"/>
          </a:p>
        </p:txBody>
      </p:sp>
      <p:sp>
        <p:nvSpPr>
          <p:cNvPr id="51" name="Text 49"/>
          <p:cNvSpPr/>
          <p:nvPr/>
        </p:nvSpPr>
        <p:spPr>
          <a:xfrm>
            <a:off x="6725841" y="3650233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5×8=40</a:t>
            </a:r>
            <a:endParaRPr lang="en-US" sz="1013" dirty="0"/>
          </a:p>
        </p:txBody>
      </p:sp>
      <p:sp>
        <p:nvSpPr>
          <p:cNvPr id="52" name="Text 50"/>
          <p:cNvSpPr/>
          <p:nvPr/>
        </p:nvSpPr>
        <p:spPr>
          <a:xfrm>
            <a:off x="4807744" y="3874480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5×4=20</a:t>
            </a:r>
            <a:endParaRPr lang="en-US" sz="1013" dirty="0"/>
          </a:p>
        </p:txBody>
      </p:sp>
      <p:sp>
        <p:nvSpPr>
          <p:cNvPr id="53" name="Text 51"/>
          <p:cNvSpPr/>
          <p:nvPr/>
        </p:nvSpPr>
        <p:spPr>
          <a:xfrm>
            <a:off x="6725841" y="3874480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5×9=45</a:t>
            </a:r>
            <a:endParaRPr lang="en-US" sz="1013" dirty="0"/>
          </a:p>
        </p:txBody>
      </p:sp>
      <p:sp>
        <p:nvSpPr>
          <p:cNvPr id="54" name="Text 52"/>
          <p:cNvSpPr/>
          <p:nvPr/>
        </p:nvSpPr>
        <p:spPr>
          <a:xfrm>
            <a:off x="4807744" y="4098727"/>
            <a:ext cx="2290572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5×5=25</a:t>
            </a:r>
            <a:endParaRPr lang="en-US" sz="1013" dirty="0"/>
          </a:p>
        </p:txBody>
      </p:sp>
      <p:sp>
        <p:nvSpPr>
          <p:cNvPr id="55" name="Text 53"/>
          <p:cNvSpPr/>
          <p:nvPr/>
        </p:nvSpPr>
        <p:spPr>
          <a:xfrm>
            <a:off x="6725841" y="4098727"/>
            <a:ext cx="1789509" cy="180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6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5×10=50</a:t>
            </a:r>
            <a:endParaRPr lang="en-US" sz="1013" dirty="0"/>
          </a:p>
        </p:txBody>
      </p:sp>
      <p:sp>
        <p:nvSpPr>
          <p:cNvPr id="56" name="Text 54"/>
          <p:cNvSpPr/>
          <p:nvPr/>
        </p:nvSpPr>
        <p:spPr>
          <a:xfrm>
            <a:off x="457200" y="4714875"/>
            <a:ext cx="822960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💡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Совет: запомни, что ×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это просто сложение числа с самим собой, а ×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оканчивается на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или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285750" y="-357187"/>
            <a:ext cx="928688" cy="92868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72500" y="4643438"/>
            <a:ext cx="714375" cy="71437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215313" y="157163"/>
            <a:ext cx="500063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150" dirty="0">
                <a:solidFill>
                  <a:srgbClr val="1F2937">
                    <a:alpha val="5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77190" y="260000"/>
            <a:ext cx="1685880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14350" y="315664"/>
            <a:ext cx="14287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🔢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14375" y="315664"/>
            <a:ext cx="121153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ТАБЛИЦА ПИФАГОРА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168798" y="228600"/>
            <a:ext cx="6575152" cy="3733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Умножение на 6, 7, 8, 9, 10</a:t>
            </a:r>
            <a:endParaRPr lang="en-US" sz="2475" dirty="0"/>
          </a:p>
        </p:txBody>
      </p:sp>
      <p:sp>
        <p:nvSpPr>
          <p:cNvPr id="9" name="Text 7"/>
          <p:cNvSpPr/>
          <p:nvPr/>
        </p:nvSpPr>
        <p:spPr>
          <a:xfrm>
            <a:off x="400050" y="674303"/>
            <a:ext cx="4114800" cy="1582229"/>
          </a:xfrm>
          <a:prstGeom prst="roundRect">
            <a:avLst>
              <a:gd name="adj" fmla="val 132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71500" y="802891"/>
            <a:ext cx="3771900" cy="216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6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571500" y="1088641"/>
            <a:ext cx="2900791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6×1=6</a:t>
            </a:r>
            <a:endParaRPr lang="en-US" sz="1013" dirty="0"/>
          </a:p>
        </p:txBody>
      </p:sp>
      <p:sp>
        <p:nvSpPr>
          <p:cNvPr id="12" name="Text 10"/>
          <p:cNvSpPr/>
          <p:nvPr/>
        </p:nvSpPr>
        <p:spPr>
          <a:xfrm>
            <a:off x="2507456" y="1088641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6×6=36</a:t>
            </a:r>
            <a:endParaRPr lang="en-US" sz="1013" dirty="0"/>
          </a:p>
        </p:txBody>
      </p:sp>
      <p:sp>
        <p:nvSpPr>
          <p:cNvPr id="13" name="Text 11"/>
          <p:cNvSpPr/>
          <p:nvPr/>
        </p:nvSpPr>
        <p:spPr>
          <a:xfrm>
            <a:off x="571500" y="1305074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6×2=12</a:t>
            </a:r>
            <a:endParaRPr lang="en-US" sz="1013" dirty="0"/>
          </a:p>
        </p:txBody>
      </p:sp>
      <p:sp>
        <p:nvSpPr>
          <p:cNvPr id="14" name="Text 12"/>
          <p:cNvSpPr/>
          <p:nvPr/>
        </p:nvSpPr>
        <p:spPr>
          <a:xfrm>
            <a:off x="2507456" y="1305074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6×7=42</a:t>
            </a:r>
            <a:endParaRPr lang="en-US" sz="1013" dirty="0"/>
          </a:p>
        </p:txBody>
      </p:sp>
      <p:sp>
        <p:nvSpPr>
          <p:cNvPr id="15" name="Text 13"/>
          <p:cNvSpPr/>
          <p:nvPr/>
        </p:nvSpPr>
        <p:spPr>
          <a:xfrm>
            <a:off x="571500" y="1521507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6×3=18</a:t>
            </a:r>
            <a:endParaRPr lang="en-US" sz="1013" dirty="0"/>
          </a:p>
        </p:txBody>
      </p:sp>
      <p:sp>
        <p:nvSpPr>
          <p:cNvPr id="16" name="Text 14"/>
          <p:cNvSpPr/>
          <p:nvPr/>
        </p:nvSpPr>
        <p:spPr>
          <a:xfrm>
            <a:off x="2507456" y="1521507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6×8=48</a:t>
            </a:r>
            <a:endParaRPr lang="en-US" sz="1013" dirty="0"/>
          </a:p>
        </p:txBody>
      </p:sp>
      <p:sp>
        <p:nvSpPr>
          <p:cNvPr id="17" name="Text 15"/>
          <p:cNvSpPr/>
          <p:nvPr/>
        </p:nvSpPr>
        <p:spPr>
          <a:xfrm>
            <a:off x="571500" y="1737940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6×4=24</a:t>
            </a:r>
            <a:endParaRPr lang="en-US" sz="1013" dirty="0"/>
          </a:p>
        </p:txBody>
      </p:sp>
      <p:sp>
        <p:nvSpPr>
          <p:cNvPr id="18" name="Text 16"/>
          <p:cNvSpPr/>
          <p:nvPr/>
        </p:nvSpPr>
        <p:spPr>
          <a:xfrm>
            <a:off x="2507456" y="1737940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6×9=54</a:t>
            </a:r>
            <a:endParaRPr lang="en-US" sz="1013" dirty="0"/>
          </a:p>
        </p:txBody>
      </p:sp>
      <p:sp>
        <p:nvSpPr>
          <p:cNvPr id="19" name="Text 17"/>
          <p:cNvSpPr/>
          <p:nvPr/>
        </p:nvSpPr>
        <p:spPr>
          <a:xfrm>
            <a:off x="571500" y="1954374"/>
            <a:ext cx="2350008" cy="173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6×5=30</a:t>
            </a:r>
            <a:endParaRPr lang="en-US" sz="1013" dirty="0"/>
          </a:p>
        </p:txBody>
      </p:sp>
      <p:sp>
        <p:nvSpPr>
          <p:cNvPr id="20" name="Text 18"/>
          <p:cNvSpPr/>
          <p:nvPr/>
        </p:nvSpPr>
        <p:spPr>
          <a:xfrm>
            <a:off x="2507456" y="1954374"/>
            <a:ext cx="1835944" cy="173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6×10=60</a:t>
            </a:r>
            <a:endParaRPr lang="en-US" sz="1013" dirty="0"/>
          </a:p>
        </p:txBody>
      </p:sp>
      <p:sp>
        <p:nvSpPr>
          <p:cNvPr id="21" name="Text 19"/>
          <p:cNvSpPr/>
          <p:nvPr/>
        </p:nvSpPr>
        <p:spPr>
          <a:xfrm>
            <a:off x="4629150" y="674303"/>
            <a:ext cx="4114800" cy="1582229"/>
          </a:xfrm>
          <a:prstGeom prst="roundRect">
            <a:avLst>
              <a:gd name="adj" fmla="val 1324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800600" y="802891"/>
            <a:ext cx="3771900" cy="216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7</a:t>
            </a:r>
            <a:endParaRPr lang="en-US" sz="1575" dirty="0"/>
          </a:p>
        </p:txBody>
      </p:sp>
      <p:sp>
        <p:nvSpPr>
          <p:cNvPr id="23" name="Text 21"/>
          <p:cNvSpPr/>
          <p:nvPr/>
        </p:nvSpPr>
        <p:spPr>
          <a:xfrm>
            <a:off x="4800600" y="1088641"/>
            <a:ext cx="2900791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7×1=7</a:t>
            </a:r>
            <a:endParaRPr lang="en-US" sz="1013" dirty="0"/>
          </a:p>
        </p:txBody>
      </p:sp>
      <p:sp>
        <p:nvSpPr>
          <p:cNvPr id="24" name="Text 22"/>
          <p:cNvSpPr/>
          <p:nvPr/>
        </p:nvSpPr>
        <p:spPr>
          <a:xfrm>
            <a:off x="6736556" y="1088641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7×6=42</a:t>
            </a:r>
            <a:endParaRPr lang="en-US" sz="1013" dirty="0"/>
          </a:p>
        </p:txBody>
      </p:sp>
      <p:sp>
        <p:nvSpPr>
          <p:cNvPr id="25" name="Text 23"/>
          <p:cNvSpPr/>
          <p:nvPr/>
        </p:nvSpPr>
        <p:spPr>
          <a:xfrm>
            <a:off x="4800600" y="1305074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7×2=14</a:t>
            </a:r>
            <a:endParaRPr lang="en-US" sz="1013" dirty="0"/>
          </a:p>
        </p:txBody>
      </p:sp>
      <p:sp>
        <p:nvSpPr>
          <p:cNvPr id="26" name="Text 24"/>
          <p:cNvSpPr/>
          <p:nvPr/>
        </p:nvSpPr>
        <p:spPr>
          <a:xfrm>
            <a:off x="6736556" y="1305074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7×7=49</a:t>
            </a:r>
            <a:endParaRPr lang="en-US" sz="1013" dirty="0"/>
          </a:p>
        </p:txBody>
      </p:sp>
      <p:sp>
        <p:nvSpPr>
          <p:cNvPr id="27" name="Text 25"/>
          <p:cNvSpPr/>
          <p:nvPr/>
        </p:nvSpPr>
        <p:spPr>
          <a:xfrm>
            <a:off x="4800600" y="1521507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7×3=21</a:t>
            </a:r>
            <a:endParaRPr lang="en-US" sz="1013" dirty="0"/>
          </a:p>
        </p:txBody>
      </p:sp>
      <p:sp>
        <p:nvSpPr>
          <p:cNvPr id="28" name="Text 26"/>
          <p:cNvSpPr/>
          <p:nvPr/>
        </p:nvSpPr>
        <p:spPr>
          <a:xfrm>
            <a:off x="6736556" y="1521507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7×8=56</a:t>
            </a:r>
            <a:endParaRPr lang="en-US" sz="1013" dirty="0"/>
          </a:p>
        </p:txBody>
      </p:sp>
      <p:sp>
        <p:nvSpPr>
          <p:cNvPr id="29" name="Text 27"/>
          <p:cNvSpPr/>
          <p:nvPr/>
        </p:nvSpPr>
        <p:spPr>
          <a:xfrm>
            <a:off x="4800600" y="1737940"/>
            <a:ext cx="2350008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7×4=28</a:t>
            </a:r>
            <a:endParaRPr lang="en-US" sz="1013" dirty="0"/>
          </a:p>
        </p:txBody>
      </p:sp>
      <p:sp>
        <p:nvSpPr>
          <p:cNvPr id="30" name="Text 28"/>
          <p:cNvSpPr/>
          <p:nvPr/>
        </p:nvSpPr>
        <p:spPr>
          <a:xfrm>
            <a:off x="6736556" y="1737940"/>
            <a:ext cx="1835944" cy="187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7×9=63</a:t>
            </a:r>
            <a:endParaRPr lang="en-US" sz="1013" dirty="0"/>
          </a:p>
        </p:txBody>
      </p:sp>
      <p:sp>
        <p:nvSpPr>
          <p:cNvPr id="31" name="Text 29"/>
          <p:cNvSpPr/>
          <p:nvPr/>
        </p:nvSpPr>
        <p:spPr>
          <a:xfrm>
            <a:off x="4800600" y="1954374"/>
            <a:ext cx="2350008" cy="173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7×5=35</a:t>
            </a:r>
            <a:endParaRPr lang="en-US" sz="1013" dirty="0"/>
          </a:p>
        </p:txBody>
      </p:sp>
      <p:sp>
        <p:nvSpPr>
          <p:cNvPr id="32" name="Text 30"/>
          <p:cNvSpPr/>
          <p:nvPr/>
        </p:nvSpPr>
        <p:spPr>
          <a:xfrm>
            <a:off x="6736556" y="1954374"/>
            <a:ext cx="1835944" cy="173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7×10=70</a:t>
            </a:r>
            <a:endParaRPr lang="en-US" sz="1013" dirty="0"/>
          </a:p>
        </p:txBody>
      </p:sp>
      <p:sp>
        <p:nvSpPr>
          <p:cNvPr id="33" name="Text 31"/>
          <p:cNvSpPr/>
          <p:nvPr/>
        </p:nvSpPr>
        <p:spPr>
          <a:xfrm>
            <a:off x="400050" y="2356545"/>
            <a:ext cx="2714625" cy="1414239"/>
          </a:xfrm>
          <a:prstGeom prst="roundRect">
            <a:avLst>
              <a:gd name="adj" fmla="val 148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542925" y="2470845"/>
            <a:ext cx="2428875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8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542925" y="2713732"/>
            <a:ext cx="183980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8×1=8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807369" y="2713732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8×6=48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542925" y="2910855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8×2=16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807369" y="2910855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8×7=56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542925" y="3107978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8×3=24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1807369" y="3107978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8×8=64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542925" y="3305101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8×4=32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1807369" y="3305101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8×9=72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542925" y="3502223"/>
            <a:ext cx="1490472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8×5=40</a:t>
            </a:r>
            <a:endParaRPr lang="en-US" sz="900" dirty="0"/>
          </a:p>
        </p:txBody>
      </p:sp>
      <p:sp>
        <p:nvSpPr>
          <p:cNvPr id="44" name="Text 42"/>
          <p:cNvSpPr/>
          <p:nvPr/>
        </p:nvSpPr>
        <p:spPr>
          <a:xfrm>
            <a:off x="1807369" y="3502223"/>
            <a:ext cx="1164431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8×10=80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3214688" y="2356545"/>
            <a:ext cx="2714625" cy="1414239"/>
          </a:xfrm>
          <a:prstGeom prst="roundRect">
            <a:avLst>
              <a:gd name="adj" fmla="val 148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44"/>
          <p:cNvSpPr/>
          <p:nvPr/>
        </p:nvSpPr>
        <p:spPr>
          <a:xfrm>
            <a:off x="3357563" y="2470845"/>
            <a:ext cx="2428875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× 9</a:t>
            </a:r>
            <a:endParaRPr lang="en-US" sz="1350" dirty="0"/>
          </a:p>
        </p:txBody>
      </p:sp>
      <p:sp>
        <p:nvSpPr>
          <p:cNvPr id="47" name="Text 45"/>
          <p:cNvSpPr/>
          <p:nvPr/>
        </p:nvSpPr>
        <p:spPr>
          <a:xfrm>
            <a:off x="3357563" y="2713732"/>
            <a:ext cx="183980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9×1=9</a:t>
            </a:r>
            <a:endParaRPr lang="en-US" sz="900" dirty="0"/>
          </a:p>
        </p:txBody>
      </p:sp>
      <p:sp>
        <p:nvSpPr>
          <p:cNvPr id="48" name="Text 46"/>
          <p:cNvSpPr/>
          <p:nvPr/>
        </p:nvSpPr>
        <p:spPr>
          <a:xfrm>
            <a:off x="4622006" y="2713732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9×6=54</a:t>
            </a:r>
            <a:endParaRPr lang="en-US" sz="900" dirty="0"/>
          </a:p>
        </p:txBody>
      </p:sp>
      <p:sp>
        <p:nvSpPr>
          <p:cNvPr id="49" name="Text 47"/>
          <p:cNvSpPr/>
          <p:nvPr/>
        </p:nvSpPr>
        <p:spPr>
          <a:xfrm>
            <a:off x="3357563" y="2910855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9×2=18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4622006" y="2910855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9×7=63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3357563" y="3107978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9×3=27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622006" y="3107978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9×8=72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3357563" y="3305101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9×4=36</a:t>
            </a:r>
            <a:endParaRPr lang="en-US" sz="900" dirty="0"/>
          </a:p>
        </p:txBody>
      </p:sp>
      <p:sp>
        <p:nvSpPr>
          <p:cNvPr id="54" name="Text 52"/>
          <p:cNvSpPr/>
          <p:nvPr/>
        </p:nvSpPr>
        <p:spPr>
          <a:xfrm>
            <a:off x="4622006" y="3305101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9×9=81</a:t>
            </a:r>
            <a:endParaRPr lang="en-US" sz="900" dirty="0"/>
          </a:p>
        </p:txBody>
      </p:sp>
      <p:sp>
        <p:nvSpPr>
          <p:cNvPr id="55" name="Text 53"/>
          <p:cNvSpPr/>
          <p:nvPr/>
        </p:nvSpPr>
        <p:spPr>
          <a:xfrm>
            <a:off x="3357563" y="3502223"/>
            <a:ext cx="1490472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9×5=45</a:t>
            </a:r>
            <a:endParaRPr lang="en-US" sz="900" dirty="0"/>
          </a:p>
        </p:txBody>
      </p:sp>
      <p:sp>
        <p:nvSpPr>
          <p:cNvPr id="56" name="Text 54"/>
          <p:cNvSpPr/>
          <p:nvPr/>
        </p:nvSpPr>
        <p:spPr>
          <a:xfrm>
            <a:off x="4622006" y="3502223"/>
            <a:ext cx="1164431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9×10=90</a:t>
            </a:r>
            <a:endParaRPr lang="en-US" sz="900" dirty="0"/>
          </a:p>
        </p:txBody>
      </p:sp>
      <p:sp>
        <p:nvSpPr>
          <p:cNvPr id="57" name="Text 55"/>
          <p:cNvSpPr/>
          <p:nvPr/>
        </p:nvSpPr>
        <p:spPr>
          <a:xfrm>
            <a:off x="6029325" y="2356545"/>
            <a:ext cx="2714625" cy="1414239"/>
          </a:xfrm>
          <a:prstGeom prst="roundRect">
            <a:avLst>
              <a:gd name="adj" fmla="val 148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6"/>
          <p:cNvSpPr/>
          <p:nvPr/>
        </p:nvSpPr>
        <p:spPr>
          <a:xfrm>
            <a:off x="6172200" y="2470845"/>
            <a:ext cx="2428875" cy="1851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7A1A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× 10</a:t>
            </a:r>
            <a:endParaRPr lang="en-US" sz="1350" dirty="0"/>
          </a:p>
        </p:txBody>
      </p:sp>
      <p:sp>
        <p:nvSpPr>
          <p:cNvPr id="59" name="Text 57"/>
          <p:cNvSpPr/>
          <p:nvPr/>
        </p:nvSpPr>
        <p:spPr>
          <a:xfrm>
            <a:off x="6172200" y="2713732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10×1=10</a:t>
            </a:r>
            <a:endParaRPr lang="en-US" sz="900" dirty="0"/>
          </a:p>
        </p:txBody>
      </p:sp>
      <p:sp>
        <p:nvSpPr>
          <p:cNvPr id="60" name="Text 58"/>
          <p:cNvSpPr/>
          <p:nvPr/>
        </p:nvSpPr>
        <p:spPr>
          <a:xfrm>
            <a:off x="7436644" y="2713732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10×6=60</a:t>
            </a:r>
            <a:endParaRPr lang="en-US" sz="900" dirty="0"/>
          </a:p>
        </p:txBody>
      </p:sp>
      <p:sp>
        <p:nvSpPr>
          <p:cNvPr id="61" name="Text 59"/>
          <p:cNvSpPr/>
          <p:nvPr/>
        </p:nvSpPr>
        <p:spPr>
          <a:xfrm>
            <a:off x="6172200" y="2910855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10×2=20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7436644" y="2910855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10×7=70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6172200" y="3107978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10×3=30</a:t>
            </a:r>
            <a:endParaRPr lang="en-US" sz="900" dirty="0"/>
          </a:p>
        </p:txBody>
      </p:sp>
      <p:sp>
        <p:nvSpPr>
          <p:cNvPr id="64" name="Text 62"/>
          <p:cNvSpPr/>
          <p:nvPr/>
        </p:nvSpPr>
        <p:spPr>
          <a:xfrm>
            <a:off x="7436644" y="3107978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10×8=80</a:t>
            </a:r>
            <a:endParaRPr lang="en-US" sz="900" dirty="0"/>
          </a:p>
        </p:txBody>
      </p:sp>
      <p:sp>
        <p:nvSpPr>
          <p:cNvPr id="65" name="Text 63"/>
          <p:cNvSpPr/>
          <p:nvPr/>
        </p:nvSpPr>
        <p:spPr>
          <a:xfrm>
            <a:off x="6172200" y="3305101"/>
            <a:ext cx="1490472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10×4=40</a:t>
            </a:r>
            <a:endParaRPr lang="en-US" sz="900" dirty="0"/>
          </a:p>
        </p:txBody>
      </p:sp>
      <p:sp>
        <p:nvSpPr>
          <p:cNvPr id="66" name="Text 64"/>
          <p:cNvSpPr/>
          <p:nvPr/>
        </p:nvSpPr>
        <p:spPr>
          <a:xfrm>
            <a:off x="7436644" y="3305101"/>
            <a:ext cx="1164431" cy="16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10×9=90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6172200" y="3502223"/>
            <a:ext cx="1490472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10×5=50</a:t>
            </a:r>
            <a:endParaRPr lang="en-US" sz="900" dirty="0"/>
          </a:p>
        </p:txBody>
      </p:sp>
      <p:sp>
        <p:nvSpPr>
          <p:cNvPr id="68" name="Text 66"/>
          <p:cNvSpPr/>
          <p:nvPr/>
        </p:nvSpPr>
        <p:spPr>
          <a:xfrm>
            <a:off x="7436644" y="3502223"/>
            <a:ext cx="1164431" cy="15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10×10=100</a:t>
            </a:r>
            <a:endParaRPr lang="en-US" sz="900" dirty="0"/>
          </a:p>
        </p:txBody>
      </p:sp>
      <p:sp>
        <p:nvSpPr>
          <p:cNvPr id="69" name="Text 67"/>
          <p:cNvSpPr/>
          <p:nvPr/>
        </p:nvSpPr>
        <p:spPr>
          <a:xfrm>
            <a:off x="400050" y="3856509"/>
            <a:ext cx="834390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💡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Лайфхак для ×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9: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сумма цифр ответа всегда равна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(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9,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18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1+8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9,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27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→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2+7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)!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72438" y="-500062"/>
            <a:ext cx="1428750" cy="1428750"/>
          </a:xfrm>
          <a:prstGeom prst="roundRect">
            <a:avLst>
              <a:gd name="adj" fmla="val 6666000"/>
            </a:avLst>
          </a:prstGeom>
          <a:solidFill>
            <a:srgbClr val="FFB670">
              <a:alpha val="2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357187" y="4429125"/>
            <a:ext cx="1143000" cy="1143000"/>
          </a:xfrm>
          <a:prstGeom prst="roundRect">
            <a:avLst>
              <a:gd name="adj" fmla="val 8332500"/>
            </a:avLst>
          </a:prstGeom>
          <a:solidFill>
            <a:srgbClr val="FFEAC2">
              <a:alpha val="6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42875" y="785813"/>
            <a:ext cx="500063" cy="500063"/>
          </a:xfrm>
          <a:prstGeom prst="roundRect">
            <a:avLst>
              <a:gd name="adj" fmla="val 19045695"/>
            </a:avLst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750844" y="257175"/>
            <a:ext cx="392906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475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✨</a:t>
            </a:r>
            <a:endParaRPr lang="en-US" sz="2475" dirty="0"/>
          </a:p>
        </p:txBody>
      </p:sp>
      <p:sp>
        <p:nvSpPr>
          <p:cNvPr id="6" name="Text 4"/>
          <p:cNvSpPr/>
          <p:nvPr/>
        </p:nvSpPr>
        <p:spPr>
          <a:xfrm>
            <a:off x="8587388" y="3971925"/>
            <a:ext cx="36313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dirty="0">
                <a:solidFill>
                  <a:srgbClr val="1F2937">
                    <a:alpha val="7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✏️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491490" y="272948"/>
            <a:ext cx="1171865" cy="304209"/>
          </a:xfrm>
          <a:prstGeom prst="roundRect">
            <a:avLst>
              <a:gd name="adj" fmla="val 3127940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2963" y="353616"/>
            <a:ext cx="6901532" cy="154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ЗАДАНИЕ 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28650" y="328613"/>
            <a:ext cx="15716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13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✏️</a:t>
            </a:r>
            <a:endParaRPr lang="en-US" sz="1013" dirty="0"/>
          </a:p>
        </p:txBody>
      </p:sp>
      <p:sp>
        <p:nvSpPr>
          <p:cNvPr id="10" name="Text 8"/>
          <p:cNvSpPr/>
          <p:nvPr/>
        </p:nvSpPr>
        <p:spPr>
          <a:xfrm>
            <a:off x="7735922" y="283664"/>
            <a:ext cx="916588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58782" y="296466"/>
            <a:ext cx="87086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⭐ 1 звезда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274320" y="664369"/>
            <a:ext cx="8595360" cy="35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99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Найди произведение:</a:t>
            </a:r>
            <a:endParaRPr lang="en-US" sz="2475" dirty="0"/>
          </a:p>
        </p:txBody>
      </p:sp>
      <p:sp>
        <p:nvSpPr>
          <p:cNvPr id="13" name="Text 11"/>
          <p:cNvSpPr/>
          <p:nvPr/>
        </p:nvSpPr>
        <p:spPr>
          <a:xfrm>
            <a:off x="2930500" y="1051471"/>
            <a:ext cx="5699150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spc="113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7 × 8 = </a:t>
            </a:r>
            <a:pPr algn="l" indent="0" marL="0">
              <a:lnSpc>
                <a:spcPts val="5400"/>
              </a:lnSpc>
              <a:buNone/>
            </a:pPr>
            <a:r>
              <a:rPr lang="en-US" sz="5400" b="1" spc="113" kern="0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?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1871663" y="1851571"/>
            <a:ext cx="2628900" cy="600075"/>
          </a:xfrm>
          <a:prstGeom prst="roundRect">
            <a:avLst>
              <a:gd name="adj" fmla="val 31746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043113" y="1980158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2043113" y="1980158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A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2500313" y="2008733"/>
            <a:ext cx="18288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54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4643438" y="1851571"/>
            <a:ext cx="2628900" cy="600075"/>
          </a:xfrm>
          <a:prstGeom prst="roundRect">
            <a:avLst>
              <a:gd name="adj" fmla="val 31746"/>
            </a:avLst>
          </a:prstGeom>
          <a:solidFill>
            <a:srgbClr val="D2F0DF"/>
          </a:solidFill>
          <a:ln w="28575">
            <a:solidFill>
              <a:srgbClr val="2BB673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814888" y="1980158"/>
            <a:ext cx="342900" cy="342900"/>
          </a:xfrm>
          <a:prstGeom prst="ellipse">
            <a:avLst/>
          </a:prstGeom>
          <a:solidFill>
            <a:srgbClr val="2BB67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14888" y="1980158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B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5272088" y="2008733"/>
            <a:ext cx="14859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BB67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56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6815138" y="2008733"/>
            <a:ext cx="2857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813" dirty="0">
                <a:solidFill>
                  <a:srgbClr val="2BB67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✓</a:t>
            </a:r>
            <a:endParaRPr lang="en-US" sz="2813" dirty="0"/>
          </a:p>
        </p:txBody>
      </p:sp>
      <p:sp>
        <p:nvSpPr>
          <p:cNvPr id="23" name="Text 21"/>
          <p:cNvSpPr/>
          <p:nvPr/>
        </p:nvSpPr>
        <p:spPr>
          <a:xfrm>
            <a:off x="1871663" y="2594521"/>
            <a:ext cx="2628900" cy="600075"/>
          </a:xfrm>
          <a:prstGeom prst="roundRect">
            <a:avLst>
              <a:gd name="adj" fmla="val 31746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2043113" y="2723108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2043113" y="2723108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C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2500313" y="2751683"/>
            <a:ext cx="18288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64</a:t>
            </a:r>
            <a:endParaRPr lang="en-US" sz="2250" dirty="0"/>
          </a:p>
        </p:txBody>
      </p:sp>
      <p:sp>
        <p:nvSpPr>
          <p:cNvPr id="27" name="Text 25"/>
          <p:cNvSpPr/>
          <p:nvPr/>
        </p:nvSpPr>
        <p:spPr>
          <a:xfrm>
            <a:off x="4643438" y="2594521"/>
            <a:ext cx="2628900" cy="600075"/>
          </a:xfrm>
          <a:prstGeom prst="roundRect">
            <a:avLst>
              <a:gd name="adj" fmla="val 31746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4814888" y="2723108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4814888" y="2723108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D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5272088" y="2751683"/>
            <a:ext cx="182880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49</a:t>
            </a:r>
            <a:endParaRPr lang="en-US" sz="2250" dirty="0"/>
          </a:p>
        </p:txBody>
      </p:sp>
      <p:sp>
        <p:nvSpPr>
          <p:cNvPr id="31" name="Text 29"/>
          <p:cNvSpPr/>
          <p:nvPr/>
        </p:nvSpPr>
        <p:spPr>
          <a:xfrm>
            <a:off x="1214438" y="3337471"/>
            <a:ext cx="6715125" cy="559891"/>
          </a:xfrm>
          <a:prstGeom prst="roundRect">
            <a:avLst>
              <a:gd name="adj" fmla="val 30622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1214438" y="3337471"/>
            <a:ext cx="6715125" cy="603897"/>
          </a:xfrm>
          <a:prstGeom prst="rect">
            <a:avLst/>
          </a:prstGeom>
          <a:noFill/>
          <a:ln/>
        </p:spPr>
        <p:txBody>
          <a:bodyPr wrap="square" lIns="200025" tIns="100013" rIns="200025" bIns="100013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💡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Подсказка: вспомни таблицу на 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×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56,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7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×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56.</a:t>
            </a:r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От перестановки множителей произведение не меняется!</a:t>
            </a:r>
            <a:endParaRPr lang="en-US" sz="1013" dirty="0"/>
          </a:p>
        </p:txBody>
      </p:sp>
      <p:sp>
        <p:nvSpPr>
          <p:cNvPr id="33" name="Text 31"/>
          <p:cNvSpPr/>
          <p:nvPr/>
        </p:nvSpPr>
        <p:spPr>
          <a:xfrm>
            <a:off x="514350" y="3968800"/>
            <a:ext cx="81153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Сначала подумай сам, потом проверь по зелёной рамке.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428625" y="-571500"/>
            <a:ext cx="1571625" cy="1571625"/>
          </a:xfrm>
          <a:prstGeom prst="roundRect">
            <a:avLst>
              <a:gd name="adj" fmla="val 6060000"/>
            </a:avLst>
          </a:prstGeom>
          <a:solidFill>
            <a:srgbClr val="FFB670">
              <a:alpha val="2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8188" y="4429125"/>
            <a:ext cx="1143000" cy="1143000"/>
          </a:xfrm>
          <a:prstGeom prst="roundRect">
            <a:avLst>
              <a:gd name="adj" fmla="val 8332500"/>
            </a:avLst>
          </a:prstGeom>
          <a:solidFill>
            <a:srgbClr val="FFEAC2">
              <a:alpha val="5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01063" y="928688"/>
            <a:ext cx="428625" cy="428625"/>
          </a:xfrm>
          <a:prstGeom prst="roundRect">
            <a:avLst>
              <a:gd name="adj" fmla="val 22220000"/>
            </a:avLst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643688" y="257175"/>
            <a:ext cx="500063" cy="6000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150" dirty="0">
                <a:solidFill>
                  <a:srgbClr val="1F2937">
                    <a:alpha val="9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214313" y="4286250"/>
            <a:ext cx="357188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1F2937">
                    <a:alpha val="7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✏️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491490" y="272948"/>
            <a:ext cx="1171865" cy="304209"/>
          </a:xfrm>
          <a:prstGeom prst="roundRect">
            <a:avLst>
              <a:gd name="adj" fmla="val 3127940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2963" y="353616"/>
            <a:ext cx="6901532" cy="154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ЗАДАНИЕ 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28650" y="328613"/>
            <a:ext cx="15716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13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✏️</a:t>
            </a:r>
            <a:endParaRPr lang="en-US" sz="1013" dirty="0"/>
          </a:p>
        </p:txBody>
      </p:sp>
      <p:sp>
        <p:nvSpPr>
          <p:cNvPr id="10" name="Text 8"/>
          <p:cNvSpPr/>
          <p:nvPr/>
        </p:nvSpPr>
        <p:spPr>
          <a:xfrm>
            <a:off x="7735922" y="283664"/>
            <a:ext cx="916588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758782" y="296466"/>
            <a:ext cx="87086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⭐ 1 звезда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0" y="664369"/>
            <a:ext cx="8636000" cy="35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99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Введи ответ:</a:t>
            </a:r>
            <a:endParaRPr lang="en-US" sz="2475" dirty="0"/>
          </a:p>
        </p:txBody>
      </p:sp>
      <p:sp>
        <p:nvSpPr>
          <p:cNvPr id="13" name="Text 11"/>
          <p:cNvSpPr/>
          <p:nvPr/>
        </p:nvSpPr>
        <p:spPr>
          <a:xfrm>
            <a:off x="2116113" y="1265783"/>
            <a:ext cx="3726646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spc="113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9 × 6 =</a:t>
            </a:r>
            <a:endParaRPr lang="en-US" sz="5400" dirty="0"/>
          </a:p>
        </p:txBody>
      </p:sp>
      <p:sp>
        <p:nvSpPr>
          <p:cNvPr id="14" name="Text 12"/>
          <p:cNvSpPr/>
          <p:nvPr/>
        </p:nvSpPr>
        <p:spPr>
          <a:xfrm>
            <a:off x="4870475" y="1122908"/>
            <a:ext cx="2143125" cy="971550"/>
          </a:xfrm>
          <a:prstGeom prst="roundRect">
            <a:avLst>
              <a:gd name="adj" fmla="val 15686"/>
            </a:avLst>
          </a:prstGeom>
          <a:solidFill>
            <a:srgbClr val="FFFFFF"/>
          </a:solidFill>
          <a:ln w="28575">
            <a:solidFill>
              <a:srgbClr val="2E5BFF"/>
            </a:solidFill>
            <a:prstDash val="dash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856187" y="1108621"/>
            <a:ext cx="3773463" cy="1080135"/>
          </a:xfrm>
          <a:prstGeom prst="rect">
            <a:avLst/>
          </a:prstGeom>
          <a:noFill/>
          <a:ln/>
        </p:spPr>
        <p:txBody>
          <a:bodyPr wrap="none" lIns="400050" tIns="42863" rIns="400050" bIns="42863" rtlCol="0" anchor="t"/>
          <a:lstStyle/>
          <a:p>
            <a:pPr algn="l" indent="0" marL="0">
              <a:lnSpc>
                <a:spcPts val="6750"/>
              </a:lnSpc>
              <a:buNone/>
            </a:pPr>
            <a:r>
              <a:rPr lang="en-US" sz="4500" b="1" spc="338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____</a:t>
            </a:r>
            <a:endParaRPr lang="en-US" sz="4500" dirty="0"/>
          </a:p>
        </p:txBody>
      </p:sp>
      <p:sp>
        <p:nvSpPr>
          <p:cNvPr id="16" name="Text 14"/>
          <p:cNvSpPr/>
          <p:nvPr/>
        </p:nvSpPr>
        <p:spPr>
          <a:xfrm>
            <a:off x="1214438" y="2265908"/>
            <a:ext cx="6715125" cy="1280071"/>
          </a:xfrm>
          <a:prstGeom prst="roundRect">
            <a:avLst>
              <a:gd name="adj" fmla="val 1785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857982" y="2367407"/>
            <a:ext cx="1428036" cy="282778"/>
          </a:xfrm>
          <a:prstGeom prst="roundRect">
            <a:avLst>
              <a:gd name="adj" fmla="val 3364998"/>
            </a:avLst>
          </a:prstGeom>
          <a:solidFill>
            <a:srgbClr val="2BB67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880842" y="2380208"/>
            <a:ext cx="138231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✓ Правильный ответ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414463" y="2680246"/>
            <a:ext cx="6315075" cy="54406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4050"/>
              </a:lnSpc>
              <a:buNone/>
            </a:pPr>
            <a:r>
              <a:rPr lang="en-US" sz="4050" b="1" dirty="0">
                <a:solidFill>
                  <a:srgbClr val="2BB67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54</a:t>
            </a:r>
            <a:endParaRPr lang="en-US" sz="4050" dirty="0"/>
          </a:p>
        </p:txBody>
      </p:sp>
      <p:sp>
        <p:nvSpPr>
          <p:cNvPr id="20" name="Text 18"/>
          <p:cNvSpPr/>
          <p:nvPr/>
        </p:nvSpPr>
        <p:spPr>
          <a:xfrm>
            <a:off x="1414463" y="3251746"/>
            <a:ext cx="6315075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Проверка: 9 × 6 = 9 × 5 + 9 × 1 = 45 + 9 = 54. Или: 6 × 9 = 6 × 10 - 6 × 1 = 60 - 6 = 54.</a:t>
            </a:r>
            <a:endParaRPr lang="en-US" sz="1013" dirty="0"/>
          </a:p>
        </p:txBody>
      </p:sp>
      <p:sp>
        <p:nvSpPr>
          <p:cNvPr id="21" name="Text 19"/>
          <p:cNvSpPr/>
          <p:nvPr/>
        </p:nvSpPr>
        <p:spPr>
          <a:xfrm>
            <a:off x="514350" y="3645991"/>
            <a:ext cx="81153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Сначала попробуй сам, потом сравни с ответом ниже.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500062" y="-571500"/>
            <a:ext cx="1571625" cy="1571625"/>
          </a:xfrm>
          <a:prstGeom prst="roundRect">
            <a:avLst>
              <a:gd name="adj" fmla="val 6060000"/>
            </a:avLst>
          </a:prstGeom>
          <a:solidFill>
            <a:srgbClr val="FFB670">
              <a:alpha val="3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86750" y="4357688"/>
            <a:ext cx="1285875" cy="1285875"/>
          </a:xfrm>
          <a:prstGeom prst="roundRect">
            <a:avLst>
              <a:gd name="adj" fmla="val 7406667"/>
            </a:avLst>
          </a:prstGeom>
          <a:solidFill>
            <a:srgbClr val="FFEAC2">
              <a:alpha val="5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58188" y="2286000"/>
            <a:ext cx="428625" cy="428625"/>
          </a:xfrm>
          <a:prstGeom prst="roundRect">
            <a:avLst>
              <a:gd name="adj" fmla="val 22220000"/>
            </a:avLst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85750" y="500063"/>
            <a:ext cx="500063" cy="6000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150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➗</a:t>
            </a:r>
            <a:endParaRPr lang="en-US" sz="3150" dirty="0"/>
          </a:p>
        </p:txBody>
      </p:sp>
      <p:sp>
        <p:nvSpPr>
          <p:cNvPr id="6" name="Text 4"/>
          <p:cNvSpPr/>
          <p:nvPr/>
        </p:nvSpPr>
        <p:spPr>
          <a:xfrm>
            <a:off x="214313" y="3243263"/>
            <a:ext cx="392906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475" dirty="0">
                <a:solidFill>
                  <a:srgbClr val="1F2937">
                    <a:alpha val="7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</a:t>
            </a:r>
            <a:endParaRPr lang="en-US" sz="2475" dirty="0"/>
          </a:p>
        </p:txBody>
      </p:sp>
      <p:sp>
        <p:nvSpPr>
          <p:cNvPr id="7" name="Text 5"/>
          <p:cNvSpPr/>
          <p:nvPr/>
        </p:nvSpPr>
        <p:spPr>
          <a:xfrm>
            <a:off x="6035269" y="71438"/>
            <a:ext cx="3108731" cy="1573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475"/>
              </a:lnSpc>
              <a:buNone/>
            </a:pPr>
            <a:r>
              <a:rPr lang="en-US" sz="13500" b="1" spc="-450" kern="0" dirty="0">
                <a:solidFill>
                  <a:srgbClr val="2E5BFF">
                    <a:alpha val="50000"/>
                  </a:srgbClr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02</a:t>
            </a:r>
            <a:endParaRPr lang="en-US" sz="13500" dirty="0"/>
          </a:p>
        </p:txBody>
      </p:sp>
      <p:sp>
        <p:nvSpPr>
          <p:cNvPr id="8" name="Text 6"/>
          <p:cNvSpPr/>
          <p:nvPr/>
        </p:nvSpPr>
        <p:spPr>
          <a:xfrm>
            <a:off x="514350" y="657225"/>
            <a:ext cx="8629650" cy="216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575" b="1" spc="169" kern="0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ЧАСТЬ 2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514350" y="942975"/>
            <a:ext cx="8629650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Деление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514350" y="1785938"/>
            <a:ext cx="8629650" cy="3903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46"/>
              </a:lnSpc>
              <a:buNone/>
            </a:pPr>
            <a:r>
              <a:rPr lang="en-US" sz="247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Как делить числа и связь с умножением</a:t>
            </a:r>
            <a:endParaRPr lang="en-US" sz="2475" dirty="0"/>
          </a:p>
        </p:txBody>
      </p:sp>
      <p:sp>
        <p:nvSpPr>
          <p:cNvPr id="11" name="Text 9"/>
          <p:cNvSpPr/>
          <p:nvPr/>
        </p:nvSpPr>
        <p:spPr>
          <a:xfrm>
            <a:off x="514350" y="2347392"/>
            <a:ext cx="862965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печений разделили на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друзей — по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каждому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14350" y="2618854"/>
            <a:ext cx="2628900" cy="792956"/>
          </a:xfrm>
          <a:prstGeom prst="roundRect">
            <a:avLst>
              <a:gd name="adj" fmla="val 288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8258" y="2720724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57225" y="2733154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1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657225" y="3011760"/>
            <a:ext cx="23431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3257550" y="2618854"/>
            <a:ext cx="2628900" cy="792956"/>
          </a:xfrm>
          <a:prstGeom prst="roundRect">
            <a:avLst>
              <a:gd name="adj" fmla="val 288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381458" y="2720724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400425" y="2733154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2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3400425" y="3011760"/>
            <a:ext cx="23431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6000750" y="2618854"/>
            <a:ext cx="2628900" cy="792956"/>
          </a:xfrm>
          <a:prstGeom prst="roundRect">
            <a:avLst>
              <a:gd name="adj" fmla="val 288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124658" y="2720724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143625" y="2733154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3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6143625" y="3011760"/>
            <a:ext cx="2343150" cy="2857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7921213" y="4673498"/>
            <a:ext cx="1017047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944073" y="4686300"/>
            <a:ext cx="97132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Раздел 2 из 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43875" y="-500062"/>
            <a:ext cx="1428750" cy="1428750"/>
          </a:xfrm>
          <a:prstGeom prst="roundRect">
            <a:avLst>
              <a:gd name="adj" fmla="val 6666000"/>
            </a:avLst>
          </a:prstGeom>
          <a:solidFill>
            <a:srgbClr val="FFB670">
              <a:alpha val="2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357187" y="4500563"/>
            <a:ext cx="1071563" cy="1071563"/>
          </a:xfrm>
          <a:prstGeom prst="roundRect">
            <a:avLst>
              <a:gd name="adj" fmla="val 8887996"/>
            </a:avLst>
          </a:prstGeom>
          <a:solidFill>
            <a:srgbClr val="FFEAC2">
              <a:alpha val="5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536781" y="214313"/>
            <a:ext cx="392906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475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➗</a:t>
            </a:r>
            <a:endParaRPr lang="en-US" sz="2475" dirty="0"/>
          </a:p>
        </p:txBody>
      </p:sp>
      <p:sp>
        <p:nvSpPr>
          <p:cNvPr id="5" name="Text 3"/>
          <p:cNvSpPr/>
          <p:nvPr/>
        </p:nvSpPr>
        <p:spPr>
          <a:xfrm>
            <a:off x="434340" y="330098"/>
            <a:ext cx="904086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342900"/>
            <a:ext cx="85836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📖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ТЕОРИЯ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700088"/>
            <a:ext cx="3888416" cy="103252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l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Что такое деление?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57200" y="1760041"/>
            <a:ext cx="3703253" cy="894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1F2937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Деление — это действие, обратное умножению. Оно отвечает на вопрос: насколько надо разделить число, чтобы получить равные части. Знак деления — : или ÷ или дробная черта.</a:t>
            </a:r>
            <a:endParaRPr lang="en-US" sz="1125" dirty="0"/>
          </a:p>
        </p:txBody>
      </p:sp>
      <p:sp>
        <p:nvSpPr>
          <p:cNvPr id="9" name="Text 7"/>
          <p:cNvSpPr/>
          <p:nvPr/>
        </p:nvSpPr>
        <p:spPr>
          <a:xfrm>
            <a:off x="457200" y="2688729"/>
            <a:ext cx="3703253" cy="571500"/>
          </a:xfrm>
          <a:prstGeom prst="roundRect">
            <a:avLst>
              <a:gd name="adj" fmla="val 40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28650" y="2803029"/>
            <a:ext cx="336035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700" b="1" spc="113" kern="0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 ÷ 3 = 4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457200" y="3360241"/>
            <a:ext cx="3999513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Делимое (12) : Делитель (3) = Частное (4)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" y="3631704"/>
            <a:ext cx="2007617" cy="328613"/>
          </a:xfrm>
          <a:prstGeom prst="roundRect">
            <a:avLst>
              <a:gd name="adj" fmla="val 2895648"/>
            </a:avLst>
          </a:prstGeom>
          <a:solidFill>
            <a:srgbClr val="2BB67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57200" y="3631704"/>
            <a:ext cx="2007617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✓ Проверка: </a:t>
            </a:r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× </a:t>
            </a:r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= </a:t>
            </a:r>
            <a:pPr algn="ctr" indent="0" marL="0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</a:t>
            </a:r>
            <a:endParaRPr lang="en-US" sz="1125" dirty="0"/>
          </a:p>
        </p:txBody>
      </p:sp>
      <p:sp>
        <p:nvSpPr>
          <p:cNvPr id="14" name="Text 12"/>
          <p:cNvSpPr/>
          <p:nvPr/>
        </p:nvSpPr>
        <p:spPr>
          <a:xfrm>
            <a:off x="4417628" y="342900"/>
            <a:ext cx="4726372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печений делим на 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друзей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4417628" y="614363"/>
            <a:ext cx="4526235" cy="428625"/>
          </a:xfrm>
          <a:prstGeom prst="roundRect">
            <a:avLst>
              <a:gd name="adj" fmla="val 5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541536" y="712661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560503" y="725091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1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6983685" y="700088"/>
            <a:ext cx="181730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4417628" y="1128713"/>
            <a:ext cx="4526235" cy="428625"/>
          </a:xfrm>
          <a:prstGeom prst="roundRect">
            <a:avLst>
              <a:gd name="adj" fmla="val 5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541536" y="1227011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560503" y="1239441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2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6983685" y="1214438"/>
            <a:ext cx="181730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025" dirty="0"/>
          </a:p>
        </p:txBody>
      </p:sp>
      <p:sp>
        <p:nvSpPr>
          <p:cNvPr id="23" name="Text 21"/>
          <p:cNvSpPr/>
          <p:nvPr/>
        </p:nvSpPr>
        <p:spPr>
          <a:xfrm>
            <a:off x="4417628" y="1643063"/>
            <a:ext cx="4526235" cy="428625"/>
          </a:xfrm>
          <a:prstGeom prst="roundRect">
            <a:avLst>
              <a:gd name="adj" fmla="val 5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4541536" y="1741361"/>
            <a:ext cx="512100" cy="232029"/>
          </a:xfrm>
          <a:prstGeom prst="roundRect">
            <a:avLst>
              <a:gd name="adj" fmla="val 4100985"/>
            </a:avLst>
          </a:prstGeom>
          <a:solidFill>
            <a:srgbClr val="FFEAC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560503" y="1753791"/>
            <a:ext cx="474166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181"/>
              </a:lnSpc>
              <a:buNone/>
            </a:pPr>
            <a:r>
              <a:rPr lang="en-US" sz="800" dirty="0">
                <a:solidFill>
                  <a:srgbClr val="1F2937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друг 3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6983685" y="1728788"/>
            <a:ext cx="181730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spc="338" kern="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 🍪 🍪 🍪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4417628" y="2185988"/>
            <a:ext cx="4526235" cy="451396"/>
          </a:xfrm>
          <a:prstGeom prst="roundRect">
            <a:avLst>
              <a:gd name="adj" fmla="val 50643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4589078" y="2286000"/>
            <a:ext cx="4183335" cy="251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12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÷ 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= 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печенья каждому </a:t>
            </a:r>
            <a:pPr algn="ctr" indent="0" marL="0">
              <a:lnSpc>
                <a:spcPts val="198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🍪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500062" y="-500062"/>
            <a:ext cx="1428750" cy="142875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58188" y="4429125"/>
            <a:ext cx="1143000" cy="114300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01038" y="214313"/>
            <a:ext cx="500063" cy="6000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150" dirty="0">
                <a:solidFill>
                  <a:srgbClr val="1F2937">
                    <a:alpha val="9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150619" y="3328988"/>
            <a:ext cx="363131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dirty="0">
                <a:solidFill>
                  <a:srgbClr val="1F2937">
                    <a:alpha val="7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✖️</a:t>
            </a:r>
            <a:endParaRPr lang="en-US" sz="2025" dirty="0"/>
          </a:p>
        </p:txBody>
      </p:sp>
      <p:sp>
        <p:nvSpPr>
          <p:cNvPr id="6" name="Text 4"/>
          <p:cNvSpPr/>
          <p:nvPr/>
        </p:nvSpPr>
        <p:spPr>
          <a:xfrm>
            <a:off x="8651081" y="3328988"/>
            <a:ext cx="32146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dirty="0">
                <a:solidFill>
                  <a:srgbClr val="1F2937">
                    <a:alpha val="7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➗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4129891" y="244373"/>
            <a:ext cx="884106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152751" y="257175"/>
            <a:ext cx="83838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⚠️ ВАЖНО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585788"/>
            <a:ext cx="8595360" cy="518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Связь умножения и деления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1357313" y="1194346"/>
            <a:ext cx="6429375" cy="4474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Умножение и деление — друзья навсегда! Если ты знаешь произведение, ты автоматически знаешь два частных. Эти три примера образуют «семью фактов».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3266145" y="1737271"/>
            <a:ext cx="2611599" cy="742950"/>
          </a:xfrm>
          <a:prstGeom prst="roundRect">
            <a:avLst>
              <a:gd name="adj" fmla="val 30769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439803" y="1908721"/>
            <a:ext cx="2264283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 × 4 = 24</a:t>
            </a:r>
            <a:endParaRPr lang="en-US" sz="3150" dirty="0"/>
          </a:p>
        </p:txBody>
      </p:sp>
      <p:sp>
        <p:nvSpPr>
          <p:cNvPr id="13" name="Text 11"/>
          <p:cNvSpPr/>
          <p:nvPr/>
        </p:nvSpPr>
        <p:spPr>
          <a:xfrm>
            <a:off x="2171700" y="2608808"/>
            <a:ext cx="2286000" cy="815727"/>
          </a:xfrm>
          <a:prstGeom prst="roundRect">
            <a:avLst>
              <a:gd name="adj" fmla="val 280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2586038" y="2780258"/>
            <a:ext cx="1700213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24 ÷ 6 = 4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2694980" y="3123158"/>
            <a:ext cx="1363262" cy="129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4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нашли второй множитель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686300" y="2608808"/>
            <a:ext cx="2286000" cy="815727"/>
          </a:xfrm>
          <a:prstGeom prst="roundRect">
            <a:avLst>
              <a:gd name="adj" fmla="val 280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100638" y="2780258"/>
            <a:ext cx="1700213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24 ÷ 4 = 6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5200762" y="3123158"/>
            <a:ext cx="1382662" cy="129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4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нашли первый множитель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457200" y="3553123"/>
            <a:ext cx="8229600" cy="434318"/>
          </a:xfrm>
          <a:prstGeom prst="roundRect">
            <a:avLst>
              <a:gd name="adj" fmla="val 52634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2368091" y="3667423"/>
            <a:ext cx="4407819" cy="2057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🔁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Меняй местами — и получай новые примеры!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51031" y="-392906"/>
            <a:ext cx="1214438" cy="121443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285750" y="4500563"/>
            <a:ext cx="928688" cy="92868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389053" y="171450"/>
            <a:ext cx="407194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88" dirty="0">
                <a:solidFill>
                  <a:srgbClr val="1F2937">
                    <a:alpha val="8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🎯</a:t>
            </a:r>
            <a:endParaRPr lang="en-US" sz="2588" dirty="0"/>
          </a:p>
        </p:txBody>
      </p:sp>
      <p:sp>
        <p:nvSpPr>
          <p:cNvPr id="5" name="Text 3"/>
          <p:cNvSpPr/>
          <p:nvPr/>
        </p:nvSpPr>
        <p:spPr>
          <a:xfrm>
            <a:off x="434340" y="187223"/>
            <a:ext cx="1100428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200025"/>
            <a:ext cx="105470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📝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ЗАДАНИЕ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793072" y="187223"/>
            <a:ext cx="916588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15932" y="200025"/>
            <a:ext cx="87086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⭐ 1 звезда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51460" y="557213"/>
            <a:ext cx="8636000" cy="345382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2599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Найди частное:</a:t>
            </a:r>
            <a:endParaRPr lang="en-US" sz="2475" dirty="0"/>
          </a:p>
        </p:txBody>
      </p:sp>
      <p:sp>
        <p:nvSpPr>
          <p:cNvPr id="10" name="Text 8"/>
          <p:cNvSpPr/>
          <p:nvPr/>
        </p:nvSpPr>
        <p:spPr>
          <a:xfrm>
            <a:off x="2823344" y="930027"/>
            <a:ext cx="5863456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24 ÷ 6 = ?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1871663" y="1701552"/>
            <a:ext cx="2636044" cy="628650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057400" y="1844427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057400" y="1844427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A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2514600" y="1844427"/>
            <a:ext cx="180736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636294" y="1701552"/>
            <a:ext cx="2636044" cy="628650"/>
          </a:xfrm>
          <a:prstGeom prst="roundRect">
            <a:avLst>
              <a:gd name="adj" fmla="val 30303"/>
            </a:avLst>
          </a:prstGeom>
          <a:solidFill>
            <a:srgbClr val="D2F0DF"/>
          </a:solidFill>
          <a:ln w="28575">
            <a:solidFill>
              <a:srgbClr val="2BB673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822031" y="1844427"/>
            <a:ext cx="342900" cy="342900"/>
          </a:xfrm>
          <a:prstGeom prst="ellipse">
            <a:avLst/>
          </a:prstGeom>
          <a:solidFill>
            <a:srgbClr val="2BB67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822031" y="1844427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B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279231" y="1844427"/>
            <a:ext cx="152161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2BB67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858000" y="1901577"/>
            <a:ext cx="22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2BB673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✓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871663" y="2458789"/>
            <a:ext cx="2636044" cy="628650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057400" y="2601664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057400" y="2601664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C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2514600" y="2601664"/>
            <a:ext cx="180736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4636294" y="2458789"/>
            <a:ext cx="2636044" cy="628650"/>
          </a:xfrm>
          <a:prstGeom prst="roundRect">
            <a:avLst>
              <a:gd name="adj" fmla="val 30303"/>
            </a:avLst>
          </a:prstGeom>
          <a:solidFill>
            <a:srgbClr val="FFFFFF"/>
          </a:solidFill>
          <a:ln w="28575">
            <a:solidFill>
              <a:srgbClr val="FFFFFF"/>
            </a:solidFill>
            <a:prstDash val="solid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4822031" y="2601664"/>
            <a:ext cx="342900" cy="342900"/>
          </a:xfrm>
          <a:prstGeom prst="ellipse">
            <a:avLst/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822031" y="2601664"/>
            <a:ext cx="4000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D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5279231" y="2601664"/>
            <a:ext cx="1807369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1800" b="1" dirty="0">
                <a:solidFill>
                  <a:srgbClr val="1F2937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457200" y="3201739"/>
            <a:ext cx="8229600" cy="373596"/>
          </a:xfrm>
          <a:prstGeom prst="roundRect">
            <a:avLst>
              <a:gd name="adj" fmla="val 61189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14363" y="3301752"/>
            <a:ext cx="7915275" cy="173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💡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Подсказка: вспомни таблицу на 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— 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×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24,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значит 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24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÷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6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=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4.</a:t>
            </a:r>
            <a:pPr algn="l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 Деление — обратное умножению!</a:t>
            </a:r>
            <a:endParaRPr lang="en-US" sz="1013" dirty="0"/>
          </a:p>
        </p:txBody>
      </p:sp>
      <p:sp>
        <p:nvSpPr>
          <p:cNvPr id="30" name="Text 28"/>
          <p:cNvSpPr/>
          <p:nvPr/>
        </p:nvSpPr>
        <p:spPr>
          <a:xfrm>
            <a:off x="457200" y="3618198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Сначала подумай сам, потом проверь по зелёной рамке.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392906" y="-392906"/>
            <a:ext cx="1214438" cy="121443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501063" y="4500563"/>
            <a:ext cx="928688" cy="928688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8372475" y="128588"/>
            <a:ext cx="428625" cy="5143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700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434340" y="187223"/>
            <a:ext cx="1100428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200025"/>
            <a:ext cx="105470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📝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ЗАДАНИЕ 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793072" y="187223"/>
            <a:ext cx="916588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15932" y="200025"/>
            <a:ext cx="87086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⭐ 1 звезда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0" y="557213"/>
            <a:ext cx="8636000" cy="35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599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Введи ответ:</a:t>
            </a:r>
            <a:endParaRPr lang="en-US" sz="2475" dirty="0"/>
          </a:p>
        </p:txBody>
      </p:sp>
      <p:sp>
        <p:nvSpPr>
          <p:cNvPr id="10" name="Text 8"/>
          <p:cNvSpPr/>
          <p:nvPr/>
        </p:nvSpPr>
        <p:spPr>
          <a:xfrm>
            <a:off x="2337569" y="944314"/>
            <a:ext cx="4020462" cy="740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45 ÷ 5 =</a:t>
            </a:r>
            <a:endParaRPr lang="en-US" sz="5400" dirty="0"/>
          </a:p>
        </p:txBody>
      </p:sp>
      <p:sp>
        <p:nvSpPr>
          <p:cNvPr id="11" name="Text 9"/>
          <p:cNvSpPr/>
          <p:nvPr/>
        </p:nvSpPr>
        <p:spPr>
          <a:xfrm>
            <a:off x="5334819" y="987177"/>
            <a:ext cx="1457325" cy="600075"/>
          </a:xfrm>
          <a:prstGeom prst="roundRect">
            <a:avLst>
              <a:gd name="adj" fmla="val 25397"/>
            </a:avLst>
          </a:prstGeom>
          <a:solidFill>
            <a:srgbClr val="FFFFFF"/>
          </a:solidFill>
          <a:ln w="28575">
            <a:solidFill>
              <a:srgbClr val="2E5BFF"/>
            </a:solidFill>
            <a:prstDash val="dash"/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320531" y="972889"/>
            <a:ext cx="3366269" cy="678942"/>
          </a:xfrm>
          <a:prstGeom prst="rect">
            <a:avLst/>
          </a:prstGeom>
          <a:noFill/>
          <a:ln/>
        </p:spPr>
        <p:txBody>
          <a:bodyPr wrap="none" lIns="257175" tIns="57150" rIns="257175" bIns="57150" rtlCol="0" anchor="t"/>
          <a:lstStyle/>
          <a:p>
            <a:pPr algn="l" indent="0" marL="0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____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3466505" y="1730127"/>
            <a:ext cx="2210991" cy="714375"/>
          </a:xfrm>
          <a:prstGeom prst="roundRect">
            <a:avLst>
              <a:gd name="adj" fmla="val 32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3643670" y="1945925"/>
            <a:ext cx="1428036" cy="282778"/>
          </a:xfrm>
          <a:prstGeom prst="roundRect">
            <a:avLst>
              <a:gd name="adj" fmla="val 3364998"/>
            </a:avLst>
          </a:prstGeom>
          <a:solidFill>
            <a:srgbClr val="2BB67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3666530" y="1958727"/>
            <a:ext cx="1382316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✓ Правильный ответ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070722" y="1830139"/>
            <a:ext cx="55632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50"/>
              </a:lnSpc>
              <a:buNone/>
            </a:pPr>
            <a:r>
              <a:rPr lang="en-US" sz="4050" b="1" dirty="0">
                <a:solidFill>
                  <a:srgbClr val="2BB673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9</a:t>
            </a:r>
            <a:endParaRPr lang="en-US" sz="4050" dirty="0"/>
          </a:p>
        </p:txBody>
      </p:sp>
      <p:sp>
        <p:nvSpPr>
          <p:cNvPr id="17" name="Text 15"/>
          <p:cNvSpPr/>
          <p:nvPr/>
        </p:nvSpPr>
        <p:spPr>
          <a:xfrm>
            <a:off x="1357313" y="2544514"/>
            <a:ext cx="642937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Проверка: 5 × 9 = 45, значит 45 ÷ 5 = 9. Или: 45 = 5 × 9. Лайфхак: на 5 делятся числа, оканчивающиеся на 0 или 5.</a:t>
            </a:r>
            <a:endParaRPr lang="en-US" sz="1125" dirty="0"/>
          </a:p>
        </p:txBody>
      </p:sp>
      <p:sp>
        <p:nvSpPr>
          <p:cNvPr id="18" name="Text 16"/>
          <p:cNvSpPr/>
          <p:nvPr/>
        </p:nvSpPr>
        <p:spPr>
          <a:xfrm>
            <a:off x="457200" y="300171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Сначала попробуй сам, потом сравни с ответом ниже.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43875" y="-500062"/>
            <a:ext cx="1428750" cy="142875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-285750" y="4429125"/>
            <a:ext cx="1071563" cy="1071563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257175" y="257175"/>
            <a:ext cx="357188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8529638" y="257175"/>
            <a:ext cx="357188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3814115" y="201511"/>
            <a:ext cx="1515770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836975" y="214313"/>
            <a:ext cx="147005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🏁</a:t>
            </a:r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ФИНАЛЬНЫЙ ТЕСТ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274320" y="542925"/>
            <a:ext cx="8595360" cy="518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🏆</a:t>
            </a:r>
            <a:pPr algn="ctr" indent="0" marL="0">
              <a:lnSpc>
                <a:spcPts val="3780"/>
              </a:lnSpc>
              <a:buNone/>
            </a:pPr>
            <a:r>
              <a:rPr lang="en-US" sz="36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Быстрый круг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457200" y="1080046"/>
            <a:ext cx="8229600" cy="270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969"/>
              </a:lnSpc>
              <a:buNone/>
            </a:pPr>
            <a:r>
              <a:rPr lang="en-US" sz="1575" dirty="0">
                <a:solidFill>
                  <a:srgbClr val="4B5563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Реши все 3 примера за 30 секунд и собери последние 3 ⭐⭐⭐!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457200" y="1458664"/>
            <a:ext cx="2628900" cy="1785938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531513" y="1617313"/>
            <a:ext cx="480274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549301" y="1630114"/>
            <a:ext cx="44469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РАЗ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83047" y="1987302"/>
            <a:ext cx="1931603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8 × 7 = ?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628650" y="2430214"/>
            <a:ext cx="2286000" cy="371475"/>
          </a:xfrm>
          <a:prstGeom prst="roundRect">
            <a:avLst>
              <a:gd name="adj" fmla="val 6153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657350" y="2501652"/>
            <a:ext cx="1085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56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418592" y="2901702"/>
            <a:ext cx="82743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таблица на 7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257550" y="1458664"/>
            <a:ext cx="2628900" cy="1785938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4320169" y="1617313"/>
            <a:ext cx="503661" cy="282778"/>
          </a:xfrm>
          <a:prstGeom prst="roundRect">
            <a:avLst>
              <a:gd name="adj" fmla="val 336499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338824" y="1630114"/>
            <a:ext cx="466353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ДВА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3697672" y="1987302"/>
            <a:ext cx="2017328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36 ÷ 9 = ?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3429000" y="2430214"/>
            <a:ext cx="2286000" cy="371475"/>
          </a:xfrm>
          <a:prstGeom prst="roundRect">
            <a:avLst>
              <a:gd name="adj" fmla="val 6153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4514850" y="2501652"/>
            <a:ext cx="1028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4270400" y="2901702"/>
            <a:ext cx="70682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связь × и ÷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6057900" y="1458664"/>
            <a:ext cx="2628900" cy="1785938"/>
          </a:xfrm>
          <a:prstGeom prst="roundRect">
            <a:avLst>
              <a:gd name="adj" fmla="val 128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7129204" y="1617313"/>
            <a:ext cx="486181" cy="282778"/>
          </a:xfrm>
          <a:prstGeom prst="roundRect">
            <a:avLst>
              <a:gd name="adj" fmla="val 3364998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7147210" y="1630114"/>
            <a:ext cx="450168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ТРИ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6583747" y="1987302"/>
            <a:ext cx="1931603" cy="3703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6 × 8 = ?</a:t>
            </a:r>
            <a:endParaRPr lang="en-US" sz="2700" dirty="0"/>
          </a:p>
        </p:txBody>
      </p:sp>
      <p:sp>
        <p:nvSpPr>
          <p:cNvPr id="28" name="Text 26"/>
          <p:cNvSpPr/>
          <p:nvPr/>
        </p:nvSpPr>
        <p:spPr>
          <a:xfrm>
            <a:off x="6229350" y="2430214"/>
            <a:ext cx="2286000" cy="371475"/>
          </a:xfrm>
          <a:prstGeom prst="roundRect">
            <a:avLst>
              <a:gd name="adj" fmla="val 61538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7258050" y="2501652"/>
            <a:ext cx="1085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48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7019292" y="2901702"/>
            <a:ext cx="82743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таблица на 8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57200" y="3373189"/>
            <a:ext cx="8229600" cy="440010"/>
          </a:xfrm>
          <a:prstGeom prst="roundRect">
            <a:avLst>
              <a:gd name="adj" fmla="val 51953"/>
            </a:avLst>
          </a:prstGeom>
          <a:solidFill>
            <a:srgbClr val="2E5B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2643192" y="3473202"/>
            <a:ext cx="3857504" cy="2399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🎯</a:t>
            </a:r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Закрой рукой ответы и реши сам!</a:t>
            </a:r>
            <a:endParaRPr lang="en-US" sz="15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4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-571500" y="-571500"/>
            <a:ext cx="1571625" cy="1571625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215313" y="4214813"/>
            <a:ext cx="1428750" cy="1428750"/>
          </a:xfrm>
          <a:prstGeom prst="ellipse">
            <a:avLst/>
          </a:prstGeom>
          <a:solidFill>
            <a:srgbClr val="FFB670">
              <a:alpha val="4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28625" y="285750"/>
            <a:ext cx="407194" cy="49291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588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2588" dirty="0"/>
          </a:p>
        </p:txBody>
      </p:sp>
      <p:sp>
        <p:nvSpPr>
          <p:cNvPr id="5" name="Text 3"/>
          <p:cNvSpPr/>
          <p:nvPr/>
        </p:nvSpPr>
        <p:spPr>
          <a:xfrm>
            <a:off x="8215313" y="385763"/>
            <a:ext cx="357188" cy="4286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dirty="0">
                <a:solidFill>
                  <a:srgbClr val="1F2937">
                    <a:alpha val="85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✨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342900" y="3757613"/>
            <a:ext cx="32146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dirty="0">
                <a:solidFill>
                  <a:srgbClr val="1F2937">
                    <a:alpha val="8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🎉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8479631" y="3757613"/>
            <a:ext cx="32146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025" dirty="0">
                <a:solidFill>
                  <a:srgbClr val="1F2937">
                    <a:alpha val="80000"/>
                  </a:srgbClr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🎊</a:t>
            </a:r>
            <a:endParaRPr lang="en-US" sz="2025" dirty="0"/>
          </a:p>
        </p:txBody>
      </p:sp>
      <p:sp>
        <p:nvSpPr>
          <p:cNvPr id="8" name="Text 6"/>
          <p:cNvSpPr/>
          <p:nvPr/>
        </p:nvSpPr>
        <p:spPr>
          <a:xfrm>
            <a:off x="4082653" y="157163"/>
            <a:ext cx="978694" cy="7858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188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👑</a:t>
            </a:r>
            <a:endParaRPr lang="en-US" sz="6188" dirty="0"/>
          </a:p>
        </p:txBody>
      </p:sp>
      <p:sp>
        <p:nvSpPr>
          <p:cNvPr id="9" name="Text 7"/>
          <p:cNvSpPr/>
          <p:nvPr/>
        </p:nvSpPr>
        <p:spPr>
          <a:xfrm>
            <a:off x="274320" y="971550"/>
            <a:ext cx="8595360" cy="70123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algn="ctr" indent="0" marL="0">
              <a:lnSpc>
                <a:spcPts val="5400"/>
              </a:lnSpc>
              <a:buNone/>
            </a:pPr>
            <a:r>
              <a:rPr lang="en-US" sz="5400" b="1" dirty="0">
                <a:solidFill>
                  <a:srgbClr val="FF7A1A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Молодец!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274320" y="1700213"/>
            <a:ext cx="8595360" cy="3733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2E5B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Ты прошёл весь тренажёр ⭐⭐⭐⭐⭐</a:t>
            </a:r>
            <a:endParaRPr lang="en-US" sz="2475" dirty="0"/>
          </a:p>
        </p:txBody>
      </p:sp>
      <p:sp>
        <p:nvSpPr>
          <p:cNvPr id="11" name="Text 9"/>
          <p:cNvSpPr/>
          <p:nvPr/>
        </p:nvSpPr>
        <p:spPr>
          <a:xfrm>
            <a:off x="1643063" y="2117341"/>
            <a:ext cx="5857875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Ты повторил таблицу умножения и деления, узнал, как они связаны, и решил 4 практических задания. Сохрани эти знания — они помогут тебе каждый день!</a:t>
            </a:r>
            <a:endParaRPr lang="en-US" sz="1125" dirty="0"/>
          </a:p>
        </p:txBody>
      </p:sp>
      <p:sp>
        <p:nvSpPr>
          <p:cNvPr id="12" name="Text 10"/>
          <p:cNvSpPr/>
          <p:nvPr/>
        </p:nvSpPr>
        <p:spPr>
          <a:xfrm>
            <a:off x="457200" y="2617403"/>
            <a:ext cx="2647876" cy="1157288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595400" y="2745991"/>
            <a:ext cx="371475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363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📚</a:t>
            </a:r>
            <a:endParaRPr lang="en-US" sz="2363" dirty="0"/>
          </a:p>
        </p:txBody>
      </p:sp>
      <p:sp>
        <p:nvSpPr>
          <p:cNvPr id="14" name="Text 12"/>
          <p:cNvSpPr/>
          <p:nvPr/>
        </p:nvSpPr>
        <p:spPr>
          <a:xfrm>
            <a:off x="1647132" y="3088891"/>
            <a:ext cx="370881" cy="358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1330523" y="3474653"/>
            <a:ext cx="105624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заданий решено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247951" y="2617403"/>
            <a:ext cx="2647987" cy="1157288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386151" y="2745991"/>
            <a:ext cx="371475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363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⭐</a:t>
            </a:r>
            <a:endParaRPr lang="en-US" sz="2363" dirty="0"/>
          </a:p>
        </p:txBody>
      </p:sp>
      <p:sp>
        <p:nvSpPr>
          <p:cNvPr id="18" name="Text 16"/>
          <p:cNvSpPr/>
          <p:nvPr/>
        </p:nvSpPr>
        <p:spPr>
          <a:xfrm>
            <a:off x="4437883" y="3088891"/>
            <a:ext cx="370881" cy="358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8</a:t>
            </a:r>
            <a:endParaRPr lang="en-US" sz="2700" dirty="0"/>
          </a:p>
        </p:txBody>
      </p:sp>
      <p:sp>
        <p:nvSpPr>
          <p:cNvPr id="19" name="Text 17"/>
          <p:cNvSpPr/>
          <p:nvPr/>
        </p:nvSpPr>
        <p:spPr>
          <a:xfrm>
            <a:off x="4173066" y="3474653"/>
            <a:ext cx="93483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звёзд собрано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038813" y="2617403"/>
            <a:ext cx="2647876" cy="1157288"/>
          </a:xfrm>
          <a:prstGeom prst="roundRect">
            <a:avLst>
              <a:gd name="adj" fmla="val 1975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57150" dir="5400000">
              <a:srgbClr val="1F2937">
                <a:alpha val="8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7177013" y="2745991"/>
            <a:ext cx="371475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363" dirty="0">
                <a:solidFill>
                  <a:srgbClr val="1F2937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🎯</a:t>
            </a:r>
            <a:endParaRPr lang="en-US" sz="2363" dirty="0"/>
          </a:p>
        </p:txBody>
      </p:sp>
      <p:sp>
        <p:nvSpPr>
          <p:cNvPr id="22" name="Text 20"/>
          <p:cNvSpPr/>
          <p:nvPr/>
        </p:nvSpPr>
        <p:spPr>
          <a:xfrm>
            <a:off x="7228745" y="3088891"/>
            <a:ext cx="370881" cy="3583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2E5BFF"/>
                </a:solidFill>
                <a:latin typeface="Liberation Sans Narrow" pitchFamily="34" charset="0"/>
                <a:ea typeface="Liberation Sans Narrow" pitchFamily="34" charset="-122"/>
                <a:cs typeface="Liberation Sans Narrow" pitchFamily="34" charset="-120"/>
              </a:rPr>
              <a:t>2</a:t>
            </a:r>
            <a:endParaRPr lang="en-US" sz="2700" dirty="0"/>
          </a:p>
        </p:txBody>
      </p:sp>
      <p:sp>
        <p:nvSpPr>
          <p:cNvPr id="23" name="Text 21"/>
          <p:cNvSpPr/>
          <p:nvPr/>
        </p:nvSpPr>
        <p:spPr>
          <a:xfrm>
            <a:off x="6973081" y="3474653"/>
            <a:ext cx="91325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темы освоены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57200" y="3874703"/>
            <a:ext cx="8229600" cy="414338"/>
          </a:xfrm>
          <a:prstGeom prst="roundRect">
            <a:avLst>
              <a:gd name="adj" fmla="val 55172"/>
            </a:avLst>
          </a:prstGeom>
          <a:solidFill>
            <a:srgbClr val="FF7A1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752116" y="3974716"/>
            <a:ext cx="5639767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egoe UI Symbol" pitchFamily="34" charset="0"/>
                <a:ea typeface="Segoe UI Symbol" pitchFamily="34" charset="-122"/>
                <a:cs typeface="Segoe UI Symbol" pitchFamily="34" charset="-120"/>
              </a:rPr>
              <a:t>🚀</a:t>
            </a:r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 Rounded MT Bold" pitchFamily="34" charset="0"/>
                <a:ea typeface="Arial Rounded MT Bold" pitchFamily="34" charset="-122"/>
                <a:cs typeface="Arial Rounded MT Bold" pitchFamily="34" charset="-120"/>
              </a:rPr>
              <a:t> Продолжай тренироваться — и станешь чемпионом математики!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3055627" y="4331903"/>
            <a:ext cx="3032745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097"/>
              </a:lnSpc>
              <a:buNone/>
            </a:pPr>
            <a:r>
              <a:rPr lang="en-US" sz="800" dirty="0">
                <a:solidFill>
                  <a:srgbClr val="4B5563"/>
                </a:solidFill>
                <a:latin typeface="Carlito" pitchFamily="34" charset="0"/>
                <a:ea typeface="Carlito" pitchFamily="34" charset="-122"/>
                <a:cs typeface="Carlito" pitchFamily="34" charset="-120"/>
              </a:rPr>
              <a:t>Презентацию можно проходить заново — повторение мать учения.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2026-09-27T07:34:59Z</dcterms:created>
  <dcterms:modified xsi:type="dcterms:W3CDTF">2026-09-27T07:34:59Z</dcterms:modified>
</cp:coreProperties>
</file>