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692" y="156754"/>
            <a:ext cx="9326880" cy="3984171"/>
          </a:xfrm>
        </p:spPr>
        <p:txBody>
          <a:bodyPr/>
          <a:lstStyle/>
          <a:p>
            <a:r>
              <a:rPr lang="ru-RU" b="1" dirty="0" err="1"/>
              <a:t>Аграмматическая</a:t>
            </a:r>
            <a:r>
              <a:rPr lang="ru-RU" b="1" dirty="0"/>
              <a:t> и оптическая </a:t>
            </a:r>
            <a:r>
              <a:rPr lang="ru-RU" b="1" dirty="0" err="1"/>
              <a:t>дисграфия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3954" y="4689567"/>
            <a:ext cx="10280469" cy="1489164"/>
          </a:xfrm>
        </p:spPr>
        <p:txBody>
          <a:bodyPr>
            <a:normAutofit/>
          </a:bodyPr>
          <a:lstStyle/>
          <a:p>
            <a:r>
              <a:rPr lang="ru-RU" b="1" dirty="0"/>
              <a:t>Спикер:  </a:t>
            </a:r>
            <a:r>
              <a:rPr lang="ru-RU" b="1" dirty="0" err="1"/>
              <a:t>Ахмерова</a:t>
            </a:r>
            <a:r>
              <a:rPr lang="ru-RU" b="1" dirty="0"/>
              <a:t> Лилия </a:t>
            </a:r>
            <a:r>
              <a:rPr lang="ru-RU" b="1" dirty="0" err="1"/>
              <a:t>Равильевна</a:t>
            </a:r>
            <a:endParaRPr lang="ru-RU" b="1" dirty="0"/>
          </a:p>
          <a:p>
            <a:r>
              <a:rPr lang="ru-RU" b="1" dirty="0"/>
              <a:t>Девиз встречи: </a:t>
            </a:r>
          </a:p>
          <a:p>
            <a:r>
              <a:rPr lang="ru-RU" b="1" dirty="0"/>
              <a:t>«Не исправляем ошибки — учим видеть систему».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5269" y="1991360"/>
            <a:ext cx="5155474" cy="343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563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44" y="222069"/>
            <a:ext cx="6988628" cy="1631179"/>
          </a:xfrm>
        </p:spPr>
        <p:txBody>
          <a:bodyPr/>
          <a:lstStyle/>
          <a:p>
            <a:r>
              <a:rPr lang="ru-RU" dirty="0"/>
              <a:t>Что такое </a:t>
            </a:r>
            <a:r>
              <a:rPr lang="ru-RU" dirty="0" err="1"/>
              <a:t>дисграфия</a:t>
            </a:r>
            <a:r>
              <a:rPr lang="ru-RU" dirty="0"/>
              <a:t>?</a:t>
            </a:r>
            <a:br>
              <a:rPr lang="ru-RU" dirty="0"/>
            </a:br>
            <a:r>
              <a:rPr lang="ru-RU" dirty="0"/>
              <a:t> </a:t>
            </a:r>
            <a:r>
              <a:rPr lang="ru-RU" sz="2000" dirty="0"/>
              <a:t>Это не лень и не невнимательность, а стойкое нарушение письма. </a:t>
            </a:r>
            <a:br>
              <a:rPr lang="ru-RU" sz="2000" dirty="0"/>
            </a:br>
            <a:r>
              <a:rPr lang="ru-RU" sz="2000" dirty="0"/>
              <a:t>Сегодня мы разделяем два похожих, но разных почерка преступления</a:t>
            </a:r>
            <a:br>
              <a:rPr lang="ru-RU" sz="20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57200" y="2612572"/>
            <a:ext cx="2991394" cy="3757119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Оптическая </a:t>
            </a:r>
            <a:r>
              <a:rPr lang="ru-RU" sz="2000" b="1" dirty="0" err="1"/>
              <a:t>дисграфия</a:t>
            </a:r>
            <a:r>
              <a:rPr lang="ru-RU" sz="2000" b="1" dirty="0"/>
              <a:t>: </a:t>
            </a:r>
          </a:p>
          <a:p>
            <a:pPr marL="0" indent="0">
              <a:buNone/>
            </a:pPr>
            <a:r>
              <a:rPr lang="ru-RU" dirty="0"/>
              <a:t>мозг путает внешность букв (как они выглядят).</a:t>
            </a:r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3840480" y="2612572"/>
            <a:ext cx="2860766" cy="3643766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 err="1"/>
              <a:t>Аграмматическая</a:t>
            </a:r>
            <a:r>
              <a:rPr lang="ru-RU" sz="2000" b="1" dirty="0"/>
              <a:t> </a:t>
            </a:r>
            <a:r>
              <a:rPr lang="ru-RU" sz="2000" b="1" dirty="0" err="1"/>
              <a:t>дисграфия</a:t>
            </a:r>
            <a:r>
              <a:rPr lang="ru-RU" sz="2000" b="1" dirty="0"/>
              <a:t>:</a:t>
            </a:r>
          </a:p>
          <a:p>
            <a:pPr marL="0" indent="0">
              <a:buNone/>
            </a:pPr>
            <a:r>
              <a:rPr lang="ru-RU" sz="2000" b="1" dirty="0"/>
              <a:t> </a:t>
            </a:r>
            <a:r>
              <a:rPr lang="ru-RU" dirty="0"/>
              <a:t>мозг путает правила игры (грамматику языка).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379" y="3321692"/>
            <a:ext cx="4171950" cy="304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173" y="102326"/>
            <a:ext cx="40671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12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Подозреваемый №1:</a:t>
            </a:r>
            <a:br>
              <a:rPr lang="ru-RU" dirty="0"/>
            </a:br>
            <a:r>
              <a:rPr lang="ru-RU" dirty="0"/>
              <a:t> Оптическая </a:t>
            </a:r>
            <a:r>
              <a:rPr lang="ru-RU" dirty="0" err="1"/>
              <a:t>дисграфия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316033" y="2116183"/>
            <a:ext cx="372035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Ребенок видит букву как картинку. </a:t>
            </a:r>
          </a:p>
          <a:p>
            <a:r>
              <a:rPr lang="ru-RU" sz="2400" dirty="0"/>
              <a:t>Если картинки похожи — он их смешивает. </a:t>
            </a:r>
          </a:p>
          <a:p>
            <a:r>
              <a:rPr lang="ru-RU" sz="2400" dirty="0"/>
              <a:t>Проблема в зрительном </a:t>
            </a:r>
            <a:r>
              <a:rPr lang="ru-RU" sz="2400" dirty="0" err="1"/>
              <a:t>гнозисе</a:t>
            </a:r>
            <a:r>
              <a:rPr lang="ru-RU" sz="2400" dirty="0"/>
              <a:t> (узнавании) и пространственном представлении.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2690949"/>
            <a:ext cx="4286250" cy="304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8472" y="2896153"/>
            <a:ext cx="2551451" cy="191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41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Типичные «улики»: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4226" y="1382985"/>
            <a:ext cx="5676311" cy="4395151"/>
          </a:xfrm>
        </p:spPr>
        <p:txBody>
          <a:bodyPr/>
          <a:lstStyle/>
          <a:p>
            <a:r>
              <a:rPr lang="ru-RU" dirty="0"/>
              <a:t>• Замена рукописных букв, состоящих из одинаковых элементов, но разного пространственного расположения: и — ш, т — п, х — ж. </a:t>
            </a:r>
          </a:p>
          <a:p>
            <a:r>
              <a:rPr lang="ru-RU" dirty="0"/>
              <a:t>• Зеркальное написание: Э — С, Я — R. </a:t>
            </a:r>
          </a:p>
          <a:p>
            <a:r>
              <a:rPr lang="ru-RU" dirty="0"/>
              <a:t>• Пропуски или добавление лишних элементов: пропущенный крючок у «ц», лишняя палочка у «ш».</a:t>
            </a:r>
          </a:p>
          <a:p>
            <a:r>
              <a:rPr lang="ru-RU" dirty="0"/>
              <a:t> • Лишние элементы: петельки сверху у букв «л», «м». • Не дописывание элементов: превращение «м» в «л».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6409" y="1382985"/>
            <a:ext cx="4853407" cy="36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56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Игровой блок: </a:t>
            </a:r>
            <a:br>
              <a:rPr lang="ru-RU" dirty="0"/>
            </a:br>
            <a:r>
              <a:rPr lang="ru-RU" dirty="0"/>
              <a:t>«Бестиарий букв» (Оптическая)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887" y="2024744"/>
            <a:ext cx="9657968" cy="4223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b="1" dirty="0"/>
              <a:t>например, </a:t>
            </a:r>
          </a:p>
          <a:p>
            <a:r>
              <a:rPr lang="ru-RU" sz="3600" b="1" dirty="0"/>
              <a:t> вместо «МАМА» написано «ΛΛΛΛ»</a:t>
            </a:r>
          </a:p>
          <a:p>
            <a:r>
              <a:rPr lang="ru-RU" sz="3600" b="1" dirty="0"/>
              <a:t> вместо «КОТ» — «ϽО†»</a:t>
            </a:r>
          </a:p>
          <a:p>
            <a:pPr marL="0" indent="0">
              <a:buNone/>
            </a:pPr>
            <a:r>
              <a:rPr lang="ru-RU" sz="3600" dirty="0"/>
              <a:t>Задание: Расшифруйте надпись за 10 секунд.</a:t>
            </a:r>
          </a:p>
          <a:p>
            <a:r>
              <a:rPr lang="el-GR" sz="3600" b="1" dirty="0"/>
              <a:t>ΛΛΛΛ </a:t>
            </a:r>
            <a:r>
              <a:rPr lang="ru-RU" sz="3600" b="1" dirty="0"/>
              <a:t>МЫ</a:t>
            </a:r>
            <a:r>
              <a:rPr lang="el-GR" sz="3600" b="1" dirty="0"/>
              <a:t>ΛΛ </a:t>
            </a:r>
            <a:r>
              <a:rPr lang="ru-RU" sz="3600" b="1" dirty="0"/>
              <a:t>Р</a:t>
            </a:r>
            <a:r>
              <a:rPr lang="el-GR" sz="3600" b="1" dirty="0"/>
              <a:t>ΛΜ</a:t>
            </a:r>
            <a:r>
              <a:rPr lang="ru-RU" sz="3600" b="1" dirty="0"/>
              <a:t>У </a:t>
            </a:r>
          </a:p>
          <a:p>
            <a:pPr marL="0" indent="0">
              <a:buNone/>
            </a:pPr>
            <a:r>
              <a:rPr lang="ru-RU" sz="3600" b="1" dirty="0"/>
              <a:t>Ответ: МАМА МЫЛА РАМУ</a:t>
            </a: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02172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8938" y="1260544"/>
            <a:ext cx="4572000" cy="148095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692" y="372288"/>
            <a:ext cx="6945246" cy="5876111"/>
          </a:xfrm>
        </p:spPr>
        <p:txBody>
          <a:bodyPr>
            <a:normAutofit/>
          </a:bodyPr>
          <a:lstStyle/>
          <a:p>
            <a:r>
              <a:rPr lang="ru-RU" sz="2800" b="1" dirty="0"/>
              <a:t>Почему это трудно читать?</a:t>
            </a:r>
          </a:p>
          <a:p>
            <a:r>
              <a:rPr lang="ru-RU" sz="2800" b="1" dirty="0"/>
              <a:t> Мозг тратит ресурс не на смысл, а на распознавание формы. Именно так чувствует себя ребенок при оптической </a:t>
            </a:r>
            <a:r>
              <a:rPr lang="ru-RU" sz="2800" b="1" dirty="0" err="1"/>
              <a:t>дисграфии</a:t>
            </a:r>
            <a:r>
              <a:rPr lang="ru-RU" sz="2800" b="1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0904" y="3400069"/>
            <a:ext cx="4067175" cy="304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94" y="3267761"/>
            <a:ext cx="3810000" cy="2857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090" y="3629758"/>
            <a:ext cx="40671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51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Подозреваемый №2: </a:t>
            </a:r>
            <a:r>
              <a:rPr lang="ru-RU" dirty="0" err="1"/>
              <a:t>Аграмматическая</a:t>
            </a:r>
            <a:r>
              <a:rPr lang="ru-RU" dirty="0"/>
              <a:t> </a:t>
            </a:r>
            <a:r>
              <a:rPr lang="ru-RU" dirty="0" err="1"/>
              <a:t>дисграфия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511" y="2116183"/>
            <a:ext cx="7889964" cy="41322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Ребенок знает слова, но не умеет ставить их в правильные падежи, числа и роды.</a:t>
            </a:r>
          </a:p>
          <a:p>
            <a:pPr marL="0" indent="0">
              <a:buNone/>
            </a:pPr>
            <a:r>
              <a:rPr lang="ru-RU" b="1" dirty="0"/>
              <a:t> Нарушен языковой анализ и синтез. Буквы он пишет верно, но связи между словами ломаются. </a:t>
            </a:r>
          </a:p>
          <a:p>
            <a:pPr marL="0" indent="0">
              <a:buNone/>
            </a:pPr>
            <a:r>
              <a:rPr lang="ru-RU" b="1" dirty="0"/>
              <a:t>Типичные «улики»:</a:t>
            </a:r>
          </a:p>
          <a:p>
            <a:pPr marL="0" indent="0">
              <a:buNone/>
            </a:pPr>
            <a:r>
              <a:rPr lang="ru-RU" b="1" dirty="0"/>
              <a:t> • Неправильное употребление предлогов («</a:t>
            </a:r>
            <a:r>
              <a:rPr lang="ru-RU" b="1" dirty="0" err="1"/>
              <a:t>зошёл</a:t>
            </a:r>
            <a:r>
              <a:rPr lang="ru-RU" b="1" dirty="0"/>
              <a:t> в дом» вместо «зашёл в дом», «играю куклой» вместо «с куклой»).</a:t>
            </a:r>
          </a:p>
          <a:p>
            <a:pPr marL="0" indent="0">
              <a:buNone/>
            </a:pPr>
            <a:r>
              <a:rPr lang="ru-RU" b="1" dirty="0"/>
              <a:t> • Ошибки согласования: «красивая яблоко», «пять </a:t>
            </a:r>
            <a:r>
              <a:rPr lang="ru-RU" b="1" dirty="0" err="1"/>
              <a:t>стулов</a:t>
            </a:r>
            <a:r>
              <a:rPr lang="ru-RU" b="1" dirty="0"/>
              <a:t>», «дети бежала».</a:t>
            </a:r>
          </a:p>
          <a:p>
            <a:pPr marL="0" indent="0">
              <a:buNone/>
            </a:pPr>
            <a:r>
              <a:rPr lang="ru-RU" b="1" dirty="0"/>
              <a:t> • Ошибки управления: «рисовать карандаш» вместо «карандашом».</a:t>
            </a:r>
          </a:p>
          <a:p>
            <a:pPr marL="0" indent="0">
              <a:buNone/>
            </a:pPr>
            <a:r>
              <a:rPr lang="ru-RU" b="1" dirty="0"/>
              <a:t> • Пропуск членов предложения: «Девочка книгу» (пропущено сказуемое «читает»).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2124" y="2428014"/>
            <a:ext cx="3737420" cy="251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88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65761" y="431073"/>
            <a:ext cx="8112034" cy="1449977"/>
          </a:xfrm>
        </p:spPr>
        <p:txBody>
          <a:bodyPr/>
          <a:lstStyle/>
          <a:p>
            <a:r>
              <a:rPr lang="ru-RU" dirty="0"/>
              <a:t>Игровой блок: «Грамматический винегрет» 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44584" y="2103120"/>
            <a:ext cx="9305270" cy="414527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Задача : найти все грамматические ошибки. </a:t>
            </a:r>
          </a:p>
          <a:p>
            <a:pPr marL="0" indent="0">
              <a:buNone/>
            </a:pPr>
            <a:r>
              <a:rPr lang="ru-RU" dirty="0"/>
              <a:t>текст: </a:t>
            </a:r>
          </a:p>
          <a:p>
            <a:pPr marL="0" indent="0">
              <a:buNone/>
            </a:pPr>
            <a:r>
              <a:rPr lang="ru-RU" sz="3600" dirty="0"/>
              <a:t>«Маленький мальчик сидел на большая стул. Он взял красный карандаши и начал рисовать солнце черная фломастер. Птицы летали под домом». </a:t>
            </a:r>
          </a:p>
        </p:txBody>
      </p:sp>
    </p:spTree>
    <p:extLst>
      <p:ext uri="{BB962C8B-B14F-4D97-AF65-F5344CB8AC3E}">
        <p14:creationId xmlns:p14="http://schemas.microsoft.com/office/powerpoint/2010/main" val="2376945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Главный допрос: </a:t>
            </a:r>
            <a:br>
              <a:rPr lang="ru-RU" b="1" dirty="0"/>
            </a:br>
            <a:r>
              <a:rPr lang="ru-RU" b="1" dirty="0"/>
              <a:t>Отличительные признаки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/>
              <a:t>Признак	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Что болит?		</a:t>
            </a:r>
          </a:p>
          <a:p>
            <a:r>
              <a:rPr lang="ru-RU" sz="1800" b="1" dirty="0"/>
              <a:t>Где ошибка?		</a:t>
            </a:r>
          </a:p>
          <a:p>
            <a:r>
              <a:rPr lang="ru-RU" sz="1800" b="1" dirty="0"/>
              <a:t>Пример		</a:t>
            </a:r>
          </a:p>
          <a:p>
            <a:r>
              <a:rPr lang="ru-RU" sz="1800" b="1" dirty="0"/>
              <a:t>Как проверить?		</a:t>
            </a:r>
          </a:p>
          <a:p>
            <a:r>
              <a:rPr lang="ru-RU" sz="1800" b="1" dirty="0"/>
              <a:t>Слух	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/>
              <a:t>Оптическая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r>
              <a:rPr lang="ru-RU" b="1" dirty="0"/>
              <a:t>Глазомер и пространственное мышление</a:t>
            </a:r>
          </a:p>
          <a:p>
            <a:r>
              <a:rPr lang="ru-RU" b="1" dirty="0"/>
              <a:t>Внутри самой буквы</a:t>
            </a:r>
          </a:p>
          <a:p>
            <a:r>
              <a:rPr lang="ru-RU" b="1" dirty="0"/>
              <a:t>Вместо «п» написана «т»</a:t>
            </a:r>
          </a:p>
          <a:p>
            <a:r>
              <a:rPr lang="ru-RU" b="1" dirty="0"/>
              <a:t>Попросить скопировать изолированную букву</a:t>
            </a:r>
          </a:p>
          <a:p>
            <a:r>
              <a:rPr lang="ru-RU" b="1" dirty="0"/>
              <a:t>Фонематический слух сохранен	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>
            <a:off x="6975566" y="1737360"/>
            <a:ext cx="3749040" cy="1280160"/>
          </a:xfrm>
        </p:spPr>
        <p:txBody>
          <a:bodyPr/>
          <a:lstStyle/>
          <a:p>
            <a:r>
              <a:rPr lang="ru-RU" b="1" dirty="0" err="1"/>
              <a:t>Аграмматическая</a:t>
            </a:r>
            <a:endParaRPr lang="ru-RU" b="1" dirty="0"/>
          </a:p>
          <a:p>
            <a:endParaRPr lang="ru-RU" b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ru-RU" b="1" dirty="0"/>
              <a:t>Чувство языка, логика связей</a:t>
            </a:r>
          </a:p>
          <a:p>
            <a:r>
              <a:rPr lang="ru-RU" b="1" dirty="0"/>
              <a:t>Между словами</a:t>
            </a:r>
          </a:p>
          <a:p>
            <a:r>
              <a:rPr lang="ru-RU" b="1" dirty="0"/>
              <a:t>Написано «нет пять стула» </a:t>
            </a:r>
          </a:p>
          <a:p>
            <a:r>
              <a:rPr lang="ru-RU" b="1" dirty="0"/>
              <a:t>Попросить изменить слово по падежам устно</a:t>
            </a:r>
          </a:p>
          <a:p>
            <a:r>
              <a:rPr lang="ru-RU" b="1" dirty="0"/>
              <a:t>Может страдать морфологический строй речи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46393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Коррекция: Как помочь?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5578" y="1358538"/>
            <a:ext cx="9514276" cy="48898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Для оптической </a:t>
            </a:r>
            <a:r>
              <a:rPr lang="ru-RU" b="1" dirty="0" err="1"/>
              <a:t>дисграфии</a:t>
            </a:r>
            <a:r>
              <a:rPr lang="ru-RU" b="1" dirty="0"/>
              <a:t>:</a:t>
            </a:r>
          </a:p>
          <a:p>
            <a:pPr marL="0" indent="0">
              <a:buNone/>
            </a:pPr>
            <a:r>
              <a:rPr lang="ru-RU" b="1" dirty="0"/>
              <a:t> • Конструирование букв из счетных палочек, проволоки, ниток.</a:t>
            </a:r>
          </a:p>
          <a:p>
            <a:pPr marL="0" indent="0">
              <a:buNone/>
            </a:pPr>
            <a:r>
              <a:rPr lang="ru-RU" b="1" dirty="0"/>
              <a:t> • Тактильные прописи (писать пальцем по манке, песку). </a:t>
            </a:r>
          </a:p>
          <a:p>
            <a:pPr marL="0" indent="0">
              <a:buNone/>
            </a:pPr>
            <a:r>
              <a:rPr lang="ru-RU" b="1" dirty="0"/>
              <a:t>• Игра «Буква спряталась»: узнавание букв на ощупь в мешочке.</a:t>
            </a:r>
          </a:p>
          <a:p>
            <a:pPr marL="0" indent="0">
              <a:buNone/>
            </a:pPr>
            <a:r>
              <a:rPr lang="ru-RU" b="1" dirty="0"/>
              <a:t> • Обводка букв через кальку. </a:t>
            </a:r>
          </a:p>
          <a:p>
            <a:pPr marL="0" indent="0">
              <a:buNone/>
            </a:pPr>
            <a:r>
              <a:rPr lang="ru-RU" b="1" dirty="0"/>
              <a:t>Для </a:t>
            </a:r>
            <a:r>
              <a:rPr lang="ru-RU" b="1" dirty="0" err="1"/>
              <a:t>аграмматической</a:t>
            </a:r>
            <a:r>
              <a:rPr lang="ru-RU" b="1" dirty="0"/>
              <a:t> </a:t>
            </a:r>
            <a:r>
              <a:rPr lang="ru-RU" b="1" dirty="0" err="1"/>
              <a:t>дисграфии</a:t>
            </a:r>
            <a:r>
              <a:rPr lang="ru-RU" b="1" dirty="0"/>
              <a:t>: </a:t>
            </a:r>
          </a:p>
          <a:p>
            <a:pPr marL="0" indent="0">
              <a:buNone/>
            </a:pPr>
            <a:r>
              <a:rPr lang="ru-RU" b="1" dirty="0"/>
              <a:t>• Работа с деформированным текстом (собрать предложение из разрезанных слов). </a:t>
            </a:r>
          </a:p>
          <a:p>
            <a:pPr marL="0" indent="0">
              <a:buNone/>
            </a:pPr>
            <a:r>
              <a:rPr lang="ru-RU" b="1" dirty="0"/>
              <a:t>• Игры с мячом на изменение слов («один — много», «он — она — оно»). </a:t>
            </a:r>
          </a:p>
          <a:p>
            <a:pPr marL="0" indent="0">
              <a:buNone/>
            </a:pPr>
            <a:r>
              <a:rPr lang="ru-RU" b="1" dirty="0"/>
              <a:t>• Составление схем предложений. • Устное составление фраз по сюжетной картинке перед записью.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5993" y="2710792"/>
            <a:ext cx="2680064" cy="2680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0513" y="185837"/>
            <a:ext cx="2202020" cy="1608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30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447" y="287383"/>
            <a:ext cx="9750388" cy="1565865"/>
          </a:xfrm>
        </p:spPr>
        <p:txBody>
          <a:bodyPr/>
          <a:lstStyle/>
          <a:p>
            <a:r>
              <a:rPr lang="ru-RU" b="1" dirty="0" err="1"/>
              <a:t>Лайфхаки</a:t>
            </a:r>
            <a:r>
              <a:rPr lang="ru-RU" b="1" dirty="0"/>
              <a:t> для учителя и родителя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2332" y="1358537"/>
            <a:ext cx="9357522" cy="4889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r>
              <a:rPr lang="ru-RU" b="1" dirty="0"/>
              <a:t>Текст: </a:t>
            </a:r>
          </a:p>
          <a:p>
            <a:pPr marL="0" indent="0">
              <a:buNone/>
            </a:pPr>
            <a:r>
              <a:rPr lang="ru-RU" b="1" dirty="0"/>
              <a:t>• Никогда не заставляйте переписывать работу целиком ради красоты — это закрепляет ошибку </a:t>
            </a:r>
            <a:r>
              <a:rPr lang="ru-RU" b="1" dirty="0" err="1"/>
              <a:t>моторно</a:t>
            </a:r>
            <a:r>
              <a:rPr lang="ru-RU" b="1" dirty="0"/>
              <a:t>. </a:t>
            </a:r>
          </a:p>
          <a:p>
            <a:pPr marL="0" indent="0">
              <a:buNone/>
            </a:pPr>
            <a:r>
              <a:rPr lang="ru-RU" b="1" dirty="0"/>
              <a:t>• Используйте зеленую ручку только для выделения орфограмм, а не для перечеркивания красным.</a:t>
            </a:r>
          </a:p>
          <a:p>
            <a:pPr marL="0" indent="0">
              <a:buNone/>
            </a:pPr>
            <a:r>
              <a:rPr lang="ru-RU" b="1" dirty="0"/>
              <a:t> • Для «оптиков»: разрешайте писать на нелинованной бумаге первое время, чтобы убрать страх наклона строки. </a:t>
            </a:r>
          </a:p>
          <a:p>
            <a:pPr marL="0" indent="0">
              <a:buNone/>
            </a:pPr>
            <a:r>
              <a:rPr lang="ru-RU" b="1" dirty="0"/>
              <a:t>• Для «</a:t>
            </a:r>
            <a:r>
              <a:rPr lang="ru-RU" b="1" dirty="0" err="1"/>
              <a:t>аграмматиков</a:t>
            </a:r>
            <a:r>
              <a:rPr lang="ru-RU" b="1" dirty="0"/>
              <a:t>»: проговаривайте вслух каждое слово именно так, как оно пишется (орфографически), выделяя окончания. </a:t>
            </a:r>
          </a:p>
          <a:p>
            <a:pPr marL="0" indent="0">
              <a:buNone/>
            </a:pPr>
            <a:r>
              <a:rPr lang="ru-RU" b="1" dirty="0"/>
              <a:t>• Хвалите за правильно написанную сложную букву или верное окончание, даже если вся строка кривая.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7886" y="5122817"/>
            <a:ext cx="4572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307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</TotalTime>
  <Words>712</Words>
  <Application>Microsoft Office PowerPoint</Application>
  <PresentationFormat>Широкоэкранный</PresentationFormat>
  <Paragraphs>75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Century Gothic</vt:lpstr>
      <vt:lpstr>Wingdings 3</vt:lpstr>
      <vt:lpstr>Ион</vt:lpstr>
      <vt:lpstr>Аграмматическая и оптическая дисграфия</vt:lpstr>
      <vt:lpstr>Что такое дисграфия?  Это не лень и не невнимательность, а стойкое нарушение письма.  Сегодня мы разделяем два похожих, но разных почерка преступления </vt:lpstr>
      <vt:lpstr>Подозреваемый №1:  Оптическая дисграфия</vt:lpstr>
      <vt:lpstr>Типичные «улики»: </vt:lpstr>
      <vt:lpstr>Игровой блок:  «Бестиарий букв» (Оптическая)</vt:lpstr>
      <vt:lpstr>Презентация PowerPoint</vt:lpstr>
      <vt:lpstr>Подозреваемый №2: Аграмматическая дисграфия </vt:lpstr>
      <vt:lpstr>Игровой блок: «Грамматический винегрет»  </vt:lpstr>
      <vt:lpstr>Главный допрос:  Отличительные признаки </vt:lpstr>
      <vt:lpstr>Коррекция: Как помочь? </vt:lpstr>
      <vt:lpstr>Лайфхаки для учителя и родителя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Аграмматическая и оптическая дисграфия</dc:title>
  <dc:creator>38</dc:creator>
  <cp:lastModifiedBy>Екатерина Чимутова</cp:lastModifiedBy>
  <cp:revision>13</cp:revision>
  <dcterms:created xsi:type="dcterms:W3CDTF">2026-09-22T05:20:32Z</dcterms:created>
  <dcterms:modified xsi:type="dcterms:W3CDTF">2026-10-12T07:59:02Z</dcterms:modified>
</cp:coreProperties>
</file>