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75" r:id="rId5"/>
    <p:sldId id="273" r:id="rId6"/>
    <p:sldId id="268" r:id="rId7"/>
    <p:sldId id="272" r:id="rId8"/>
    <p:sldId id="260" r:id="rId9"/>
    <p:sldId id="276" r:id="rId10"/>
    <p:sldId id="279" r:id="rId11"/>
    <p:sldId id="280" r:id="rId12"/>
    <p:sldId id="281" r:id="rId13"/>
    <p:sldId id="278" r:id="rId14"/>
    <p:sldId id="282" r:id="rId15"/>
    <p:sldId id="283" r:id="rId16"/>
    <p:sldId id="259" r:id="rId17"/>
    <p:sldId id="284" r:id="rId18"/>
    <p:sldId id="286" r:id="rId19"/>
    <p:sldId id="285" r:id="rId20"/>
    <p:sldId id="289" r:id="rId21"/>
    <p:sldId id="290" r:id="rId22"/>
    <p:sldId id="291" r:id="rId23"/>
    <p:sldId id="292" r:id="rId24"/>
    <p:sldId id="266" r:id="rId25"/>
  </p:sldIdLst>
  <p:sldSz cx="18288000" cy="10287000"/>
  <p:notesSz cx="6858000" cy="9144000"/>
  <p:embeddedFontLst>
    <p:embeddedFont>
      <p:font typeface="Dekko" panose="020B0604020202020204" charset="0"/>
      <p:regular r:id="rId27"/>
    </p:embeddedFont>
    <p:embeddedFont>
      <p:font typeface="Fira Sans" panose="020B0503050000020004" pitchFamily="34" charset="0"/>
      <p:regular r:id="rId28"/>
      <p:bold r:id="rId29"/>
    </p:embeddedFont>
    <p:embeddedFont>
      <p:font typeface="Itim" panose="020B0604020202020204" charset="-34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5812" autoAdjust="0"/>
  </p:normalViewPr>
  <p:slideViewPr>
    <p:cSldViewPr>
      <p:cViewPr varScale="1">
        <p:scale>
          <a:sx n="49" d="100"/>
          <a:sy n="49" d="100"/>
        </p:scale>
        <p:origin x="1042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undo custSel delSld modSld">
      <pc:chgData name="Екатерина Чимутова" userId="4e1c11216741eefa" providerId="LiveId" clId="{E01BB03D-4D9F-4CF2-BCCB-B77BB2E13832}" dt="2026-10-12T07:55:27.218" v="9" actId="2696"/>
      <pc:docMkLst>
        <pc:docMk/>
      </pc:docMkLst>
      <pc:sldChg chg="modSp mod">
        <pc:chgData name="Екатерина Чимутова" userId="4e1c11216741eefa" providerId="LiveId" clId="{E01BB03D-4D9F-4CF2-BCCB-B77BB2E13832}" dt="2026-10-12T07:54:55.802" v="8" actId="20577"/>
        <pc:sldMkLst>
          <pc:docMk/>
          <pc:sldMk cId="0" sldId="256"/>
        </pc:sldMkLst>
        <pc:spChg chg="mod">
          <ac:chgData name="Екатерина Чимутова" userId="4e1c11216741eefa" providerId="LiveId" clId="{E01BB03D-4D9F-4CF2-BCCB-B77BB2E13832}" dt="2026-10-12T07:54:55.802" v="8" actId="20577"/>
          <ac:spMkLst>
            <pc:docMk/>
            <pc:sldMk cId="0" sldId="256"/>
            <ac:spMk id="5" creationId="{00000000-0000-0000-0000-000000000000}"/>
          </ac:spMkLst>
        </pc:spChg>
        <pc:spChg chg="mod">
          <ac:chgData name="Екатерина Чимутова" userId="4e1c11216741eefa" providerId="LiveId" clId="{E01BB03D-4D9F-4CF2-BCCB-B77BB2E13832}" dt="2026-10-12T07:54:54.238" v="7" actId="20577"/>
          <ac:spMkLst>
            <pc:docMk/>
            <pc:sldMk cId="0" sldId="256"/>
            <ac:spMk id="7" creationId="{00000000-0000-0000-0000-000000000000}"/>
          </ac:spMkLst>
        </pc:spChg>
      </pc:sldChg>
      <pc:sldChg chg="modSp mod">
        <pc:chgData name="Екатерина Чимутова" userId="4e1c11216741eefa" providerId="LiveId" clId="{E01BB03D-4D9F-4CF2-BCCB-B77BB2E13832}" dt="2026-10-12T07:54:53.688" v="6" actId="20577"/>
        <pc:sldMkLst>
          <pc:docMk/>
          <pc:sldMk cId="0" sldId="268"/>
        </pc:sldMkLst>
        <pc:spChg chg="mod">
          <ac:chgData name="Екатерина Чимутова" userId="4e1c11216741eefa" providerId="LiveId" clId="{E01BB03D-4D9F-4CF2-BCCB-B77BB2E13832}" dt="2026-10-12T07:54:53.688" v="6" actId="20577"/>
          <ac:spMkLst>
            <pc:docMk/>
            <pc:sldMk cId="0" sldId="268"/>
            <ac:spMk id="15" creationId="{00000000-0000-0000-0000-000000000000}"/>
          </ac:spMkLst>
        </pc:spChg>
      </pc:sldChg>
      <pc:sldChg chg="del">
        <pc:chgData name="Екатерина Чимутова" userId="4e1c11216741eefa" providerId="LiveId" clId="{E01BB03D-4D9F-4CF2-BCCB-B77BB2E13832}" dt="2026-10-12T07:55:27.218" v="9" actId="2696"/>
        <pc:sldMkLst>
          <pc:docMk/>
          <pc:sldMk cId="576502681" sldId="29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D3DD9B-C152-43BE-90A1-0AFA50C9057A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56D6F-0C0F-48AB-BFC1-9FCB895F4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423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70510" algn="just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Добрый день ребята, мы сегодня начинаем наш мастер-класс на тему «Развитие «</a:t>
            </a:r>
            <a:r>
              <a:rPr lang="en-US" sz="1200" dirty="0">
                <a:effectLst/>
                <a:latin typeface="Times New Roman"/>
                <a:ea typeface="Times New Roman"/>
              </a:rPr>
              <a:t>soft</a:t>
            </a:r>
            <a:r>
              <a:rPr lang="en-US" sz="1200" baseline="0" dirty="0">
                <a:effectLst/>
                <a:latin typeface="Times New Roman"/>
                <a:ea typeface="Times New Roman"/>
              </a:rPr>
              <a:t> skills</a:t>
            </a:r>
            <a:r>
              <a:rPr lang="ru-RU" sz="1200" baseline="0" dirty="0">
                <a:effectLst/>
                <a:latin typeface="Times New Roman"/>
                <a:ea typeface="Times New Roman"/>
              </a:rPr>
              <a:t>»</a:t>
            </a:r>
            <a:r>
              <a:rPr lang="en-US" sz="1200" baseline="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aseline="0" dirty="0">
                <a:effectLst/>
                <a:latin typeface="Times New Roman"/>
                <a:ea typeface="Times New Roman"/>
              </a:rPr>
              <a:t>компетенций»</a:t>
            </a:r>
            <a:r>
              <a:rPr lang="ru-RU" sz="1200" dirty="0">
                <a:effectLst/>
                <a:latin typeface="Times New Roman"/>
                <a:ea typeface="Times New Roman"/>
              </a:rPr>
              <a:t>. Мастер-класс построен из отдельных упражнений и каждый из них особенный. Насколько этот мастер-класс будет для вас полезным и интересным во много зависит от вас самих. 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017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187325" indent="270510" algn="just">
              <a:lnSpc>
                <a:spcPct val="113000"/>
              </a:lnSpc>
              <a:spcAft>
                <a:spcPts val="0"/>
              </a:spcAft>
              <a:tabLst>
                <a:tab pos="90170" algn="l"/>
                <a:tab pos="762635" algn="l"/>
              </a:tabLst>
            </a:pPr>
            <a:r>
              <a:rPr lang="ru-RU" sz="1200" dirty="0">
                <a:effectLst/>
                <a:latin typeface="Times New Roman"/>
                <a:ea typeface="Arial"/>
              </a:rPr>
              <a:t>Теперь важный момент.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87325" indent="270510" algn="just">
              <a:lnSpc>
                <a:spcPct val="113000"/>
              </a:lnSpc>
              <a:spcAft>
                <a:spcPts val="0"/>
              </a:spcAft>
              <a:tabLst>
                <a:tab pos="90170" algn="l"/>
                <a:tab pos="762635" algn="l"/>
              </a:tabLst>
            </a:pPr>
            <a:r>
              <a:rPr lang="ru-RU" sz="1200" dirty="0">
                <a:effectLst/>
                <a:latin typeface="Times New Roman"/>
                <a:ea typeface="Arial"/>
              </a:rPr>
              <a:t>Без чего не бывает игры? Что всегда присутствует в любой игре?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87325" indent="270510" algn="just">
              <a:lnSpc>
                <a:spcPct val="113000"/>
              </a:lnSpc>
              <a:spcAft>
                <a:spcPts val="0"/>
              </a:spcAft>
              <a:tabLst>
                <a:tab pos="90170" algn="l"/>
                <a:tab pos="762635" algn="l"/>
              </a:tabLst>
            </a:pPr>
            <a:r>
              <a:rPr lang="ru-RU" sz="1200" dirty="0">
                <a:effectLst/>
                <a:latin typeface="Times New Roman"/>
                <a:ea typeface="Arial"/>
              </a:rPr>
              <a:t> 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87325" indent="270510" algn="just">
              <a:lnSpc>
                <a:spcPct val="113000"/>
              </a:lnSpc>
              <a:spcAft>
                <a:spcPts val="0"/>
              </a:spcAft>
              <a:tabLst>
                <a:tab pos="90170" algn="l"/>
                <a:tab pos="762635" algn="l"/>
              </a:tabLst>
            </a:pPr>
            <a:r>
              <a:rPr lang="ru-RU" sz="1200" dirty="0">
                <a:effectLst/>
                <a:latin typeface="Times New Roman"/>
                <a:ea typeface="Arial"/>
              </a:rPr>
              <a:t>Подумайте, какие правила вы хотели бы установить для сегодняшней игры/встречи. 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87325" indent="270510" algn="just">
              <a:lnSpc>
                <a:spcPct val="113000"/>
              </a:lnSpc>
              <a:spcAft>
                <a:spcPts val="0"/>
              </a:spcAft>
              <a:tabLst>
                <a:tab pos="90170" algn="l"/>
                <a:tab pos="762635" algn="l"/>
              </a:tabLst>
            </a:pPr>
            <a:r>
              <a:rPr lang="ru-RU" sz="1200" dirty="0">
                <a:effectLst/>
                <a:latin typeface="Times New Roman"/>
                <a:ea typeface="Arial"/>
              </a:rPr>
              <a:t>Сейчас я предлагаю каждой команде сформулировать 1 самое нужное правило в игре.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87325" indent="270510" algn="just">
              <a:lnSpc>
                <a:spcPct val="113000"/>
              </a:lnSpc>
              <a:spcAft>
                <a:spcPts val="0"/>
              </a:spcAft>
              <a:tabLst>
                <a:tab pos="90170" algn="l"/>
                <a:tab pos="762635" algn="l"/>
              </a:tabLst>
            </a:pPr>
            <a:r>
              <a:rPr lang="ru-RU" sz="1200" dirty="0">
                <a:effectLst/>
                <a:latin typeface="Times New Roman"/>
                <a:ea typeface="Arial"/>
              </a:rPr>
              <a:t>Через </a:t>
            </a:r>
            <a:r>
              <a:rPr lang="ru-RU" sz="1200" b="1" i="1" dirty="0">
                <a:effectLst/>
                <a:latin typeface="Times New Roman"/>
                <a:ea typeface="Arial"/>
              </a:rPr>
              <a:t>30 сек. </a:t>
            </a:r>
            <a:r>
              <a:rPr lang="ru-RU" sz="1200" dirty="0">
                <a:effectLst/>
                <a:latin typeface="Times New Roman"/>
                <a:ea typeface="Arial"/>
              </a:rPr>
              <a:t>жду ваших ответов.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 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Каждая команда по очереди говорит одно правило, не повторяясь.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(Обязательно попросить пояснить, зачем нужно это правило, как оно работает и т.д.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Написать список правил на доске или </a:t>
            </a:r>
            <a:r>
              <a:rPr lang="ru-RU" sz="1200" dirty="0" err="1">
                <a:effectLst/>
                <a:latin typeface="Times New Roman"/>
                <a:ea typeface="Times New Roman"/>
              </a:rPr>
              <a:t>флипчарте</a:t>
            </a:r>
            <a:r>
              <a:rPr lang="ru-RU" sz="1200" dirty="0">
                <a:effectLst/>
                <a:latin typeface="Times New Roman"/>
                <a:ea typeface="Times New Roman"/>
              </a:rPr>
              <a:t>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Можно дополнить своими правилами. Например, дисциплина, активность,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доброжелательность…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Примерные правила: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1.Активность.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2.Уважение.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3…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ВАЖНО! После составления списка правил, закрепить их выполнение ритуалом.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Например: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с правилами согласны?</a:t>
            </a:r>
            <a:r>
              <a:rPr lang="ru-RU" sz="1200" dirty="0">
                <a:effectLst/>
                <a:latin typeface="Times New Roman"/>
                <a:ea typeface="Times New Roman"/>
              </a:rPr>
              <a:t> ДА (подкрепить жестом).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Выполнять готовы?</a:t>
            </a:r>
            <a:r>
              <a:rPr lang="ru-RU" sz="1200" dirty="0">
                <a:effectLst/>
                <a:latin typeface="Times New Roman"/>
                <a:ea typeface="Times New Roman"/>
              </a:rPr>
              <a:t> ДА)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spcBef>
                <a:spcPts val="75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Вы</a:t>
            </a:r>
            <a:r>
              <a:rPr lang="ru-RU" sz="1200" spc="-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любите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супергероев?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indent="270510" algn="just">
              <a:spcBef>
                <a:spcPts val="75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Кто,</a:t>
            </a:r>
            <a:r>
              <a:rPr lang="ru-RU" sz="1200" spc="-7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по-вашему,</a:t>
            </a:r>
            <a:r>
              <a:rPr lang="ru-RU" sz="1200" spc="-6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сильнее,</a:t>
            </a:r>
            <a:r>
              <a:rPr lang="ru-RU" sz="1200" spc="-6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 err="1">
                <a:effectLst/>
                <a:latin typeface="Times New Roman"/>
                <a:ea typeface="Times New Roman"/>
              </a:rPr>
              <a:t>бэтмен</a:t>
            </a:r>
            <a:r>
              <a:rPr lang="ru-RU" sz="1200" spc="-7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или</a:t>
            </a:r>
            <a:r>
              <a:rPr lang="ru-RU" sz="1200" spc="-6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супермен?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marR="3190875" indent="270510" algn="just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На самом деле, у каждого человека есть своя </a:t>
            </a:r>
            <a:r>
              <a:rPr lang="ru-RU" sz="1200" dirty="0" err="1">
                <a:effectLst/>
                <a:latin typeface="Times New Roman"/>
                <a:ea typeface="Times New Roman"/>
              </a:rPr>
              <a:t>суперспособность</a:t>
            </a:r>
            <a:r>
              <a:rPr lang="ru-RU" sz="1200" dirty="0">
                <a:effectLst/>
                <a:latin typeface="Times New Roman"/>
                <a:ea typeface="Times New Roman"/>
              </a:rPr>
              <a:t>. Как вам кажется, какой суперсилой обладаете вы?</a:t>
            </a:r>
          </a:p>
          <a:p>
            <a:pPr marR="3188335" indent="270510" algn="just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Существует несколько классификаций </a:t>
            </a:r>
            <a:r>
              <a:rPr lang="ru-RU" sz="1200" dirty="0" err="1">
                <a:effectLst/>
                <a:latin typeface="Times New Roman"/>
                <a:ea typeface="Times New Roman"/>
              </a:rPr>
              <a:t>Soft-skills</a:t>
            </a:r>
            <a:r>
              <a:rPr lang="ru-RU" sz="1200" dirty="0">
                <a:effectLst/>
                <a:latin typeface="Times New Roman"/>
                <a:ea typeface="Times New Roman"/>
              </a:rPr>
              <a:t>. Предлагаем</a:t>
            </a:r>
            <a:r>
              <a:rPr lang="ru-RU" sz="1200" spc="230" dirty="0">
                <a:effectLst/>
                <a:latin typeface="Times New Roman"/>
                <a:ea typeface="Times New Roman"/>
              </a:rPr>
              <a:t>  </a:t>
            </a:r>
            <a:r>
              <a:rPr lang="ru-RU" sz="1200" dirty="0">
                <a:effectLst/>
                <a:latin typeface="Times New Roman"/>
                <a:ea typeface="Times New Roman"/>
              </a:rPr>
              <a:t>классификацию,</a:t>
            </a:r>
            <a:r>
              <a:rPr lang="ru-RU" sz="1200" spc="235" dirty="0">
                <a:effectLst/>
                <a:latin typeface="Times New Roman"/>
                <a:ea typeface="Times New Roman"/>
              </a:rPr>
              <a:t>  </a:t>
            </a:r>
            <a:r>
              <a:rPr lang="ru-RU" sz="1200" dirty="0">
                <a:effectLst/>
                <a:latin typeface="Times New Roman"/>
                <a:ea typeface="Times New Roman"/>
              </a:rPr>
              <a:t>которая</a:t>
            </a:r>
            <a:r>
              <a:rPr lang="ru-RU" sz="1200" spc="240" dirty="0">
                <a:effectLst/>
                <a:latin typeface="Times New Roman"/>
                <a:ea typeface="Times New Roman"/>
              </a:rPr>
              <a:t> 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называется </a:t>
            </a:r>
            <a:r>
              <a:rPr lang="ru-RU" sz="1200" dirty="0">
                <a:effectLst/>
                <a:latin typeface="Times New Roman"/>
                <a:ea typeface="Times New Roman"/>
              </a:rPr>
              <a:t>«Система</a:t>
            </a:r>
            <a:r>
              <a:rPr lang="ru-RU" sz="1200" spc="-6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4К»: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marL="342900" lvl="0" indent="-342900">
              <a:spcBef>
                <a:spcPts val="755"/>
              </a:spcBef>
              <a:spcAft>
                <a:spcPts val="0"/>
              </a:spcAft>
              <a:buSzPts val="1000"/>
              <a:buFont typeface="Symbol"/>
              <a:buChar char=""/>
              <a:tabLst>
                <a:tab pos="960120" algn="l"/>
              </a:tabLst>
            </a:pPr>
            <a:r>
              <a:rPr lang="ru-RU" sz="1200" spc="-10" dirty="0">
                <a:effectLst/>
                <a:latin typeface="Times New Roman"/>
                <a:ea typeface="Symbol"/>
                <a:cs typeface="Symbol"/>
              </a:rPr>
              <a:t>Коммуникация/общение</a:t>
            </a:r>
            <a:endParaRPr lang="ru-RU" sz="1050" spc="0" dirty="0">
              <a:effectLst/>
              <a:latin typeface="Times New Roman"/>
              <a:ea typeface="Symbol"/>
              <a:cs typeface="Symbol"/>
            </a:endParaRPr>
          </a:p>
          <a:p>
            <a:pPr marL="342900" lvl="0" indent="-342900">
              <a:spcBef>
                <a:spcPts val="755"/>
              </a:spcBef>
              <a:spcAft>
                <a:spcPts val="0"/>
              </a:spcAft>
              <a:buSzPts val="1000"/>
              <a:buFont typeface="Symbol"/>
              <a:buChar char=""/>
              <a:tabLst>
                <a:tab pos="960120" algn="l"/>
              </a:tabLst>
            </a:pPr>
            <a:r>
              <a:rPr lang="ru-RU" sz="1200" spc="-10" dirty="0">
                <a:effectLst/>
                <a:latin typeface="Times New Roman"/>
                <a:ea typeface="Symbol"/>
                <a:cs typeface="Symbol"/>
              </a:rPr>
              <a:t>Кооперация/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командная</a:t>
            </a:r>
            <a:r>
              <a:rPr lang="ru-RU" sz="1200" spc="-4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-10" dirty="0">
                <a:effectLst/>
                <a:latin typeface="Times New Roman"/>
                <a:ea typeface="Symbol"/>
                <a:cs typeface="Symbol"/>
              </a:rPr>
              <a:t>работа/сотрудничество</a:t>
            </a:r>
            <a:endParaRPr lang="ru-RU" sz="1050" spc="0" dirty="0">
              <a:effectLst/>
              <a:latin typeface="Times New Roman"/>
              <a:ea typeface="Symbol"/>
              <a:cs typeface="Symbol"/>
            </a:endParaRPr>
          </a:p>
          <a:p>
            <a:pPr marL="342900" lvl="0" indent="-342900">
              <a:spcBef>
                <a:spcPts val="755"/>
              </a:spcBef>
              <a:spcAft>
                <a:spcPts val="0"/>
              </a:spcAft>
              <a:buSzPts val="1000"/>
              <a:buFont typeface="Symbol"/>
              <a:buChar char=""/>
              <a:tabLst>
                <a:tab pos="960120" algn="l"/>
              </a:tabLst>
            </a:pP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Критическое</a:t>
            </a:r>
            <a:r>
              <a:rPr lang="ru-RU" sz="1200" spc="-6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-10" dirty="0">
                <a:effectLst/>
                <a:latin typeface="Times New Roman"/>
                <a:ea typeface="Symbol"/>
                <a:cs typeface="Symbol"/>
              </a:rPr>
              <a:t>мышление</a:t>
            </a:r>
            <a:endParaRPr lang="ru-RU" sz="1050" spc="0" dirty="0">
              <a:effectLst/>
              <a:latin typeface="Times New Roman"/>
              <a:ea typeface="Symbol"/>
              <a:cs typeface="Symbol"/>
            </a:endParaRPr>
          </a:p>
          <a:p>
            <a:pPr marL="342900" lvl="0" indent="-342900">
              <a:spcBef>
                <a:spcPts val="755"/>
              </a:spcBef>
              <a:spcAft>
                <a:spcPts val="0"/>
              </a:spcAft>
              <a:buSzPts val="1000"/>
              <a:buFont typeface="Symbol"/>
              <a:buChar char=""/>
              <a:tabLst>
                <a:tab pos="960120" algn="l"/>
              </a:tabLst>
            </a:pPr>
            <a:r>
              <a:rPr lang="ru-RU" sz="1200" spc="-10" dirty="0">
                <a:effectLst/>
                <a:latin typeface="Times New Roman"/>
                <a:ea typeface="Symbol"/>
                <a:cs typeface="Symbol"/>
              </a:rPr>
              <a:t>Креативность/творчество</a:t>
            </a:r>
            <a:endParaRPr lang="ru-RU" sz="1050" spc="0" dirty="0">
              <a:effectLst/>
              <a:latin typeface="Times New Roman"/>
              <a:ea typeface="Symbol"/>
              <a:cs typeface="Symbol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189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175" indent="270510" algn="just">
              <a:spcBef>
                <a:spcPts val="560"/>
              </a:spcBef>
              <a:spcAft>
                <a:spcPts val="0"/>
              </a:spcAft>
            </a:pPr>
            <a:r>
              <a:rPr lang="ru-RU" sz="1200" b="1" kern="0" dirty="0">
                <a:effectLst/>
                <a:latin typeface="Times New Roman"/>
                <a:ea typeface="Times New Roman"/>
              </a:rPr>
              <a:t>Сегодня на мастер-классе мы с ними познакомимся.</a:t>
            </a:r>
          </a:p>
          <a:p>
            <a:pPr marL="3175" indent="270510" algn="just">
              <a:spcBef>
                <a:spcPts val="560"/>
              </a:spcBef>
              <a:spcAft>
                <a:spcPts val="0"/>
              </a:spcAft>
            </a:pPr>
            <a:r>
              <a:rPr lang="ru-RU" sz="1200" b="1" kern="0" dirty="0">
                <a:effectLst/>
                <a:latin typeface="Times New Roman"/>
                <a:ea typeface="Times New Roman"/>
              </a:rPr>
              <a:t>КОММУНИКАЦИЯ/эмоциональный интеллект/</a:t>
            </a:r>
            <a:r>
              <a:rPr lang="ru-RU" sz="1200" b="1" kern="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kern="0" dirty="0">
                <a:effectLst/>
                <a:latin typeface="Times New Roman"/>
                <a:ea typeface="Times New Roman"/>
              </a:rPr>
              <a:t>и</a:t>
            </a:r>
            <a:r>
              <a:rPr lang="ru-RU" sz="1200" b="1" kern="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kern="0" spc="-10" dirty="0">
                <a:effectLst/>
                <a:latin typeface="Times New Roman"/>
                <a:ea typeface="Times New Roman"/>
              </a:rPr>
              <a:t>КООПЕРАЦИЯ - </a:t>
            </a:r>
            <a:endParaRPr lang="ru-RU" sz="1200" b="1" kern="0" dirty="0">
              <a:effectLst/>
              <a:latin typeface="Times New Roman"/>
              <a:ea typeface="Times New Roman"/>
            </a:endParaRPr>
          </a:p>
          <a:p>
            <a:pPr indent="270510" algn="just">
              <a:spcBef>
                <a:spcPts val="75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совместная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деятельность</a:t>
            </a:r>
            <a:r>
              <a:rPr lang="ru-RU" sz="1200" spc="-4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для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передачи</a:t>
            </a:r>
            <a:r>
              <a:rPr lang="ru-RU" sz="1200" spc="-4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информации</a:t>
            </a:r>
            <a:r>
              <a:rPr lang="ru-RU" sz="1200" spc="-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или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решения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проблем.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897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70510" algn="ctr">
              <a:spcBef>
                <a:spcPts val="70"/>
              </a:spcBef>
              <a:spcAft>
                <a:spcPts val="0"/>
              </a:spcAft>
            </a:pPr>
            <a:r>
              <a:rPr lang="ru-RU" sz="1200" b="1" i="1" u="sng" spc="-1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«Поздороваться</a:t>
            </a:r>
            <a:r>
              <a:rPr lang="ru-RU" sz="1200" b="1" i="1" u="sng" spc="3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1200" b="1" i="1" u="sng" spc="-1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частями</a:t>
            </a:r>
            <a:r>
              <a:rPr lang="ru-RU" sz="1200" b="1" i="1" u="sng" spc="-25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1200" b="1" i="1" u="sng" spc="-2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тела»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spcBef>
                <a:spcPts val="86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Участникам</a:t>
            </a:r>
            <a:r>
              <a:rPr lang="ru-RU" sz="1200" spc="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предлагается</a:t>
            </a:r>
            <a:r>
              <a:rPr lang="ru-RU" sz="1200" spc="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образовать</a:t>
            </a:r>
            <a:r>
              <a:rPr lang="ru-RU" sz="1200" spc="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круг</a:t>
            </a:r>
            <a:r>
              <a:rPr lang="ru-RU" sz="1200" spc="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и</a:t>
            </a:r>
            <a:r>
              <a:rPr lang="ru-RU" sz="1200" spc="4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разделиться</a:t>
            </a:r>
            <a:r>
              <a:rPr lang="ru-RU" sz="1200" spc="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на</a:t>
            </a:r>
            <a:r>
              <a:rPr lang="ru-RU" sz="1200" spc="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три</a:t>
            </a:r>
            <a:r>
              <a:rPr lang="ru-RU" sz="1200" spc="4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равные</a:t>
            </a:r>
            <a:r>
              <a:rPr lang="ru-RU" sz="1200" spc="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части:</a:t>
            </a:r>
            <a:r>
              <a:rPr lang="ru-RU" sz="1200" dirty="0">
                <a:effectLst/>
                <a:latin typeface="Times New Roman"/>
                <a:ea typeface="Times New Roman"/>
              </a:rPr>
              <a:t> «европейцев», «японцев» и «африканцев». Потом каждый из участников идет по кругу</a:t>
            </a:r>
            <a:r>
              <a:rPr lang="ru-RU" sz="1200" spc="30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и</a:t>
            </a:r>
            <a:r>
              <a:rPr lang="ru-RU" sz="1200" spc="3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здоровается</a:t>
            </a:r>
            <a:r>
              <a:rPr lang="ru-RU" sz="1200" spc="3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со</a:t>
            </a:r>
            <a:r>
              <a:rPr lang="ru-RU" sz="1200" spc="3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всеми</a:t>
            </a:r>
            <a:r>
              <a:rPr lang="ru-RU" sz="1200" spc="38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«своим</a:t>
            </a:r>
            <a:r>
              <a:rPr lang="ru-RU" sz="1200" spc="3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способом»:</a:t>
            </a:r>
            <a:r>
              <a:rPr lang="ru-RU" sz="1200" spc="3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«европейцы»</a:t>
            </a:r>
            <a:r>
              <a:rPr lang="ru-RU" sz="1200" spc="3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пожимают</a:t>
            </a:r>
            <a:r>
              <a:rPr lang="ru-RU" sz="1200" spc="34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руку,</a:t>
            </a:r>
            <a:r>
              <a:rPr lang="ru-RU" sz="1200" dirty="0">
                <a:effectLst/>
                <a:latin typeface="Times New Roman"/>
                <a:ea typeface="Times New Roman"/>
              </a:rPr>
              <a:t> «японцы»</a:t>
            </a:r>
            <a:r>
              <a:rPr lang="ru-RU" sz="1200" spc="27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кланяются,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«африканцы»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трутся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пятками.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80340" indent="270510" algn="just">
              <a:lnSpc>
                <a:spcPct val="150000"/>
              </a:lnSpc>
              <a:spcBef>
                <a:spcPts val="79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Это упражнение обычно происходит весело и эмоционально. Его лучше всего ставить в начало занятия, для того чтобы поприветствовать друг друга и зарядить группу энергией.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205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70510" algn="just">
              <a:spcBef>
                <a:spcPts val="375"/>
              </a:spcBef>
              <a:spcAft>
                <a:spcPts val="0"/>
              </a:spcAft>
            </a:pPr>
            <a:r>
              <a:rPr lang="ru-RU" sz="1200" b="1" i="1" u="sng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«Друг</a:t>
            </a:r>
            <a:r>
              <a:rPr lang="ru-RU" sz="1200" b="1" i="1" u="sng" spc="-1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1200" b="1" i="1" u="sng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к</a:t>
            </a:r>
            <a:r>
              <a:rPr lang="ru-RU" sz="1200" b="1" i="1" u="sng" spc="-3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1200" b="1" i="1" u="sng" spc="-1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дружке»/</a:t>
            </a:r>
            <a:r>
              <a:rPr lang="ru-RU" sz="1200" spc="-10" dirty="0">
                <a:solidFill>
                  <a:srgbClr val="001F5F"/>
                </a:solidFill>
                <a:effectLst/>
                <a:latin typeface="Times New Roman"/>
                <a:ea typeface="Times New Roman"/>
              </a:rPr>
              <a:t>кооперация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82245" indent="270510" algn="just">
              <a:lnSpc>
                <a:spcPct val="150000"/>
              </a:lnSpc>
              <a:spcBef>
                <a:spcPts val="86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Я предлагаю вам поиграть в игру-активатор «Друг к дружке», во время которой всем участникам нужно выполнять очень-очень быстро движения. Встаньте</a:t>
            </a:r>
            <a:r>
              <a:rPr lang="ru-RU" sz="1200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 круг, выберите себе партнера и быстро пожмите ему руку.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86055" indent="270510" algn="just">
              <a:lnSpc>
                <a:spcPct val="150000"/>
              </a:lnSpc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А теперь я буду вам говорить, какими частями тела вам нужно будет очень быстро «поздороваться» друг с другом. А когда я скажу: «Друг к дружке! », вы должны поменять партнера.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Правая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рука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правой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руке!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780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Попа к попе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!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790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Спина</a:t>
            </a:r>
            <a:r>
              <a:rPr lang="ru-RU" sz="1200" spc="-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 спине!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815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b="1" spc="0" dirty="0">
                <a:effectLst/>
                <a:latin typeface="Times New Roman"/>
                <a:ea typeface="Times New Roman"/>
              </a:rPr>
              <a:t>Друг</a:t>
            </a:r>
            <a:r>
              <a:rPr lang="ru-RU" sz="1200" b="1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b="1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spc="-10" dirty="0">
                <a:effectLst/>
                <a:latin typeface="Times New Roman"/>
                <a:ea typeface="Times New Roman"/>
              </a:rPr>
              <a:t>дружке.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790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Носок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носку!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815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Живот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животу!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815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Лоб</a:t>
            </a:r>
            <a:r>
              <a:rPr lang="ru-RU" sz="1200" spc="-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ко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лбу!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795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b="1" spc="0" dirty="0">
                <a:effectLst/>
                <a:latin typeface="Times New Roman"/>
                <a:ea typeface="Times New Roman"/>
              </a:rPr>
              <a:t>Друг</a:t>
            </a:r>
            <a:r>
              <a:rPr lang="ru-RU" sz="1200" b="1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b="1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spc="-10" dirty="0">
                <a:effectLst/>
                <a:latin typeface="Times New Roman"/>
                <a:ea typeface="Times New Roman"/>
              </a:rPr>
              <a:t>дружке.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810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Бок</a:t>
            </a:r>
            <a:r>
              <a:rPr lang="ru-RU" sz="1200" spc="-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spc="-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боку!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815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Колено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spc="-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колену!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795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Мизинец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мизинцу!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810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b="1" spc="0" dirty="0">
                <a:effectLst/>
                <a:latin typeface="Times New Roman"/>
                <a:ea typeface="Times New Roman"/>
              </a:rPr>
              <a:t>Друг</a:t>
            </a:r>
            <a:r>
              <a:rPr lang="ru-RU" sz="1200" b="1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b="1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spc="-10" dirty="0">
                <a:effectLst/>
                <a:latin typeface="Times New Roman"/>
                <a:ea typeface="Times New Roman"/>
              </a:rPr>
              <a:t>дружке.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790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Бедро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spc="-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бедру!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815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Ухо</a:t>
            </a:r>
            <a:r>
              <a:rPr lang="ru-RU" sz="1200" spc="-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уху!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820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Пятка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пятке!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790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b="1" spc="0" dirty="0">
                <a:effectLst/>
                <a:latin typeface="Times New Roman"/>
                <a:ea typeface="Times New Roman"/>
              </a:rPr>
              <a:t>Друг</a:t>
            </a:r>
            <a:r>
              <a:rPr lang="ru-RU" sz="1200" b="1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b="1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spc="-10" dirty="0">
                <a:effectLst/>
                <a:latin typeface="Times New Roman"/>
                <a:ea typeface="Times New Roman"/>
              </a:rPr>
              <a:t>дружке.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815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Затылок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затылку!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790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Локоть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локтю!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815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Кулак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кулаку!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815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913765" algn="l"/>
              </a:tabLst>
            </a:pPr>
            <a:r>
              <a:rPr lang="ru-RU" sz="1200" b="1" spc="0" dirty="0">
                <a:effectLst/>
                <a:latin typeface="Times New Roman"/>
                <a:ea typeface="Times New Roman"/>
              </a:rPr>
              <a:t>Друг</a:t>
            </a:r>
            <a:r>
              <a:rPr lang="ru-RU" sz="1200" b="1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spc="0" dirty="0">
                <a:effectLst/>
                <a:latin typeface="Times New Roman"/>
                <a:ea typeface="Times New Roman"/>
              </a:rPr>
              <a:t>к</a:t>
            </a:r>
            <a:r>
              <a:rPr lang="ru-RU" sz="1200" b="1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spc="-10" dirty="0">
                <a:effectLst/>
                <a:latin typeface="Times New Roman"/>
                <a:ea typeface="Times New Roman"/>
              </a:rPr>
              <a:t>дружке.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indent="270510">
              <a:spcBef>
                <a:spcPts val="790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Пожмите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друг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другу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руки.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Молодцы.</a:t>
            </a:r>
            <a:r>
              <a:rPr lang="ru-RU" sz="1200" spc="-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Спасибо.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957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70510" algn="just">
              <a:spcBef>
                <a:spcPts val="65"/>
              </a:spcBef>
              <a:spcAft>
                <a:spcPts val="0"/>
              </a:spcAft>
            </a:pPr>
            <a:r>
              <a:rPr lang="ru-RU" sz="1200" b="1" i="1" u="sng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«Поза</a:t>
            </a:r>
            <a:r>
              <a:rPr lang="ru-RU" sz="1200" b="1" i="1" u="sng" spc="-3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1200" b="1" i="1" u="sng" spc="-1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Наполеона»/</a:t>
            </a:r>
            <a:r>
              <a:rPr lang="ru-RU" sz="1200" spc="-10" dirty="0">
                <a:solidFill>
                  <a:srgbClr val="001F5F"/>
                </a:solidFill>
                <a:effectLst/>
                <a:latin typeface="Times New Roman"/>
                <a:ea typeface="Times New Roman"/>
              </a:rPr>
              <a:t>кооперация/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«камень-ножницы-бумага», «покажи сколько пальцев»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82245" indent="270510" algn="just">
              <a:lnSpc>
                <a:spcPct val="150000"/>
              </a:lnSpc>
              <a:spcBef>
                <a:spcPts val="870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Участникам показывается три движения: руки скрещены на груди, руки вытянуты вперед с раскрытыми ладонями и руки сжаты в кулаки. По команде ведущего: «Раз, два, три!», каждый участник одновременно с другими должен показать одно из трех движений (какое понравится). 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82245" indent="270510" algn="just">
              <a:lnSpc>
                <a:spcPct val="150000"/>
              </a:lnSpc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Задача в том, чтобы вся группа или большинство участников показали одинаковое движение.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79070" indent="270510" algn="just">
              <a:lnSpc>
                <a:spcPct val="150000"/>
              </a:lnSpc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Комментарий ведущего: это упражнение показывает, насколько вы готовы к работе. Если большинство показали ладони, значит, они готовы к работе и достаточно открыты. Кулаки показывают агрессивность, поза Наполеона – некоторую закрытость или нежелание работать.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944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70510" algn="just">
              <a:spcBef>
                <a:spcPts val="865"/>
              </a:spcBef>
              <a:spcAft>
                <a:spcPts val="0"/>
              </a:spcAft>
            </a:pPr>
            <a:r>
              <a:rPr lang="ru-RU" sz="1200" b="1" i="1" u="sng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«Символ</a:t>
            </a:r>
            <a:r>
              <a:rPr lang="ru-RU" sz="1200" b="1" i="1" u="sng" spc="375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1200" b="1" i="1" u="sng" spc="-1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уверенности»/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устно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spcBef>
                <a:spcPts val="86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Нарисовать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предмет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или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образ,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который</a:t>
            </a:r>
            <a:r>
              <a:rPr lang="ru-RU" sz="1200" spc="-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ассоциируется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у</a:t>
            </a:r>
            <a:r>
              <a:rPr lang="ru-RU" sz="1200" spc="-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вас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уверенностью.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82245" indent="270510" algn="just">
              <a:lnSpc>
                <a:spcPct val="150000"/>
              </a:lnSpc>
              <a:spcBef>
                <a:spcPts val="790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Обсуждение: обратить внимание, что некоторые образы повторяются, то есть присутствуют предметы, которые у многих ассоциируются с образом уверенности.</a:t>
            </a:r>
            <a:r>
              <a:rPr lang="ru-RU" sz="1200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А у некоторых это непривычные, может быть, образы (привести примеры по их конкретным рисункам).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4387215" indent="270510">
              <a:lnSpc>
                <a:spcPct val="146000"/>
              </a:lnSpc>
              <a:spcBef>
                <a:spcPts val="755"/>
              </a:spcBef>
              <a:spcAft>
                <a:spcPts val="0"/>
              </a:spcAft>
            </a:pPr>
            <a:r>
              <a:rPr lang="ru-RU" sz="1200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Плечи назад; 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4387215" indent="270510">
              <a:lnSpc>
                <a:spcPct val="146000"/>
              </a:lnSpc>
              <a:spcBef>
                <a:spcPts val="755"/>
              </a:spcBef>
              <a:spcAft>
                <a:spcPts val="0"/>
              </a:spcAft>
            </a:pPr>
            <a:r>
              <a:rPr lang="ru-RU" sz="1200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Прямая осанка; 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4387215" indent="270510">
              <a:lnSpc>
                <a:spcPct val="146000"/>
              </a:lnSpc>
              <a:spcBef>
                <a:spcPts val="755"/>
              </a:spcBef>
              <a:spcAft>
                <a:spcPts val="0"/>
              </a:spcAft>
            </a:pPr>
            <a:r>
              <a:rPr lang="ru-RU" sz="1200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Смотрит</a:t>
            </a:r>
            <a:r>
              <a:rPr lang="ru-RU" sz="1200" spc="-90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в</a:t>
            </a:r>
            <a:r>
              <a:rPr lang="ru-RU" sz="1200" spc="-85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глаза;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L="270510" marR="4008120">
              <a:lnSpc>
                <a:spcPct val="146000"/>
              </a:lnSpc>
              <a:spcAft>
                <a:spcPts val="0"/>
              </a:spcAft>
            </a:pPr>
            <a:r>
              <a:rPr lang="ru-RU" sz="1200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Четко разговаривает;        </a:t>
            </a:r>
          </a:p>
          <a:p>
            <a:pPr marL="270510" marR="4008120">
              <a:lnSpc>
                <a:spcPct val="146000"/>
              </a:lnSpc>
              <a:spcAft>
                <a:spcPts val="0"/>
              </a:spcAft>
            </a:pPr>
            <a:r>
              <a:rPr lang="ru-RU" sz="1200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Чувствует</a:t>
            </a:r>
            <a:r>
              <a:rPr lang="ru-RU" sz="1200" spc="-90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себя</a:t>
            </a:r>
            <a:r>
              <a:rPr lang="ru-RU" sz="1200" spc="-85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уверенно.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L="960120" marR="31115" indent="270510" algn="ctr">
              <a:lnSpc>
                <a:spcPct val="145000"/>
              </a:lnSpc>
              <a:spcBef>
                <a:spcPts val="730"/>
              </a:spcBef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Давайте</a:t>
            </a:r>
            <a:r>
              <a:rPr lang="ru-RU" sz="1200" b="1" spc="-6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освоим</a:t>
            </a:r>
            <a:r>
              <a:rPr lang="ru-RU" sz="1200" b="1" spc="-6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несколько</a:t>
            </a:r>
            <a:r>
              <a:rPr lang="ru-RU" sz="1200" b="1" spc="-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правил</a:t>
            </a:r>
            <a:r>
              <a:rPr lang="ru-RU" sz="1200" b="1" spc="-6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эффективного</a:t>
            </a:r>
            <a:r>
              <a:rPr lang="ru-RU" sz="1200" b="1" spc="-7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общения:</a:t>
            </a:r>
          </a:p>
          <a:p>
            <a:pPr marL="342900" lvl="0" indent="-342900">
              <a:spcBef>
                <a:spcPts val="25"/>
              </a:spcBef>
              <a:spcAft>
                <a:spcPts val="0"/>
              </a:spcAft>
              <a:buFont typeface="Symbol"/>
              <a:buChar char=""/>
              <a:tabLst>
                <a:tab pos="960120" algn="l"/>
              </a:tabLst>
            </a:pP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Проявляйте</a:t>
            </a:r>
            <a:r>
              <a:rPr lang="ru-RU" sz="1200" spc="-3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искренний</a:t>
            </a:r>
            <a:r>
              <a:rPr lang="ru-RU" sz="1200" spc="-3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интерес</a:t>
            </a:r>
            <a:r>
              <a:rPr lang="ru-RU" sz="1200" spc="-3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к</a:t>
            </a:r>
            <a:r>
              <a:rPr lang="ru-RU" sz="1200" spc="-4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другим</a:t>
            </a:r>
            <a:r>
              <a:rPr lang="ru-RU" sz="1200" spc="-3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-10" dirty="0">
                <a:effectLst/>
                <a:latin typeface="Times New Roman"/>
                <a:ea typeface="Symbol"/>
                <a:cs typeface="Symbol"/>
              </a:rPr>
              <a:t>людям.</a:t>
            </a:r>
            <a:endParaRPr lang="ru-RU" sz="1050" spc="0" dirty="0">
              <a:effectLst/>
              <a:latin typeface="Times New Roman"/>
              <a:ea typeface="Symbol"/>
              <a:cs typeface="Symbol"/>
            </a:endParaRPr>
          </a:p>
          <a:p>
            <a:pPr marL="342900" marR="603885" lvl="0" indent="-342900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Font typeface="Symbol"/>
              <a:buChar char=""/>
              <a:tabLst>
                <a:tab pos="960120" algn="l"/>
              </a:tabLst>
            </a:pP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Вместо того, чтобы осуждать людей, постарайтесь понять, почему они поступают так, а не иначе, встаньте на их место.</a:t>
            </a:r>
            <a:endParaRPr lang="ru-RU" sz="1050" spc="0" dirty="0">
              <a:effectLst/>
              <a:latin typeface="Times New Roman"/>
              <a:ea typeface="Symbol"/>
              <a:cs typeface="Symbol"/>
            </a:endParaRPr>
          </a:p>
          <a:p>
            <a:pPr marL="342900" marR="602615" lvl="0" indent="-342900">
              <a:lnSpc>
                <a:spcPct val="110000"/>
              </a:lnSpc>
              <a:spcBef>
                <a:spcPts val="605"/>
              </a:spcBef>
              <a:spcAft>
                <a:spcPts val="0"/>
              </a:spcAft>
              <a:buFont typeface="Symbol"/>
              <a:buChar char=""/>
              <a:tabLst>
                <a:tab pos="960120" algn="l"/>
              </a:tabLst>
            </a:pP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Будьте</a:t>
            </a:r>
            <a:r>
              <a:rPr lang="ru-RU" sz="1200" spc="4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доброжелательными,</a:t>
            </a:r>
            <a:r>
              <a:rPr lang="ru-RU" sz="1200" spc="4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приветливыми,</a:t>
            </a:r>
            <a:r>
              <a:rPr lang="ru-RU" sz="1200" spc="4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улыбайтесь,</a:t>
            </a:r>
            <a:r>
              <a:rPr lang="ru-RU" sz="1200" spc="4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обращайтесь</a:t>
            </a:r>
            <a:r>
              <a:rPr lang="ru-RU" sz="1200" spc="4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к</a:t>
            </a:r>
            <a:r>
              <a:rPr lang="ru-RU" sz="1200" spc="4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человеку</a:t>
            </a:r>
            <a:r>
              <a:rPr lang="ru-RU" sz="1200" spc="4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по </a:t>
            </a:r>
            <a:r>
              <a:rPr lang="ru-RU" sz="1200" spc="-10" dirty="0">
                <a:effectLst/>
                <a:latin typeface="Times New Roman"/>
                <a:ea typeface="Symbol"/>
                <a:cs typeface="Symbol"/>
              </a:rPr>
              <a:t>имени.</a:t>
            </a:r>
            <a:endParaRPr lang="ru-RU" sz="1050" spc="0" dirty="0">
              <a:effectLst/>
              <a:latin typeface="Times New Roman"/>
              <a:ea typeface="Symbol"/>
              <a:cs typeface="Symbol"/>
            </a:endParaRPr>
          </a:p>
          <a:p>
            <a:pPr marL="342900" marR="604520" lvl="0" indent="-342900">
              <a:lnSpc>
                <a:spcPct val="110000"/>
              </a:lnSpc>
              <a:spcBef>
                <a:spcPts val="585"/>
              </a:spcBef>
              <a:spcAft>
                <a:spcPts val="0"/>
              </a:spcAft>
              <a:buFont typeface="Symbol"/>
              <a:buChar char=""/>
              <a:tabLst>
                <a:tab pos="960120" algn="l"/>
              </a:tabLst>
            </a:pP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Говорите</a:t>
            </a:r>
            <a:r>
              <a:rPr lang="ru-RU" sz="1200" spc="2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о</a:t>
            </a:r>
            <a:r>
              <a:rPr lang="ru-RU" sz="1200" spc="2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том,</a:t>
            </a:r>
            <a:r>
              <a:rPr lang="ru-RU" sz="1200" spc="2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что</a:t>
            </a:r>
            <a:r>
              <a:rPr lang="ru-RU" sz="1200" spc="2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интересно</a:t>
            </a:r>
            <a:r>
              <a:rPr lang="ru-RU" sz="1200" spc="2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собеседнику</a:t>
            </a:r>
            <a:r>
              <a:rPr lang="ru-RU" sz="1200" spc="2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и</a:t>
            </a:r>
            <a:r>
              <a:rPr lang="ru-RU" sz="1200" spc="2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старайтесь</a:t>
            </a:r>
            <a:r>
              <a:rPr lang="ru-RU" sz="1200" spc="2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больше</a:t>
            </a:r>
            <a:r>
              <a:rPr lang="ru-RU" sz="1200" spc="2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слушать</a:t>
            </a:r>
            <a:r>
              <a:rPr lang="ru-RU" sz="1200" spc="2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и</a:t>
            </a:r>
            <a:r>
              <a:rPr lang="ru-RU" sz="1200" spc="20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быть хорошим слушателем.</a:t>
            </a:r>
            <a:endParaRPr lang="ru-RU" sz="1050" spc="0" dirty="0">
              <a:effectLst/>
              <a:latin typeface="Times New Roman"/>
              <a:ea typeface="Symbol"/>
              <a:cs typeface="Symbol"/>
            </a:endParaRPr>
          </a:p>
          <a:p>
            <a:pPr marL="342900" lvl="0" indent="-342900">
              <a:spcBef>
                <a:spcPts val="585"/>
              </a:spcBef>
              <a:spcAft>
                <a:spcPts val="0"/>
              </a:spcAft>
              <a:buFont typeface="Symbol"/>
              <a:buChar char=""/>
              <a:tabLst>
                <a:tab pos="960120" algn="l"/>
              </a:tabLst>
            </a:pP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Никогда</a:t>
            </a:r>
            <a:r>
              <a:rPr lang="ru-RU" sz="1200" spc="-6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не</a:t>
            </a:r>
            <a:r>
              <a:rPr lang="ru-RU" sz="1200" spc="-6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критикуйте</a:t>
            </a:r>
            <a:r>
              <a:rPr lang="ru-RU" sz="1200" spc="-60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человека</a:t>
            </a:r>
            <a:r>
              <a:rPr lang="ru-RU" sz="1200" spc="-75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0" dirty="0">
                <a:effectLst/>
                <a:latin typeface="Times New Roman"/>
                <a:ea typeface="Symbol"/>
                <a:cs typeface="Symbol"/>
              </a:rPr>
              <a:t>при</a:t>
            </a:r>
            <a:r>
              <a:rPr lang="ru-RU" sz="1200" spc="-55" dirty="0">
                <a:effectLst/>
                <a:latin typeface="Times New Roman"/>
                <a:ea typeface="Symbol"/>
                <a:cs typeface="Symbol"/>
              </a:rPr>
              <a:t> </a:t>
            </a:r>
            <a:r>
              <a:rPr lang="ru-RU" sz="1200" spc="-10" dirty="0">
                <a:effectLst/>
                <a:latin typeface="Times New Roman"/>
                <a:ea typeface="Symbol"/>
                <a:cs typeface="Symbol"/>
              </a:rPr>
              <a:t>посторонних.</a:t>
            </a:r>
            <a:endParaRPr lang="ru-RU" sz="1050" spc="0" dirty="0">
              <a:effectLst/>
              <a:latin typeface="Times New Roman"/>
              <a:ea typeface="Symbol"/>
              <a:cs typeface="Symbol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460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70510" algn="ctr">
              <a:spcBef>
                <a:spcPts val="60"/>
              </a:spcBef>
              <a:spcAft>
                <a:spcPts val="0"/>
              </a:spcAft>
            </a:pPr>
            <a:r>
              <a:rPr lang="ru-RU" sz="1200" b="1" i="1" u="sng" spc="-1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*«Сказка»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80340" indent="270510" algn="just">
              <a:lnSpc>
                <a:spcPct val="150000"/>
              </a:lnSpc>
              <a:spcBef>
                <a:spcPts val="86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Участникам тренинга предлагается придумать сказку на новый лад. Но перед этим</a:t>
            </a:r>
            <a:r>
              <a:rPr lang="ru-RU" sz="1200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нужно выбрать одного участника,</a:t>
            </a:r>
            <a:r>
              <a:rPr lang="ru-RU" sz="1200" spc="4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который должен будет выйти за дверь. Задача данного участника угадать с помощью вопросов</a:t>
            </a:r>
            <a:r>
              <a:rPr lang="ru-RU" sz="1200" spc="-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название сказки, количество героев, задействованных в ней</a:t>
            </a:r>
            <a:r>
              <a:rPr lang="ru-RU" sz="1200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и рассказать сюжет этой сказки. При этом есть одно условие: вопросы, которые участник будет задавать</a:t>
            </a:r>
            <a:r>
              <a:rPr lang="ru-RU" sz="1200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всем остальным, должны предполагать ответ «да» или «нет».</a:t>
            </a:r>
            <a:r>
              <a:rPr lang="ru-RU" sz="1200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Всем собравшимся задается вопрос: «Кто готов выйти за дверь?»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	Оставшимся психолог говорит следующее: «А сейчас я вам открою</a:t>
            </a:r>
            <a:r>
              <a:rPr lang="ru-RU" sz="1200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маленький секрет никакую</a:t>
            </a:r>
            <a:r>
              <a:rPr lang="ru-RU" sz="1200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сказку мы конечно придумывать не будем. Но когда участник зайдет к нам мы должны будем следующим образом отвечать на его вопросы: если вопрос оканчивается</a:t>
            </a:r>
            <a:r>
              <a:rPr lang="ru-RU" sz="1200" spc="4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на гласную, то отвечаем «да», если на согласную – отвечаем «нет». Все поняли? Начинаем».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82245" indent="270510" algn="just">
              <a:lnSpc>
                <a:spcPct val="150000"/>
              </a:lnSpc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Когда вышедший участник тренинга возвращается, ему задается следующий вопрос: «Готов рассказать сказку?». После того как сказка рассказана задается вопрос к</a:t>
            </a:r>
            <a:r>
              <a:rPr lang="ru-RU" sz="1200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«сочинявшим» сказку «Правильно угадал или нет?» Молодец. Но мы должны признаться, что никакую сказку мы не придумывали. Эту сказку сочинил 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ты.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917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70510">
              <a:spcBef>
                <a:spcPts val="850"/>
              </a:spcBef>
              <a:spcAft>
                <a:spcPts val="0"/>
              </a:spcAft>
            </a:pPr>
            <a:r>
              <a:rPr lang="ru-RU" sz="1200" b="1" i="1" u="sng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«Зайку</a:t>
            </a:r>
            <a:r>
              <a:rPr lang="ru-RU" sz="1200" b="1" i="1" u="sng" spc="-35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1200" b="1" i="1" u="sng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бросила</a:t>
            </a:r>
            <a:r>
              <a:rPr lang="ru-RU" sz="1200" b="1" i="1" u="sng" spc="-45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1200" b="1" i="1" u="sng" spc="-1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хозяйка…»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>
              <a:spcBef>
                <a:spcPts val="86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Произнесите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текст: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«Зайку</a:t>
            </a:r>
            <a:r>
              <a:rPr lang="ru-RU" sz="1200" spc="-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бросила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хозяйка…»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L="342900" lvl="0" indent="-342900">
              <a:spcBef>
                <a:spcPts val="815"/>
              </a:spcBef>
              <a:spcAft>
                <a:spcPts val="0"/>
              </a:spcAft>
              <a:buSzPts val="1300"/>
              <a:buFont typeface="Times New Roman"/>
              <a:buAutoNum type="arabicPeriod"/>
              <a:tabLst>
                <a:tab pos="944245" algn="l"/>
              </a:tabLst>
            </a:pPr>
            <a:r>
              <a:rPr lang="ru-RU" sz="1200" spc="-10" dirty="0">
                <a:effectLst/>
                <a:latin typeface="Times New Roman"/>
                <a:ea typeface="Times New Roman"/>
              </a:rPr>
              <a:t>Шепотом.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>
              <a:spcBef>
                <a:spcPts val="790"/>
              </a:spcBef>
              <a:spcAft>
                <a:spcPts val="0"/>
              </a:spcAft>
              <a:buSzPts val="1300"/>
              <a:buFont typeface="Times New Roman"/>
              <a:buAutoNum type="arabicPeriod"/>
              <a:tabLst>
                <a:tab pos="9899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С</a:t>
            </a:r>
            <a:r>
              <a:rPr lang="ru-RU" sz="1200" spc="-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максимальной</a:t>
            </a:r>
            <a:r>
              <a:rPr lang="ru-RU" sz="1200" spc="-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громкостью.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>
              <a:spcBef>
                <a:spcPts val="815"/>
              </a:spcBef>
              <a:spcAft>
                <a:spcPts val="0"/>
              </a:spcAft>
              <a:buSzPts val="1300"/>
              <a:buFont typeface="Times New Roman"/>
              <a:buAutoNum type="arabicPeriod"/>
              <a:tabLst>
                <a:tab pos="989965" algn="l"/>
              </a:tabLst>
            </a:pPr>
            <a:r>
              <a:rPr lang="ru-RU" sz="1200" spc="-10" dirty="0">
                <a:effectLst/>
                <a:latin typeface="Times New Roman"/>
                <a:ea typeface="Times New Roman"/>
              </a:rPr>
              <a:t>Волнообразно.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>
              <a:spcBef>
                <a:spcPts val="815"/>
              </a:spcBef>
              <a:spcAft>
                <a:spcPts val="0"/>
              </a:spcAft>
              <a:buSzPts val="1300"/>
              <a:buFont typeface="Times New Roman"/>
              <a:buAutoNum type="arabicPeriod"/>
              <a:tabLst>
                <a:tab pos="9899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Как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будто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вы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страшно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 замерзли.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>
              <a:spcBef>
                <a:spcPts val="790"/>
              </a:spcBef>
              <a:spcAft>
                <a:spcPts val="0"/>
              </a:spcAft>
              <a:buSzPts val="1300"/>
              <a:buFont typeface="Times New Roman"/>
              <a:buAutoNum type="arabicPeriod"/>
              <a:tabLst>
                <a:tab pos="9899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Как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будто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у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вас</a:t>
            </a:r>
            <a:r>
              <a:rPr lang="ru-RU" sz="1200" spc="-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во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рту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горячая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 картошка.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815"/>
              </a:spcBef>
              <a:spcAft>
                <a:spcPts val="0"/>
              </a:spcAft>
              <a:buSzPts val="1300"/>
              <a:buFont typeface="Times New Roman"/>
              <a:buAutoNum type="arabicPeriod"/>
              <a:tabLst>
                <a:tab pos="98996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Как</a:t>
            </a:r>
            <a:r>
              <a:rPr lang="ru-RU" sz="1200" spc="-4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маленькая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девочка.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R="180340" indent="270510" algn="just">
              <a:lnSpc>
                <a:spcPct val="150000"/>
              </a:lnSpc>
              <a:spcBef>
                <a:spcPts val="790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Обсуждается значение голоса в общении, важность умения управлять своим голосом. Дается понятие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«</a:t>
            </a:r>
            <a:r>
              <a:rPr lang="ru-RU" sz="1200" b="1" dirty="0" err="1">
                <a:effectLst/>
                <a:latin typeface="Times New Roman"/>
                <a:ea typeface="Times New Roman"/>
              </a:rPr>
              <a:t>чарма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»</a:t>
            </a:r>
            <a:r>
              <a:rPr lang="ru-RU" sz="1200" dirty="0">
                <a:effectLst/>
                <a:latin typeface="Times New Roman"/>
                <a:ea typeface="Times New Roman"/>
              </a:rPr>
              <a:t> - мягкого, успокаивающего голоса, не включающего психологическую защиту;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«императив»</a:t>
            </a:r>
            <a:r>
              <a:rPr lang="ru-RU" sz="1200" dirty="0">
                <a:effectLst/>
                <a:latin typeface="Times New Roman"/>
                <a:ea typeface="Times New Roman"/>
              </a:rPr>
              <a:t> - жесткий, властный, подавляющий тон.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102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70510" algn="just">
              <a:spcBef>
                <a:spcPts val="60"/>
              </a:spcBef>
              <a:spcAft>
                <a:spcPts val="0"/>
              </a:spcAft>
            </a:pPr>
            <a:r>
              <a:rPr lang="ru-RU" sz="1200" b="1" i="1" u="sng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«Волшебный</a:t>
            </a:r>
            <a:r>
              <a:rPr lang="ru-RU" sz="1200" b="1" i="1" u="sng" spc="-65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1200" b="1" i="1" u="sng" spc="-1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обруч»/</a:t>
            </a:r>
            <a:r>
              <a:rPr lang="ru-RU" sz="1200" spc="-10" dirty="0">
                <a:solidFill>
                  <a:srgbClr val="001F5F"/>
                </a:solidFill>
                <a:effectLst/>
                <a:latin typeface="Times New Roman"/>
                <a:ea typeface="Times New Roman"/>
              </a:rPr>
              <a:t>кооперация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spcBef>
                <a:spcPts val="810"/>
              </a:spcBef>
              <a:spcAft>
                <a:spcPts val="0"/>
              </a:spcAft>
            </a:pPr>
            <a:r>
              <a:rPr lang="ru-RU" sz="1200" b="1" i="1" dirty="0">
                <a:effectLst/>
                <a:latin typeface="Times New Roman"/>
                <a:ea typeface="Times New Roman"/>
              </a:rPr>
              <a:t>Упражнение</a:t>
            </a:r>
            <a:r>
              <a:rPr lang="ru-RU" sz="1200" b="1" i="1" spc="-8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i="1" dirty="0">
                <a:effectLst/>
                <a:latin typeface="Times New Roman"/>
                <a:ea typeface="Times New Roman"/>
              </a:rPr>
              <a:t>«Волшебный</a:t>
            </a:r>
            <a:r>
              <a:rPr lang="ru-RU" sz="1200" b="1" i="1" spc="-8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i="1" spc="-10" dirty="0">
                <a:effectLst/>
                <a:latin typeface="Times New Roman"/>
                <a:ea typeface="Times New Roman"/>
              </a:rPr>
              <a:t>обруч»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L="342900" marR="184785" lvl="0" indent="-342900" algn="just">
              <a:lnSpc>
                <a:spcPct val="108000"/>
              </a:lnSpc>
              <a:spcBef>
                <a:spcPts val="860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48450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Встаньте, пожалуйста, в тесный круг! Пусть каждый поднимет на уровень плеча руку с вытянутым вперед указательным пальцем. Ваши указательные пальцы создали внутренний круг. На него я опускаю обруч.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indent="270510" algn="just">
              <a:spcAft>
                <a:spcPts val="0"/>
              </a:spcAft>
              <a:tabLst>
                <a:tab pos="1771015" algn="l"/>
              </a:tabLst>
            </a:pPr>
            <a:r>
              <a:rPr lang="ru-RU" sz="1200" dirty="0">
                <a:effectLst/>
                <a:latin typeface="Times New Roman"/>
                <a:ea typeface="Times New Roman"/>
              </a:rPr>
              <a:t>Ваша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задача:</a:t>
            </a:r>
            <a:r>
              <a:rPr lang="ru-RU" sz="1200" spc="-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опустить</a:t>
            </a:r>
            <a:r>
              <a:rPr lang="ru-RU" sz="1200" spc="-4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обруч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вниз. </a:t>
            </a:r>
            <a:r>
              <a:rPr lang="ru-RU" sz="1200" dirty="0">
                <a:effectLst/>
                <a:latin typeface="Times New Roman"/>
                <a:ea typeface="Times New Roman"/>
              </a:rPr>
              <a:t>Запрещается захватывать обруч руками, придерживать его. Всё понятно? Тогда начинаем!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>
              <a:spcBef>
                <a:spcPts val="34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 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79070" indent="270510" algn="just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Только слаженные действия, счёт вслух и единое ритмичное групповое дыхание помогут команде справиться с заданием,</a:t>
            </a:r>
            <a:r>
              <a:rPr lang="ru-RU" sz="1200" spc="-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которое казалось</a:t>
            </a:r>
            <a:r>
              <a:rPr lang="ru-RU" sz="1200" spc="-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несложным. Когда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обруч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окажется внизу, ведущий объявляет время, которое команда затратила на выполнение задания. 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L="342900" marR="120650" lvl="0" indent="-342900" algn="just">
              <a:lnSpc>
                <a:spcPct val="157000"/>
              </a:lnSpc>
              <a:spcBef>
                <a:spcPts val="935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46291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Это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простое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на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первый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взгляд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задание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оказалось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совсем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0" dirty="0">
                <a:effectLst/>
                <a:latin typeface="Times New Roman"/>
                <a:ea typeface="Times New Roman"/>
              </a:rPr>
              <a:t>нелегким. 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pPr marL="342900" marR="120650" lvl="0" indent="-342900" algn="just">
              <a:lnSpc>
                <a:spcPct val="157000"/>
              </a:lnSpc>
              <a:spcBef>
                <a:spcPts val="935"/>
              </a:spcBef>
              <a:spcAft>
                <a:spcPts val="0"/>
              </a:spcAft>
              <a:buSzPts val="1400"/>
              <a:buFont typeface="Times New Roman"/>
              <a:buChar char="-"/>
              <a:tabLst>
                <a:tab pos="462915" algn="l"/>
              </a:tabLst>
            </a:pPr>
            <a:r>
              <a:rPr lang="ru-RU" sz="1200" spc="0" dirty="0">
                <a:effectLst/>
                <a:latin typeface="Times New Roman"/>
                <a:ea typeface="Times New Roman"/>
              </a:rPr>
              <a:t>Что вам мешало? А что помогало?</a:t>
            </a:r>
            <a:endParaRPr lang="ru-RU" sz="1050" spc="0" dirty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2029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612775" indent="270510">
              <a:lnSpc>
                <a:spcPct val="110000"/>
              </a:lnSpc>
              <a:spcBef>
                <a:spcPts val="755"/>
              </a:spcBef>
              <a:spcAft>
                <a:spcPts val="0"/>
              </a:spcAft>
            </a:pPr>
            <a:r>
              <a:rPr lang="ru-RU" sz="1200" b="1" i="1" u="sng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Упражнение</a:t>
            </a:r>
            <a:r>
              <a:rPr lang="ru-RU" sz="1200" b="1" i="1" u="sng" spc="-90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200" b="1" i="1" u="sng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«Копилка</a:t>
            </a:r>
            <a:r>
              <a:rPr lang="ru-RU" sz="1200" b="1" i="1" u="sng" spc="-85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200" b="1" i="1" u="sng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эмоций».</a:t>
            </a:r>
            <a:r>
              <a:rPr lang="ru-RU" sz="1200" b="1" i="1" u="sng" spc="-90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 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marR="612775" indent="270510">
              <a:lnSpc>
                <a:spcPct val="110000"/>
              </a:lnSpc>
              <a:spcBef>
                <a:spcPts val="75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В</a:t>
            </a:r>
            <a:r>
              <a:rPr lang="ru-RU" sz="1200" spc="-8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фильме</a:t>
            </a:r>
            <a:r>
              <a:rPr lang="ru-RU" sz="1200" spc="-9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Гарри</a:t>
            </a:r>
            <a:r>
              <a:rPr lang="ru-RU" sz="1200" spc="-8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Поттер,</a:t>
            </a:r>
            <a:r>
              <a:rPr lang="ru-RU" sz="1200" spc="-9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 err="1">
                <a:effectLst/>
                <a:latin typeface="Times New Roman"/>
                <a:ea typeface="Times New Roman"/>
              </a:rPr>
              <a:t>Гермиона</a:t>
            </a:r>
            <a:r>
              <a:rPr lang="ru-RU" sz="1200" spc="-8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 err="1">
                <a:effectLst/>
                <a:latin typeface="Times New Roman"/>
                <a:ea typeface="Times New Roman"/>
              </a:rPr>
              <a:t>Грейнджер</a:t>
            </a:r>
            <a:r>
              <a:rPr lang="ru-RU" sz="1200" dirty="0">
                <a:effectLst/>
                <a:latin typeface="Times New Roman"/>
                <a:ea typeface="Times New Roman"/>
              </a:rPr>
              <a:t> говорит, что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счастье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для нее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имеет вкус мятной зубной пасты. А какое у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тебя счастье на вкус? А на слух?</a:t>
            </a:r>
          </a:p>
          <a:p>
            <a:pPr indent="270510">
              <a:spcBef>
                <a:spcPts val="580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Согласно</a:t>
            </a:r>
            <a:r>
              <a:rPr lang="ru-RU" sz="1200" spc="-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Полу</a:t>
            </a:r>
            <a:r>
              <a:rPr lang="ru-RU" sz="1200" spc="-7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 err="1">
                <a:effectLst/>
                <a:latin typeface="Times New Roman"/>
                <a:ea typeface="Times New Roman"/>
              </a:rPr>
              <a:t>Экману</a:t>
            </a:r>
            <a:r>
              <a:rPr lang="ru-RU" sz="1200" dirty="0">
                <a:effectLst/>
                <a:latin typeface="Times New Roman"/>
                <a:ea typeface="Times New Roman"/>
              </a:rPr>
              <a:t>,</a:t>
            </a:r>
            <a:r>
              <a:rPr lang="ru-RU" sz="1200" spc="-6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выделяется</a:t>
            </a:r>
            <a:r>
              <a:rPr lang="ru-RU" sz="1200" spc="-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7</a:t>
            </a:r>
            <a:r>
              <a:rPr lang="ru-RU" sz="1200" spc="-7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базовых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эмоций</a:t>
            </a:r>
            <a:r>
              <a:rPr lang="ru-RU" sz="1200" spc="-6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человека,</a:t>
            </a:r>
            <a:r>
              <a:rPr lang="ru-RU" sz="1200" spc="-6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смешением</a:t>
            </a:r>
            <a:r>
              <a:rPr lang="ru-RU" sz="1200" dirty="0">
                <a:effectLst/>
                <a:latin typeface="Times New Roman"/>
                <a:ea typeface="Times New Roman"/>
              </a:rPr>
              <a:t> которых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получаются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все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остальные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эмоции: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indent="270510"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Радость, удивление, печаль, гнев, отвращение, презрение, страх.</a:t>
            </a:r>
          </a:p>
          <a:p>
            <a:pPr marR="612775" indent="270510">
              <a:lnSpc>
                <a:spcPct val="110000"/>
              </a:lnSpc>
              <a:spcBef>
                <a:spcPts val="96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Рассмотрим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высшую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степень</a:t>
            </a:r>
            <a:r>
              <a:rPr lang="ru-RU" sz="1200" spc="-4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базовой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эмоции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радость</a:t>
            </a:r>
            <a:r>
              <a:rPr lang="ru-RU" sz="1200" spc="-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–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счастье.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Заполни карточку, обсуждая с группой каждый пункт карточки:</a:t>
            </a:r>
          </a:p>
          <a:p>
            <a:pPr indent="270510">
              <a:spcBef>
                <a:spcPts val="58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Название</a:t>
            </a:r>
            <a:r>
              <a:rPr lang="ru-RU" sz="1200" spc="-6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эмоции:</a:t>
            </a:r>
            <a:r>
              <a:rPr lang="ru-RU" sz="1200" spc="-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spc="-10" dirty="0">
                <a:effectLst/>
                <a:latin typeface="Times New Roman"/>
                <a:ea typeface="Times New Roman"/>
              </a:rPr>
              <a:t>Счастье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2525395" indent="270510">
              <a:lnSpc>
                <a:spcPct val="110000"/>
              </a:lnSpc>
              <a:spcBef>
                <a:spcPts val="755"/>
              </a:spcBef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Зрение </a:t>
            </a:r>
            <a:r>
              <a:rPr lang="ru-RU" sz="1200" spc="55" dirty="0">
                <a:effectLst/>
                <a:latin typeface="Times New Roman"/>
                <a:ea typeface="Times New Roman"/>
              </a:rPr>
              <a:t>(какая </a:t>
            </a:r>
            <a:r>
              <a:rPr lang="ru-RU" sz="1200" spc="60" dirty="0">
                <a:effectLst/>
                <a:latin typeface="Times New Roman"/>
                <a:ea typeface="Times New Roman"/>
              </a:rPr>
              <a:t>картинка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возникает в голове при упоминании слова «Счастье»);</a:t>
            </a:r>
          </a:p>
          <a:p>
            <a:pPr marR="2525395" indent="270510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Слух </a:t>
            </a:r>
            <a:r>
              <a:rPr lang="ru-RU" sz="1200" spc="55" dirty="0">
                <a:effectLst/>
                <a:latin typeface="Times New Roman"/>
                <a:ea typeface="Times New Roman"/>
              </a:rPr>
              <a:t>(какие </a:t>
            </a:r>
            <a:r>
              <a:rPr lang="ru-RU" sz="1200" dirty="0">
                <a:effectLst/>
                <a:latin typeface="Times New Roman"/>
                <a:ea typeface="Times New Roman"/>
              </a:rPr>
              <a:t>звуки слышите, с </a:t>
            </a:r>
            <a:r>
              <a:rPr lang="ru-RU" sz="1200" spc="65" dirty="0">
                <a:effectLst/>
                <a:latin typeface="Times New Roman"/>
                <a:ea typeface="Times New Roman"/>
              </a:rPr>
              <a:t>какими </a:t>
            </a:r>
            <a:r>
              <a:rPr lang="ru-RU" sz="1200" dirty="0">
                <a:effectLst/>
                <a:latin typeface="Times New Roman"/>
                <a:ea typeface="Times New Roman"/>
              </a:rPr>
              <a:t>звуками ассоциируется «Счастье»);</a:t>
            </a:r>
          </a:p>
          <a:p>
            <a:pPr indent="270510">
              <a:spcBef>
                <a:spcPts val="585"/>
              </a:spcBef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Обоняние</a:t>
            </a:r>
            <a:r>
              <a:rPr lang="ru-RU" sz="1200" b="1" spc="11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(какой</a:t>
            </a:r>
            <a:r>
              <a:rPr lang="ru-RU" sz="1200" spc="20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запах</a:t>
            </a:r>
            <a:r>
              <a:rPr lang="ru-RU" sz="1200" spc="11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ассоциируется</a:t>
            </a:r>
            <a:r>
              <a:rPr lang="ru-RU" sz="1200" spc="28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со</a:t>
            </a:r>
            <a:r>
              <a:rPr lang="ru-RU" sz="1200" spc="1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словом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indent="270510">
              <a:spcBef>
                <a:spcPts val="155"/>
              </a:spcBef>
              <a:spcAft>
                <a:spcPts val="0"/>
              </a:spcAft>
            </a:pPr>
            <a:r>
              <a:rPr lang="ru-RU" sz="1200" spc="-10" dirty="0">
                <a:effectLst/>
                <a:latin typeface="Times New Roman"/>
                <a:ea typeface="Times New Roman"/>
              </a:rPr>
              <a:t>«Счастье»);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indent="270510">
              <a:spcBef>
                <a:spcPts val="755"/>
              </a:spcBef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Осязание</a:t>
            </a:r>
            <a:r>
              <a:rPr lang="ru-RU" sz="1200" b="1" spc="1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(как</a:t>
            </a:r>
            <a:r>
              <a:rPr lang="ru-RU" sz="1200" spc="1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55" dirty="0">
                <a:effectLst/>
                <a:latin typeface="Times New Roman"/>
                <a:ea typeface="Times New Roman"/>
              </a:rPr>
              <a:t>выглядит</a:t>
            </a:r>
            <a:r>
              <a:rPr lang="ru-RU" sz="1200" spc="1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«Счастье»</a:t>
            </a:r>
            <a:r>
              <a:rPr lang="ru-RU" sz="1200" spc="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на</a:t>
            </a:r>
            <a:r>
              <a:rPr lang="ru-RU" sz="1200" spc="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ощупь);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>
              <a:spcBef>
                <a:spcPts val="750"/>
              </a:spcBef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Вкус</a:t>
            </a:r>
            <a:r>
              <a:rPr lang="ru-RU" sz="1200" b="1" spc="7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(какой</a:t>
            </a:r>
            <a:r>
              <a:rPr lang="ru-RU" sz="1200" spc="1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вкус</a:t>
            </a:r>
            <a:r>
              <a:rPr lang="ru-RU" sz="1200" spc="8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у</a:t>
            </a:r>
            <a:r>
              <a:rPr lang="ru-RU" sz="1200" spc="9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«Счастья»).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indent="270510">
              <a:lnSpc>
                <a:spcPct val="110000"/>
              </a:lnSpc>
              <a:spcBef>
                <a:spcPts val="760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Это</a:t>
            </a:r>
            <a:r>
              <a:rPr lang="ru-RU" sz="1200" spc="-4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упражнение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помогает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лучше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разобраться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</a:t>
            </a:r>
            <a:r>
              <a:rPr lang="ru-RU" sz="1200" spc="-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своих</a:t>
            </a:r>
            <a:r>
              <a:rPr lang="ru-RU" sz="1200" spc="-4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эмоциях,</a:t>
            </a:r>
            <a:r>
              <a:rPr lang="ru-RU" sz="1200" spc="-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легко</a:t>
            </a:r>
            <a:r>
              <a:rPr lang="ru-RU" sz="1200" spc="-4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вспомнить, например, ассоциации со словом «счастье», если стало грустно и ничего не радует.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417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70510">
              <a:lnSpc>
                <a:spcPct val="110000"/>
              </a:lnSpc>
              <a:spcBef>
                <a:spcPts val="585"/>
              </a:spcBef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Упражнение</a:t>
            </a:r>
            <a:r>
              <a:rPr lang="ru-RU" sz="1200" b="1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«Пойми</a:t>
            </a:r>
            <a:r>
              <a:rPr lang="ru-RU" sz="1200" b="1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меня»/</a:t>
            </a:r>
            <a:r>
              <a:rPr lang="ru-RU" sz="1200" u="sng" dirty="0">
                <a:effectLst/>
                <a:latin typeface="Times New Roman"/>
                <a:ea typeface="Times New Roman"/>
              </a:rPr>
              <a:t>устно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 – соотнести картинку и эмоцию 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indent="270510">
              <a:lnSpc>
                <a:spcPct val="110000"/>
              </a:lnSpc>
              <a:spcBef>
                <a:spcPts val="585"/>
              </a:spcBef>
              <a:spcAft>
                <a:spcPts val="0"/>
              </a:spcAft>
            </a:pPr>
            <a:br>
              <a:rPr lang="ru-RU" sz="1200" dirty="0">
                <a:effectLst/>
                <a:latin typeface="Times New Roman"/>
                <a:ea typeface="Times New Roman"/>
              </a:rPr>
            </a:br>
            <a:r>
              <a:rPr lang="ru-RU" sz="1200" dirty="0">
                <a:effectLst/>
                <a:latin typeface="Times New Roman"/>
                <a:ea typeface="Times New Roman"/>
              </a:rPr>
              <a:t>Определите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эмоции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на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фото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и,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совместно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</a:t>
            </a:r>
            <a:r>
              <a:rPr lang="ru-RU" sz="1200" spc="-4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другими участниками, сделайте анализ того, по каким признакам можно понять эмоцию.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  <a:tabLst>
                <a:tab pos="609600" algn="l"/>
              </a:tabLst>
            </a:pPr>
            <a:r>
              <a:rPr lang="ru-RU" sz="1200" dirty="0">
                <a:effectLst/>
                <a:latin typeface="Times New Roman"/>
                <a:ea typeface="Times New Roman"/>
              </a:rPr>
              <a:t>Основными эмоциями, согласно Роберту, являются радость, грусть, страх, доверие,</a:t>
            </a:r>
            <a:r>
              <a:rPr lang="ru-RU" sz="1200" spc="-6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ожидание,</a:t>
            </a:r>
            <a:r>
              <a:rPr lang="ru-RU" sz="1200" spc="-7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удивление,</a:t>
            </a:r>
            <a:r>
              <a:rPr lang="ru-RU" sz="1200" spc="-6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злость,</a:t>
            </a:r>
            <a:r>
              <a:rPr lang="ru-RU" sz="1200" spc="-7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неудовольствие.</a:t>
            </a:r>
            <a:r>
              <a:rPr lang="ru-RU" sz="1200" spc="-6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Они</a:t>
            </a:r>
            <a:r>
              <a:rPr lang="ru-RU" sz="1200" spc="-7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располагаются</a:t>
            </a:r>
            <a:r>
              <a:rPr lang="ru-RU" sz="1200" spc="-6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во</a:t>
            </a:r>
            <a:r>
              <a:rPr lang="ru-RU" sz="1200" spc="-6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второй линии круга от центра.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  <a:tabLst>
                <a:tab pos="609600" algn="l"/>
              </a:tabLst>
            </a:pPr>
            <a:r>
              <a:rPr lang="ru-RU" sz="1200" dirty="0">
                <a:effectLst/>
                <a:latin typeface="Times New Roman"/>
                <a:ea typeface="Times New Roman"/>
              </a:rPr>
              <a:t>Именно эмоция —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основное звено для связи человека с реальностью </a:t>
            </a:r>
            <a:r>
              <a:rPr lang="ru-RU" sz="1200" dirty="0">
                <a:effectLst/>
                <a:latin typeface="Times New Roman"/>
                <a:ea typeface="Times New Roman"/>
              </a:rPr>
              <a:t>и его общения с другими людьми. Сложный процесс коммуникации включает не только выражение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чувств,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но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и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сопряженный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этим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процессом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комплекс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психологических защит личности.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br>
              <a:rPr lang="ru-RU" sz="1200" dirty="0">
                <a:effectLst/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504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175" indent="270510" algn="l">
              <a:spcBef>
                <a:spcPts val="350"/>
              </a:spcBef>
              <a:spcAft>
                <a:spcPts val="0"/>
              </a:spcAft>
            </a:pPr>
            <a:r>
              <a:rPr lang="ru-RU" sz="1200" b="1" kern="0" spc="-10" dirty="0">
                <a:effectLst/>
                <a:latin typeface="Times New Roman"/>
                <a:ea typeface="Times New Roman"/>
              </a:rPr>
              <a:t>КРИТИЧЕСКОЕ</a:t>
            </a:r>
            <a:r>
              <a:rPr lang="ru-RU" sz="1200" b="1" kern="0" spc="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kern="0" spc="-10" dirty="0">
                <a:effectLst/>
                <a:latin typeface="Times New Roman"/>
                <a:ea typeface="Times New Roman"/>
              </a:rPr>
              <a:t>МЫШЛЕНИЕ</a:t>
            </a:r>
            <a:endParaRPr lang="ru-RU" sz="1200" b="1" kern="0" dirty="0">
              <a:effectLst/>
              <a:latin typeface="Times New Roman"/>
              <a:ea typeface="Times New Roman"/>
            </a:endParaRPr>
          </a:p>
          <a:p>
            <a:pPr marR="603885" indent="270510" algn="just">
              <a:lnSpc>
                <a:spcPct val="110000"/>
              </a:lnSpc>
              <a:spcBef>
                <a:spcPts val="75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способность идентифицировать, анализировать и оценивать ситуации, идеи и информацию, чтобы решать проблемы.</a:t>
            </a:r>
          </a:p>
          <a:p>
            <a:pPr marR="180340" algn="just">
              <a:lnSpc>
                <a:spcPct val="150000"/>
              </a:lnSpc>
              <a:spcBef>
                <a:spcPts val="890"/>
              </a:spcBef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Критическое мышление — </a:t>
            </a:r>
            <a:r>
              <a:rPr lang="ru-RU" sz="1200" dirty="0">
                <a:effectLst/>
                <a:latin typeface="Times New Roman"/>
                <a:ea typeface="Times New Roman"/>
              </a:rPr>
              <a:t>это умение быстро ориентироваться в большом потоке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информации,</a:t>
            </a:r>
            <a:r>
              <a:rPr lang="ru-RU" sz="1200" spc="-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распознавать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причинно-следственные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связи,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выделять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важное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и второстепенное. Способность быстро находить новые решения и</a:t>
            </a:r>
            <a:r>
              <a:rPr lang="ru-RU" sz="1200" spc="-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понимать причины успехов и неудач.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822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591185" indent="270510" algn="just">
              <a:lnSpc>
                <a:spcPct val="110000"/>
              </a:lnSpc>
              <a:spcBef>
                <a:spcPts val="585"/>
              </a:spcBef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Упражнение «Советский эксперимент».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Внимательно рассмотрите фотографии, приведенные ниже. На 6 фотографиях изображено 5 людей. А значит, на двух из них один и тот же человек. Определите пару фотографий, на которых изображена одна и та же женщина. После выполнения задания обратись к педагогу за разъяснением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результата.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0268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175" indent="270510" algn="l">
              <a:spcBef>
                <a:spcPts val="375"/>
              </a:spcBef>
              <a:spcAft>
                <a:spcPts val="0"/>
              </a:spcAft>
            </a:pPr>
            <a:r>
              <a:rPr lang="ru-RU" sz="1200" b="1" kern="0" spc="-10" dirty="0">
                <a:effectLst/>
                <a:latin typeface="Times New Roman"/>
                <a:ea typeface="Times New Roman"/>
              </a:rPr>
              <a:t>КРЕАТИВНОСТЬ</a:t>
            </a:r>
            <a:endParaRPr lang="ru-RU" sz="1200" b="1" kern="0" dirty="0">
              <a:effectLst/>
              <a:latin typeface="Times New Roman"/>
              <a:ea typeface="Times New Roman"/>
            </a:endParaRPr>
          </a:p>
          <a:p>
            <a:pPr marR="595630" indent="270510" algn="just">
              <a:lnSpc>
                <a:spcPct val="110000"/>
              </a:lnSpc>
              <a:spcBef>
                <a:spcPts val="75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способность представлять и изобретать новые способы решения проблем, ответы на вопросы или выражения смысла через применение или синтез знаний в новых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контекстах.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3896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70510" algn="ctr">
              <a:spcBef>
                <a:spcPts val="865"/>
              </a:spcBef>
              <a:spcAft>
                <a:spcPts val="0"/>
              </a:spcAft>
            </a:pPr>
            <a:r>
              <a:rPr lang="ru-RU" sz="1200" b="1" i="1" u="sng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«Портрет</a:t>
            </a:r>
            <a:r>
              <a:rPr lang="ru-RU" sz="1200" b="1" i="1" u="sng" spc="-3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1200" b="1" i="1" u="sng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креативного</a:t>
            </a:r>
            <a:r>
              <a:rPr lang="ru-RU" sz="1200" b="1" i="1" u="sng" spc="-55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1200" b="1" i="1" u="sng" spc="-1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человека»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85420" indent="270510" algn="just">
              <a:lnSpc>
                <a:spcPct val="150000"/>
              </a:lnSpc>
              <a:spcBef>
                <a:spcPts val="870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Группа делится на две группы. На листах А4 необходимо изобразить портрет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творческого человека. На создание образа дается 5 минут. Каждая команда представляет свой портрет.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L="960120" indent="270510" algn="ctr">
              <a:spcBef>
                <a:spcPts val="730"/>
              </a:spcBef>
              <a:spcAft>
                <a:spcPts val="0"/>
              </a:spcAft>
            </a:pPr>
            <a:endParaRPr lang="ru-RU" sz="1200" b="0" u="none" spc="0" dirty="0">
              <a:effectLst/>
              <a:latin typeface="+mn-lt"/>
              <a:ea typeface="+mn-ea"/>
            </a:endParaRPr>
          </a:p>
          <a:p>
            <a:pPr marL="960120" indent="270510" algn="ctr">
              <a:spcBef>
                <a:spcPts val="730"/>
              </a:spcBef>
              <a:spcAft>
                <a:spcPts val="0"/>
              </a:spcAft>
            </a:pPr>
            <a:r>
              <a:rPr lang="ru-RU" sz="1200" b="1" u="sng" spc="-10" dirty="0">
                <a:effectLst/>
                <a:latin typeface="Times New Roman"/>
                <a:ea typeface="Times New Roman"/>
              </a:rPr>
              <a:t>Тренировка</a:t>
            </a:r>
            <a:r>
              <a:rPr lang="ru-RU" sz="1200" b="1" u="sng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u="sng" spc="-10" dirty="0">
                <a:effectLst/>
                <a:latin typeface="Times New Roman"/>
                <a:ea typeface="Times New Roman"/>
              </a:rPr>
              <a:t>креативного</a:t>
            </a:r>
            <a:r>
              <a:rPr lang="ru-RU" sz="1200" b="1" u="sng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u="sng" spc="-10" dirty="0">
                <a:effectLst/>
                <a:latin typeface="Times New Roman"/>
                <a:ea typeface="Times New Roman"/>
              </a:rPr>
              <a:t>мышления</a:t>
            </a:r>
            <a:endParaRPr lang="ru-RU" sz="1200" b="1" u="sng" dirty="0">
              <a:effectLst/>
              <a:latin typeface="Times New Roman"/>
              <a:ea typeface="Times New Roman"/>
            </a:endParaRPr>
          </a:p>
          <a:p>
            <a:pPr marR="593725" indent="270510" algn="just">
              <a:spcBef>
                <a:spcPts val="480"/>
              </a:spcBef>
              <a:spcAft>
                <a:spcPts val="0"/>
              </a:spcAft>
            </a:pPr>
            <a:r>
              <a:rPr lang="ru-RU" sz="1200" b="1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Упражнение</a:t>
            </a:r>
            <a:r>
              <a:rPr lang="ru-RU" sz="1200" b="1" spc="260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«Четыре</a:t>
            </a:r>
            <a:r>
              <a:rPr lang="ru-RU" sz="1200" b="1" spc="275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solidFill>
                  <a:srgbClr val="212121"/>
                </a:solidFill>
                <a:effectLst/>
                <a:latin typeface="Times New Roman"/>
                <a:ea typeface="Times New Roman"/>
              </a:rPr>
              <a:t>линии»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.</a:t>
            </a:r>
            <a:r>
              <a:rPr lang="ru-RU" sz="1200" b="1" spc="27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Соединить</a:t>
            </a:r>
            <a:r>
              <a:rPr lang="ru-RU" sz="1200" spc="3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девять</a:t>
            </a:r>
            <a:r>
              <a:rPr lang="ru-RU" sz="1200" spc="34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точек</a:t>
            </a:r>
            <a:r>
              <a:rPr lang="ru-RU" sz="1200" spc="3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четырьмя</a:t>
            </a:r>
            <a:r>
              <a:rPr lang="ru-RU" sz="1200" spc="35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прямыми </a:t>
            </a:r>
            <a:r>
              <a:rPr lang="ru-RU" sz="1200" dirty="0">
                <a:effectLst/>
                <a:latin typeface="Times New Roman"/>
                <a:ea typeface="Times New Roman"/>
              </a:rPr>
              <a:t>линиями,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не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отрывая</a:t>
            </a:r>
            <a:r>
              <a:rPr lang="ru-RU" sz="1200" spc="-3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ручки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от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листа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бумаги.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>
              <a:spcBef>
                <a:spcPts val="155"/>
              </a:spcBef>
              <a:spcAft>
                <a:spcPts val="0"/>
              </a:spcAft>
            </a:pPr>
            <a:r>
              <a:rPr lang="ru-RU" sz="1200" spc="-10" dirty="0">
                <a:effectLst/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indent="270510">
              <a:spcBef>
                <a:spcPts val="15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9037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17145" indent="270510" algn="just">
              <a:lnSpc>
                <a:spcPct val="110000"/>
              </a:lnSpc>
              <a:spcBef>
                <a:spcPts val="545"/>
              </a:spcBef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Упражнение "Собери историю".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Случайному участнику тренинга дается любое случайное</a:t>
            </a:r>
            <a:r>
              <a:rPr lang="ru-RU" sz="1200" spc="-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слово</a:t>
            </a:r>
            <a:r>
              <a:rPr lang="ru-RU" sz="1200" spc="-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из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списка.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Он</a:t>
            </a:r>
            <a:r>
              <a:rPr lang="ru-RU" sz="1200" spc="-1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должен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включить слово в предложение, которое станет началом истории. Следующий участник, получив свое слово, продолжает историю.</a:t>
            </a:r>
          </a:p>
          <a:p>
            <a:pPr indent="270510">
              <a:spcAft>
                <a:spcPts val="0"/>
              </a:spcAft>
              <a:tabLst>
                <a:tab pos="667385" algn="l"/>
              </a:tabLst>
            </a:pPr>
            <a:r>
              <a:rPr lang="ru-RU" sz="1200" dirty="0">
                <a:effectLst/>
                <a:latin typeface="Times New Roman"/>
                <a:ea typeface="Times New Roman"/>
              </a:rPr>
              <a:t>/колесо, слон, деньги, планшет, ноутбук, ряженка, леопард, автомобиль, кровать, коляска, звезда, берег, пылесос, пакет, батон/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endParaRPr lang="ru-RU" dirty="0"/>
          </a:p>
          <a:p>
            <a:pPr indent="270510" algn="just">
              <a:spcBef>
                <a:spcPts val="375"/>
              </a:spcBef>
              <a:spcAft>
                <a:spcPts val="0"/>
              </a:spcAft>
            </a:pPr>
            <a:r>
              <a:rPr lang="ru-RU" sz="1200" b="1" i="1" u="sng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«Актер</a:t>
            </a:r>
            <a:r>
              <a:rPr lang="ru-RU" sz="1200" b="1" i="1" u="sng" spc="-3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1200" b="1" i="1" u="sng" spc="-1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дубляжа»/</a:t>
            </a:r>
            <a:r>
              <a:rPr lang="ru-RU" sz="1200" u="sng" spc="-10" dirty="0"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устно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80340" indent="270510" algn="just">
              <a:lnSpc>
                <a:spcPct val="150000"/>
              </a:lnSpc>
              <a:spcBef>
                <a:spcPts val="86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Для проведения игры необходимо заготовить небольшие видеосюжеты. Это могут быть отрывки из детских фильмов, а лучше сюжет из «Ералаша». Видеосюжеты демонстрируются без звука. Выбирается количество участников по числу персонажей видеоролика. Задача – экспромтом озвучить сюжет, придумывая реплики для своих героев.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 algn="just">
              <a:spcBef>
                <a:spcPts val="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Для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интереса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можно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затем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свериться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оригиналом.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84785" indent="270510" algn="just">
              <a:lnSpc>
                <a:spcPct val="150000"/>
              </a:lnSpc>
              <a:spcBef>
                <a:spcPts val="81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Таким образом, проигрывается несколько сюжетов, чтобы все желающие могли принять участие в игре.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762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70510" algn="ctr">
              <a:spcBef>
                <a:spcPts val="845"/>
              </a:spcBef>
              <a:spcAft>
                <a:spcPts val="0"/>
              </a:spcAft>
            </a:pPr>
            <a:r>
              <a:rPr lang="ru-RU" sz="1200" b="1" i="1" u="sng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«Перевод</a:t>
            </a:r>
            <a:r>
              <a:rPr lang="ru-RU" sz="1200" b="1" i="1" u="sng" spc="-5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1200" b="1" i="1" u="sng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с</a:t>
            </a:r>
            <a:r>
              <a:rPr lang="ru-RU" sz="1200" b="1" i="1" u="sng" spc="-4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1200" b="1" i="1" u="sng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русского</a:t>
            </a:r>
            <a:r>
              <a:rPr lang="ru-RU" sz="1200" b="1" i="1" u="sng" spc="-15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1200" b="1" i="1" u="sng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на</a:t>
            </a:r>
            <a:r>
              <a:rPr lang="ru-RU" sz="1200" b="1" i="1" u="sng" spc="-3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1200" b="1" i="1" u="sng" spc="-1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русский»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79070" indent="270510" algn="just">
              <a:lnSpc>
                <a:spcPct val="150000"/>
              </a:lnSpc>
              <a:spcBef>
                <a:spcPts val="86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Ведущий: «Любую фразу в русском языке можно сказать любыми словами. Попробуйте сказать по-другому, не повторив ни одного слова, но сохраняя смысл, следующие предложения: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5"/>
              </a:spcBef>
              <a:spcAft>
                <a:spcPts val="1200"/>
              </a:spcAft>
              <a:buSzPts val="1400"/>
              <a:buFont typeface="Wingdings"/>
              <a:buChar char=""/>
              <a:tabLst>
                <a:tab pos="1267460" algn="l"/>
              </a:tabLst>
            </a:pPr>
            <a:r>
              <a:rPr lang="ru-RU" sz="1200" spc="0" dirty="0">
                <a:effectLst/>
                <a:latin typeface="Times New Roman"/>
                <a:ea typeface="Wingdings"/>
                <a:cs typeface="Wingdings"/>
              </a:rPr>
              <a:t>Муха</a:t>
            </a:r>
            <a:r>
              <a:rPr lang="ru-RU" sz="1200" spc="-20" dirty="0">
                <a:effectLst/>
                <a:latin typeface="Times New Roman"/>
                <a:ea typeface="Wingdings"/>
                <a:cs typeface="Wingdings"/>
              </a:rPr>
              <a:t> </a:t>
            </a:r>
            <a:r>
              <a:rPr lang="ru-RU" sz="1200" spc="0" dirty="0">
                <a:effectLst/>
                <a:latin typeface="Times New Roman"/>
                <a:ea typeface="Wingdings"/>
                <a:cs typeface="Wingdings"/>
              </a:rPr>
              <a:t>села</a:t>
            </a:r>
            <a:r>
              <a:rPr lang="ru-RU" sz="1200" spc="-20" dirty="0">
                <a:effectLst/>
                <a:latin typeface="Times New Roman"/>
                <a:ea typeface="Wingdings"/>
                <a:cs typeface="Wingdings"/>
              </a:rPr>
              <a:t> </a:t>
            </a:r>
            <a:r>
              <a:rPr lang="ru-RU" sz="1200" spc="0" dirty="0">
                <a:effectLst/>
                <a:latin typeface="Times New Roman"/>
                <a:ea typeface="Wingdings"/>
                <a:cs typeface="Wingdings"/>
              </a:rPr>
              <a:t>на</a:t>
            </a:r>
            <a:r>
              <a:rPr lang="ru-RU" sz="1200" spc="-20" dirty="0">
                <a:effectLst/>
                <a:latin typeface="Times New Roman"/>
                <a:ea typeface="Wingdings"/>
                <a:cs typeface="Wingdings"/>
              </a:rPr>
              <a:t> </a:t>
            </a:r>
            <a:r>
              <a:rPr lang="ru-RU" sz="1200" spc="-10" dirty="0">
                <a:effectLst/>
                <a:latin typeface="Times New Roman"/>
                <a:ea typeface="Wingdings"/>
                <a:cs typeface="Wingdings"/>
              </a:rPr>
              <a:t>варенье.</a:t>
            </a:r>
            <a:endParaRPr lang="ru-RU" sz="1050" spc="0" dirty="0">
              <a:effectLst/>
              <a:latin typeface="Times New Roman"/>
              <a:ea typeface="Wingdings"/>
              <a:cs typeface="Wingdings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5"/>
              </a:spcBef>
              <a:spcAft>
                <a:spcPts val="1200"/>
              </a:spcAft>
              <a:buSzPts val="1400"/>
              <a:buFont typeface="Wingdings"/>
              <a:buChar char=""/>
              <a:tabLst>
                <a:tab pos="1267460" algn="l"/>
              </a:tabLst>
            </a:pPr>
            <a:r>
              <a:rPr lang="ru-RU" sz="1200" spc="0" dirty="0">
                <a:effectLst/>
                <a:latin typeface="Times New Roman"/>
                <a:ea typeface="Wingdings"/>
                <a:cs typeface="Wingdings"/>
              </a:rPr>
              <a:t>На</a:t>
            </a:r>
            <a:r>
              <a:rPr lang="ru-RU" sz="1200" spc="-30" dirty="0">
                <a:effectLst/>
                <a:latin typeface="Times New Roman"/>
                <a:ea typeface="Wingdings"/>
                <a:cs typeface="Wingdings"/>
              </a:rPr>
              <a:t> </a:t>
            </a:r>
            <a:r>
              <a:rPr lang="ru-RU" sz="1200" spc="0" dirty="0">
                <a:effectLst/>
                <a:latin typeface="Times New Roman"/>
                <a:ea typeface="Wingdings"/>
                <a:cs typeface="Wingdings"/>
              </a:rPr>
              <a:t>столе</a:t>
            </a:r>
            <a:r>
              <a:rPr lang="ru-RU" sz="1200" spc="-30" dirty="0">
                <a:effectLst/>
                <a:latin typeface="Times New Roman"/>
                <a:ea typeface="Wingdings"/>
                <a:cs typeface="Wingdings"/>
              </a:rPr>
              <a:t> </a:t>
            </a:r>
            <a:r>
              <a:rPr lang="ru-RU" sz="1200" spc="0" dirty="0">
                <a:effectLst/>
                <a:latin typeface="Times New Roman"/>
                <a:ea typeface="Wingdings"/>
                <a:cs typeface="Wingdings"/>
              </a:rPr>
              <a:t>стоит</a:t>
            </a:r>
            <a:r>
              <a:rPr lang="ru-RU" sz="1200" spc="-35" dirty="0">
                <a:effectLst/>
                <a:latin typeface="Times New Roman"/>
                <a:ea typeface="Wingdings"/>
                <a:cs typeface="Wingdings"/>
              </a:rPr>
              <a:t> </a:t>
            </a:r>
            <a:r>
              <a:rPr lang="ru-RU" sz="1200" spc="-10" dirty="0">
                <a:effectLst/>
                <a:latin typeface="Times New Roman"/>
                <a:ea typeface="Wingdings"/>
                <a:cs typeface="Wingdings"/>
              </a:rPr>
              <a:t>стакан.</a:t>
            </a:r>
            <a:endParaRPr lang="ru-RU" sz="1050" spc="0" dirty="0">
              <a:effectLst/>
              <a:latin typeface="Times New Roman"/>
              <a:ea typeface="Wingdings"/>
              <a:cs typeface="Wingdings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815"/>
              </a:spcBef>
              <a:spcAft>
                <a:spcPts val="0"/>
              </a:spcAft>
              <a:buSzPts val="1400"/>
              <a:buFont typeface="Wingdings"/>
              <a:buChar char=""/>
              <a:tabLst>
                <a:tab pos="1267460" algn="l"/>
              </a:tabLst>
            </a:pPr>
            <a:r>
              <a:rPr lang="ru-RU" sz="1200" spc="0" dirty="0">
                <a:effectLst/>
                <a:latin typeface="Times New Roman"/>
                <a:ea typeface="Wingdings"/>
                <a:cs typeface="Wingdings"/>
              </a:rPr>
              <a:t>Бьют</a:t>
            </a:r>
            <a:r>
              <a:rPr lang="ru-RU" sz="1200" spc="-45" dirty="0">
                <a:effectLst/>
                <a:latin typeface="Times New Roman"/>
                <a:ea typeface="Wingdings"/>
                <a:cs typeface="Wingdings"/>
              </a:rPr>
              <a:t> </a:t>
            </a:r>
            <a:r>
              <a:rPr lang="ru-RU" sz="1200" spc="0" dirty="0">
                <a:effectLst/>
                <a:latin typeface="Times New Roman"/>
                <a:ea typeface="Wingdings"/>
                <a:cs typeface="Wingdings"/>
              </a:rPr>
              <a:t>часы</a:t>
            </a:r>
            <a:r>
              <a:rPr lang="ru-RU" sz="1200" spc="-35" dirty="0">
                <a:effectLst/>
                <a:latin typeface="Times New Roman"/>
                <a:ea typeface="Wingdings"/>
                <a:cs typeface="Wingdings"/>
              </a:rPr>
              <a:t> </a:t>
            </a:r>
            <a:r>
              <a:rPr lang="ru-RU" sz="1200" spc="0" dirty="0">
                <a:effectLst/>
                <a:latin typeface="Times New Roman"/>
                <a:ea typeface="Wingdings"/>
                <a:cs typeface="Wingdings"/>
              </a:rPr>
              <a:t>двенадцать</a:t>
            </a:r>
            <a:r>
              <a:rPr lang="ru-RU" sz="1200" spc="-45" dirty="0">
                <a:effectLst/>
                <a:latin typeface="Times New Roman"/>
                <a:ea typeface="Wingdings"/>
                <a:cs typeface="Wingdings"/>
              </a:rPr>
              <a:t> </a:t>
            </a:r>
            <a:r>
              <a:rPr lang="ru-RU" sz="1200" spc="-20" dirty="0">
                <a:effectLst/>
                <a:latin typeface="Times New Roman"/>
                <a:ea typeface="Wingdings"/>
                <a:cs typeface="Wingdings"/>
              </a:rPr>
              <a:t>раз.</a:t>
            </a:r>
            <a:endParaRPr lang="ru-RU" sz="1050" spc="0" dirty="0">
              <a:effectLst/>
              <a:latin typeface="Times New Roman"/>
              <a:ea typeface="Wingdings"/>
              <a:cs typeface="Wingdings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815"/>
              </a:spcBef>
              <a:spcAft>
                <a:spcPts val="0"/>
              </a:spcAft>
              <a:buSzPts val="1400"/>
              <a:buFont typeface="Wingdings"/>
              <a:buChar char=""/>
              <a:tabLst>
                <a:tab pos="1267460" algn="l"/>
              </a:tabLst>
            </a:pPr>
            <a:r>
              <a:rPr lang="ru-RU" sz="1200" spc="0" dirty="0">
                <a:effectLst/>
                <a:latin typeface="Times New Roman"/>
                <a:ea typeface="Wingdings"/>
                <a:cs typeface="Wingdings"/>
              </a:rPr>
              <a:t>Воробей</a:t>
            </a:r>
            <a:r>
              <a:rPr lang="ru-RU" sz="1200" spc="-30" dirty="0">
                <a:effectLst/>
                <a:latin typeface="Times New Roman"/>
                <a:ea typeface="Wingdings"/>
                <a:cs typeface="Wingdings"/>
              </a:rPr>
              <a:t> </a:t>
            </a:r>
            <a:r>
              <a:rPr lang="ru-RU" sz="1200" spc="0" dirty="0">
                <a:effectLst/>
                <a:latin typeface="Times New Roman"/>
                <a:ea typeface="Wingdings"/>
                <a:cs typeface="Wingdings"/>
              </a:rPr>
              <a:t>влетел</a:t>
            </a:r>
            <a:r>
              <a:rPr lang="ru-RU" sz="1200" spc="-25" dirty="0">
                <a:effectLst/>
                <a:latin typeface="Times New Roman"/>
                <a:ea typeface="Wingdings"/>
                <a:cs typeface="Wingdings"/>
              </a:rPr>
              <a:t> </a:t>
            </a:r>
            <a:r>
              <a:rPr lang="ru-RU" sz="1200" spc="0" dirty="0">
                <a:effectLst/>
                <a:latin typeface="Times New Roman"/>
                <a:ea typeface="Wingdings"/>
                <a:cs typeface="Wingdings"/>
              </a:rPr>
              <a:t>в</a:t>
            </a:r>
            <a:r>
              <a:rPr lang="ru-RU" sz="1200" spc="-30" dirty="0">
                <a:effectLst/>
                <a:latin typeface="Times New Roman"/>
                <a:ea typeface="Wingdings"/>
                <a:cs typeface="Wingdings"/>
              </a:rPr>
              <a:t> </a:t>
            </a:r>
            <a:r>
              <a:rPr lang="ru-RU" sz="1200" spc="-10" dirty="0">
                <a:effectLst/>
                <a:latin typeface="Times New Roman"/>
                <a:ea typeface="Wingdings"/>
                <a:cs typeface="Wingdings"/>
              </a:rPr>
              <a:t>окно.</a:t>
            </a:r>
            <a:endParaRPr lang="ru-RU" sz="1050" spc="0" dirty="0">
              <a:effectLst/>
              <a:latin typeface="Times New Roman"/>
              <a:ea typeface="Wingdings"/>
              <a:cs typeface="Wingdings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790"/>
              </a:spcBef>
              <a:spcAft>
                <a:spcPts val="0"/>
              </a:spcAft>
              <a:buSzPts val="1400"/>
              <a:buFont typeface="Wingdings"/>
              <a:buChar char=""/>
              <a:tabLst>
                <a:tab pos="1267460" algn="l"/>
              </a:tabLst>
            </a:pPr>
            <a:r>
              <a:rPr lang="ru-RU" sz="1200" spc="0" dirty="0">
                <a:effectLst/>
                <a:latin typeface="Times New Roman"/>
                <a:ea typeface="Wingdings"/>
                <a:cs typeface="Wingdings"/>
              </a:rPr>
              <a:t>Шел</a:t>
            </a:r>
            <a:r>
              <a:rPr lang="ru-RU" sz="1200" spc="-25" dirty="0">
                <a:effectLst/>
                <a:latin typeface="Times New Roman"/>
                <a:ea typeface="Wingdings"/>
                <a:cs typeface="Wingdings"/>
              </a:rPr>
              <a:t> </a:t>
            </a:r>
            <a:r>
              <a:rPr lang="ru-RU" sz="1200" spc="0" dirty="0">
                <a:effectLst/>
                <a:latin typeface="Times New Roman"/>
                <a:ea typeface="Wingdings"/>
                <a:cs typeface="Wingdings"/>
              </a:rPr>
              <a:t>отряд</a:t>
            </a:r>
            <a:r>
              <a:rPr lang="ru-RU" sz="1200" spc="-15" dirty="0">
                <a:effectLst/>
                <a:latin typeface="Times New Roman"/>
                <a:ea typeface="Wingdings"/>
                <a:cs typeface="Wingdings"/>
              </a:rPr>
              <a:t> </a:t>
            </a:r>
            <a:r>
              <a:rPr lang="ru-RU" sz="1200" spc="0" dirty="0">
                <a:effectLst/>
                <a:latin typeface="Times New Roman"/>
                <a:ea typeface="Wingdings"/>
                <a:cs typeface="Wingdings"/>
              </a:rPr>
              <a:t>по</a:t>
            </a:r>
            <a:r>
              <a:rPr lang="ru-RU" sz="1200" spc="-30" dirty="0">
                <a:effectLst/>
                <a:latin typeface="Times New Roman"/>
                <a:ea typeface="Wingdings"/>
                <a:cs typeface="Wingdings"/>
              </a:rPr>
              <a:t> </a:t>
            </a:r>
            <a:r>
              <a:rPr lang="ru-RU" sz="1200" spc="-10" dirty="0">
                <a:effectLst/>
                <a:latin typeface="Times New Roman"/>
                <a:ea typeface="Wingdings"/>
                <a:cs typeface="Wingdings"/>
              </a:rPr>
              <a:t>берегу.</a:t>
            </a:r>
            <a:endParaRPr lang="ru-RU" sz="1050" spc="0" dirty="0">
              <a:effectLst/>
              <a:latin typeface="Times New Roman"/>
              <a:ea typeface="Wingdings"/>
              <a:cs typeface="Wingding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0745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70510">
              <a:lnSpc>
                <a:spcPct val="148000"/>
              </a:lnSpc>
              <a:spcBef>
                <a:spcPts val="815"/>
              </a:spcBef>
              <a:spcAft>
                <a:spcPts val="0"/>
              </a:spcAf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Успех</a:t>
            </a:r>
            <a:r>
              <a:rPr lang="ru-RU" sz="1200" b="1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сопутствует</a:t>
            </a:r>
            <a:r>
              <a:rPr lang="ru-RU" sz="1200" b="1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тем,</a:t>
            </a:r>
            <a:r>
              <a:rPr lang="ru-RU" sz="1200" b="1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кто</a:t>
            </a:r>
            <a:r>
              <a:rPr lang="ru-RU" sz="1200" b="1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не</a:t>
            </a:r>
            <a:r>
              <a:rPr lang="ru-RU" sz="1200" b="1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нарушает</a:t>
            </a:r>
            <a:r>
              <a:rPr lang="ru-RU" sz="1200" b="1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правила</a:t>
            </a:r>
            <a:r>
              <a:rPr lang="ru-RU" sz="1200" b="1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и</a:t>
            </a:r>
            <a:r>
              <a:rPr lang="ru-RU" sz="1200" b="1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умеет</a:t>
            </a:r>
            <a:r>
              <a:rPr lang="ru-RU" sz="1200" b="1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сотрудничать</a:t>
            </a:r>
            <a:r>
              <a:rPr lang="ru-RU" sz="1200" b="1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в</a:t>
            </a:r>
            <a:r>
              <a:rPr lang="ru-RU" sz="1200" b="1" spc="4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spc="-10" dirty="0">
                <a:effectLst/>
                <a:latin typeface="Times New Roman"/>
                <a:ea typeface="Times New Roman"/>
              </a:rPr>
              <a:t>команде.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marR="184150" indent="270510">
              <a:lnSpc>
                <a:spcPct val="148000"/>
              </a:lnSpc>
              <a:spcBef>
                <a:spcPts val="30"/>
              </a:spcBef>
              <a:spcAft>
                <a:spcPts val="0"/>
              </a:spcAft>
              <a:tabLst>
                <a:tab pos="6755130" algn="l"/>
              </a:tabLst>
            </a:pPr>
            <a:r>
              <a:rPr lang="ru-RU" sz="1200" b="1" dirty="0">
                <a:effectLst/>
                <a:latin typeface="Times New Roman"/>
                <a:ea typeface="Times New Roman"/>
              </a:rPr>
              <a:t>Успешность</a:t>
            </a:r>
            <a:r>
              <a:rPr lang="ru-RU" sz="1200" b="1" spc="200" dirty="0">
                <a:effectLst/>
                <a:latin typeface="Times New Roman"/>
                <a:ea typeface="Times New Roman"/>
              </a:rPr>
              <a:t> любой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работы,</a:t>
            </a:r>
            <a:r>
              <a:rPr lang="ru-RU" sz="1200" b="1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связанной</a:t>
            </a:r>
            <a:r>
              <a:rPr lang="ru-RU" sz="1200" b="1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с</a:t>
            </a:r>
            <a:r>
              <a:rPr lang="ru-RU" sz="1200" b="1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постоянными</a:t>
            </a:r>
            <a:r>
              <a:rPr lang="ru-RU" sz="1200" b="1" spc="20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контактами,</a:t>
            </a:r>
            <a:r>
              <a:rPr lang="ru-RU" sz="1200" b="1" spc="-5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b="1" dirty="0">
                <a:effectLst/>
                <a:latin typeface="Times New Roman"/>
                <a:ea typeface="Times New Roman"/>
              </a:rPr>
              <a:t>зависит от умения общаться.</a:t>
            </a:r>
            <a:endParaRPr lang="ru-RU" sz="1200" dirty="0">
              <a:effectLst/>
              <a:latin typeface="Times New Roman"/>
              <a:ea typeface="Times New Roman"/>
            </a:endParaRPr>
          </a:p>
          <a:p>
            <a:pPr indent="270510">
              <a:spcBef>
                <a:spcPts val="845"/>
              </a:spcBef>
              <a:spcAft>
                <a:spcPts val="0"/>
              </a:spcAft>
            </a:pPr>
            <a:r>
              <a:rPr lang="ru-RU" sz="1200" b="1" i="1" u="sng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«Лампочка </a:t>
            </a:r>
            <a:r>
              <a:rPr lang="ru-RU" sz="1200" b="1" i="1" u="sng" spc="-5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1200" b="1" i="1" u="sng" spc="-10" dirty="0">
                <a:solidFill>
                  <a:srgbClr val="001F5F"/>
                </a:solidFill>
                <a:effectLst/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успеха»/</a:t>
            </a:r>
            <a:r>
              <a:rPr lang="ru-RU" sz="1200" spc="-10" dirty="0">
                <a:solidFill>
                  <a:srgbClr val="001F5F"/>
                </a:solidFill>
                <a:effectLst/>
                <a:latin typeface="Times New Roman"/>
                <a:ea typeface="Times New Roman"/>
              </a:rPr>
              <a:t>критическое мышление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>
              <a:spcBef>
                <a:spcPts val="86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Было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интересно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50" dirty="0">
                <a:effectLst/>
                <a:latin typeface="Times New Roman"/>
                <a:ea typeface="Times New Roman"/>
              </a:rPr>
              <a:t>…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>
              <a:lnSpc>
                <a:spcPct val="150000"/>
              </a:lnSpc>
              <a:spcBef>
                <a:spcPts val="81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Сегодня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на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мастер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классе</a:t>
            </a:r>
            <a:r>
              <a:rPr lang="ru-RU" sz="1200" spc="-4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я</a:t>
            </a:r>
            <a:r>
              <a:rPr lang="ru-RU" sz="1200" spc="-2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узнал,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что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… 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>
              <a:lnSpc>
                <a:spcPct val="150000"/>
              </a:lnSpc>
              <a:spcBef>
                <a:spcPts val="815"/>
              </a:spcBef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Больше всего мне понравилось …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>
              <a:lnSpc>
                <a:spcPct val="150000"/>
              </a:lnSpc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Новым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для</a:t>
            </a:r>
            <a:r>
              <a:rPr lang="ru-RU" sz="1200" spc="-4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меня</a:t>
            </a:r>
            <a:r>
              <a:rPr lang="ru-RU" sz="1200" spc="-4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стало</a:t>
            </a:r>
            <a:r>
              <a:rPr lang="ru-RU" sz="1200" spc="-45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… 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>
              <a:lnSpc>
                <a:spcPct val="150000"/>
              </a:lnSpc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Возьму с собой…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pPr indent="270510">
              <a:lnSpc>
                <a:spcPts val="1575"/>
              </a:lnSpc>
              <a:spcAft>
                <a:spcPts val="0"/>
              </a:spcAft>
            </a:pPr>
            <a:r>
              <a:rPr lang="ru-RU" sz="1200" dirty="0">
                <a:effectLst/>
                <a:latin typeface="Times New Roman"/>
                <a:ea typeface="Times New Roman"/>
              </a:rPr>
              <a:t>Особенно</a:t>
            </a:r>
            <a:r>
              <a:rPr lang="ru-RU" sz="1200" spc="-3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dirty="0">
                <a:effectLst/>
                <a:latin typeface="Times New Roman"/>
                <a:ea typeface="Times New Roman"/>
              </a:rPr>
              <a:t>мне</a:t>
            </a:r>
            <a:r>
              <a:rPr lang="ru-RU" sz="1200" spc="-20" dirty="0">
                <a:effectLst/>
                <a:latin typeface="Times New Roman"/>
                <a:ea typeface="Times New Roman"/>
              </a:rPr>
              <a:t> </a:t>
            </a:r>
            <a:r>
              <a:rPr lang="ru-RU" sz="1200" spc="-10" dirty="0">
                <a:effectLst/>
                <a:latin typeface="Times New Roman"/>
                <a:ea typeface="Times New Roman"/>
              </a:rPr>
              <a:t>понравилось…</a:t>
            </a:r>
            <a:endParaRPr lang="ru-RU" sz="1050" dirty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56D6F-0C0F-48AB-BFC1-9FCB895F4A4C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744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16.sv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jpe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3.svg"/><Relationship Id="rId4" Type="http://schemas.openxmlformats.org/officeDocument/2006/relationships/image" Target="../media/image28.png"/><Relationship Id="rId9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1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4.png"/><Relationship Id="rId9" Type="http://schemas.openxmlformats.org/officeDocument/2006/relationships/image" Target="../media/image3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3.svg"/><Relationship Id="rId4" Type="http://schemas.openxmlformats.org/officeDocument/2006/relationships/image" Target="../media/image28.png"/><Relationship Id="rId9" Type="http://schemas.openxmlformats.org/officeDocument/2006/relationships/image" Target="../media/image1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3.svg"/><Relationship Id="rId4" Type="http://schemas.openxmlformats.org/officeDocument/2006/relationships/image" Target="../media/image28.png"/><Relationship Id="rId9" Type="http://schemas.openxmlformats.org/officeDocument/2006/relationships/image" Target="../media/image13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1.jpeg"/><Relationship Id="rId7" Type="http://schemas.openxmlformats.org/officeDocument/2006/relationships/image" Target="../media/image47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7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46.sv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46.sv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976154">
            <a:off x="2074220" y="-2114822"/>
            <a:ext cx="11386258" cy="14461778"/>
          </a:xfrm>
          <a:custGeom>
            <a:avLst/>
            <a:gdLst/>
            <a:ahLst/>
            <a:cxnLst/>
            <a:rect l="l" t="t" r="r" b="b"/>
            <a:pathLst>
              <a:path w="11386258" h="14461778">
                <a:moveTo>
                  <a:pt x="0" y="0"/>
                </a:moveTo>
                <a:lnTo>
                  <a:pt x="11386258" y="0"/>
                </a:lnTo>
                <a:lnTo>
                  <a:pt x="11386258" y="14461778"/>
                </a:lnTo>
                <a:lnTo>
                  <a:pt x="0" y="1446177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001256" y="4777164"/>
            <a:ext cx="6303625" cy="2215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7200" spc="253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en-US" sz="7200" spc="253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soft skills</a:t>
            </a:r>
            <a:r>
              <a:rPr lang="ru-RU" sz="7200" spc="253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» компетенций</a:t>
            </a:r>
            <a:endParaRPr lang="en-US" sz="7200" spc="253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reeform 5"/>
          <p:cNvSpPr/>
          <p:nvPr/>
        </p:nvSpPr>
        <p:spPr>
          <a:xfrm rot="1060722" flipH="1">
            <a:off x="304583" y="1362589"/>
            <a:ext cx="4562127" cy="4588963"/>
          </a:xfrm>
          <a:custGeom>
            <a:avLst/>
            <a:gdLst/>
            <a:ahLst/>
            <a:cxnLst/>
            <a:rect l="l" t="t" r="r" b="b"/>
            <a:pathLst>
              <a:path w="4562127" h="4588963">
                <a:moveTo>
                  <a:pt x="4562126" y="0"/>
                </a:moveTo>
                <a:lnTo>
                  <a:pt x="0" y="0"/>
                </a:lnTo>
                <a:lnTo>
                  <a:pt x="0" y="4588963"/>
                </a:lnTo>
                <a:lnTo>
                  <a:pt x="4562126" y="4588963"/>
                </a:lnTo>
                <a:lnTo>
                  <a:pt x="4562126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6" name="Freeform 6"/>
          <p:cNvSpPr/>
          <p:nvPr/>
        </p:nvSpPr>
        <p:spPr>
          <a:xfrm rot="671662">
            <a:off x="1556484" y="2783598"/>
            <a:ext cx="2058324" cy="1968507"/>
          </a:xfrm>
          <a:custGeom>
            <a:avLst/>
            <a:gdLst/>
            <a:ahLst/>
            <a:cxnLst/>
            <a:rect l="l" t="t" r="r" b="b"/>
            <a:pathLst>
              <a:path w="2058324" h="1968507">
                <a:moveTo>
                  <a:pt x="0" y="0"/>
                </a:moveTo>
                <a:lnTo>
                  <a:pt x="2058324" y="0"/>
                </a:lnTo>
                <a:lnTo>
                  <a:pt x="2058324" y="1968507"/>
                </a:lnTo>
                <a:lnTo>
                  <a:pt x="0" y="19685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98986" flipH="1">
            <a:off x="13066934" y="4998174"/>
            <a:ext cx="4581499" cy="4608449"/>
          </a:xfrm>
          <a:custGeom>
            <a:avLst/>
            <a:gdLst/>
            <a:ahLst/>
            <a:cxnLst/>
            <a:rect l="l" t="t" r="r" b="b"/>
            <a:pathLst>
              <a:path w="4581499" h="4608449">
                <a:moveTo>
                  <a:pt x="4581499" y="0"/>
                </a:moveTo>
                <a:lnTo>
                  <a:pt x="0" y="0"/>
                </a:lnTo>
                <a:lnTo>
                  <a:pt x="0" y="4608448"/>
                </a:lnTo>
                <a:lnTo>
                  <a:pt x="4581499" y="4608448"/>
                </a:lnTo>
                <a:lnTo>
                  <a:pt x="4581499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Freeform 8"/>
          <p:cNvSpPr/>
          <p:nvPr/>
        </p:nvSpPr>
        <p:spPr>
          <a:xfrm>
            <a:off x="14344794" y="6449138"/>
            <a:ext cx="2025780" cy="1966848"/>
          </a:xfrm>
          <a:custGeom>
            <a:avLst/>
            <a:gdLst/>
            <a:ahLst/>
            <a:cxnLst/>
            <a:rect l="l" t="t" r="r" b="b"/>
            <a:pathLst>
              <a:path w="2025780" h="1966848">
                <a:moveTo>
                  <a:pt x="0" y="0"/>
                </a:moveTo>
                <a:lnTo>
                  <a:pt x="2025780" y="0"/>
                </a:lnTo>
                <a:lnTo>
                  <a:pt x="2025780" y="1966848"/>
                </a:lnTo>
                <a:lnTo>
                  <a:pt x="0" y="19668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418346" y="1309447"/>
            <a:ext cx="6444209" cy="2970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693"/>
              </a:lnSpc>
              <a:spcBef>
                <a:spcPct val="0"/>
              </a:spcBef>
            </a:pPr>
            <a:r>
              <a:rPr lang="ru-RU" sz="7200" spc="225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Мастер-класс</a:t>
            </a:r>
            <a:endParaRPr lang="en-US" sz="7200" spc="225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10"/>
          <p:cNvSpPr/>
          <p:nvPr/>
        </p:nvSpPr>
        <p:spPr>
          <a:xfrm rot="3459258" flipH="1">
            <a:off x="12675184" y="1179570"/>
            <a:ext cx="2506725" cy="3905663"/>
          </a:xfrm>
          <a:custGeom>
            <a:avLst/>
            <a:gdLst/>
            <a:ahLst/>
            <a:cxnLst/>
            <a:rect l="l" t="t" r="r" b="b"/>
            <a:pathLst>
              <a:path w="2506725" h="3905663">
                <a:moveTo>
                  <a:pt x="2506725" y="0"/>
                </a:moveTo>
                <a:lnTo>
                  <a:pt x="0" y="0"/>
                </a:lnTo>
                <a:lnTo>
                  <a:pt x="0" y="3905662"/>
                </a:lnTo>
                <a:lnTo>
                  <a:pt x="2506725" y="3905662"/>
                </a:lnTo>
                <a:lnTo>
                  <a:pt x="250672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4245636" flipH="1">
            <a:off x="3307227" y="5615118"/>
            <a:ext cx="1705687" cy="3374560"/>
          </a:xfrm>
          <a:custGeom>
            <a:avLst/>
            <a:gdLst/>
            <a:ahLst/>
            <a:cxnLst/>
            <a:rect l="l" t="t" r="r" b="b"/>
            <a:pathLst>
              <a:path w="1705687" h="3374560">
                <a:moveTo>
                  <a:pt x="1705687" y="0"/>
                </a:moveTo>
                <a:lnTo>
                  <a:pt x="0" y="0"/>
                </a:lnTo>
                <a:lnTo>
                  <a:pt x="0" y="3374560"/>
                </a:lnTo>
                <a:lnTo>
                  <a:pt x="1705687" y="3374560"/>
                </a:lnTo>
                <a:lnTo>
                  <a:pt x="170568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488334">
            <a:off x="8010621" y="6875457"/>
            <a:ext cx="3788362" cy="737009"/>
          </a:xfrm>
          <a:custGeom>
            <a:avLst/>
            <a:gdLst/>
            <a:ahLst/>
            <a:cxnLst/>
            <a:rect l="l" t="t" r="r" b="b"/>
            <a:pathLst>
              <a:path w="3788362" h="737009">
                <a:moveTo>
                  <a:pt x="0" y="0"/>
                </a:moveTo>
                <a:lnTo>
                  <a:pt x="3788362" y="0"/>
                </a:lnTo>
                <a:lnTo>
                  <a:pt x="3788362" y="737009"/>
                </a:lnTo>
                <a:lnTo>
                  <a:pt x="0" y="7370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7086600" y="7942951"/>
            <a:ext cx="7258194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80"/>
              </a:lnSpc>
              <a:spcBef>
                <a:spcPct val="0"/>
              </a:spcBef>
            </a:pPr>
            <a:r>
              <a:rPr lang="ru-RU" sz="2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Составитель: Имаева Наталия Владимировна, педагог-психолог, </a:t>
            </a:r>
            <a:r>
              <a:rPr lang="ru-RU" sz="22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г.Красноуфимск</a:t>
            </a:r>
            <a:endParaRPr lang="ru-RU" sz="22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3080"/>
              </a:lnSpc>
              <a:spcBef>
                <a:spcPct val="0"/>
              </a:spcBef>
            </a:pPr>
            <a:endParaRPr lang="en-US" sz="2200" dirty="0">
              <a:solidFill>
                <a:srgbClr val="000000"/>
              </a:solidFill>
              <a:latin typeface="Itim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133600" y="4684130"/>
            <a:ext cx="4724399" cy="1907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7423"/>
              </a:lnSpc>
              <a:spcBef>
                <a:spcPct val="0"/>
              </a:spcBef>
            </a:pPr>
            <a:r>
              <a:rPr lang="ru-RU" sz="8000" spc="136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Развитие</a:t>
            </a:r>
            <a:endParaRPr lang="en-US" sz="8000" spc="136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23520" y="1230643"/>
            <a:ext cx="7416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Arial" pitchFamily="34" charset="0"/>
                <a:ea typeface="Times New Roman"/>
                <a:cs typeface="Arial" pitchFamily="34" charset="0"/>
              </a:rPr>
              <a:t>Муниципальное автономное общеобразовательное учреждение «Средняя школа № 3»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976154">
            <a:off x="3111451" y="-3891862"/>
            <a:ext cx="12686617" cy="17650138"/>
          </a:xfrm>
          <a:custGeom>
            <a:avLst/>
            <a:gdLst/>
            <a:ahLst/>
            <a:cxnLst/>
            <a:rect l="l" t="t" r="r" b="b"/>
            <a:pathLst>
              <a:path w="14344983" h="18219679">
                <a:moveTo>
                  <a:pt x="0" y="0"/>
                </a:moveTo>
                <a:lnTo>
                  <a:pt x="14344984" y="0"/>
                </a:lnTo>
                <a:lnTo>
                  <a:pt x="14344984" y="18219678"/>
                </a:lnTo>
                <a:lnTo>
                  <a:pt x="0" y="1821967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31805">
            <a:off x="3683463" y="6287511"/>
            <a:ext cx="1454665" cy="1381115"/>
          </a:xfrm>
          <a:custGeom>
            <a:avLst/>
            <a:gdLst/>
            <a:ahLst/>
            <a:cxnLst/>
            <a:rect l="l" t="t" r="r" b="b"/>
            <a:pathLst>
              <a:path w="1454665" h="1381115">
                <a:moveTo>
                  <a:pt x="0" y="0"/>
                </a:moveTo>
                <a:lnTo>
                  <a:pt x="1454665" y="0"/>
                </a:lnTo>
                <a:lnTo>
                  <a:pt x="1454665" y="1381115"/>
                </a:lnTo>
                <a:lnTo>
                  <a:pt x="0" y="1381115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31805">
            <a:off x="3668543" y="7894800"/>
            <a:ext cx="1454665" cy="1381115"/>
          </a:xfrm>
          <a:custGeom>
            <a:avLst/>
            <a:gdLst/>
            <a:ahLst/>
            <a:cxnLst/>
            <a:rect l="l" t="t" r="r" b="b"/>
            <a:pathLst>
              <a:path w="1454665" h="1381115">
                <a:moveTo>
                  <a:pt x="0" y="0"/>
                </a:moveTo>
                <a:lnTo>
                  <a:pt x="1454665" y="0"/>
                </a:lnTo>
                <a:lnTo>
                  <a:pt x="1454665" y="1381115"/>
                </a:lnTo>
                <a:lnTo>
                  <a:pt x="0" y="1381115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31805">
            <a:off x="3668543" y="4680202"/>
            <a:ext cx="1454665" cy="1381115"/>
          </a:xfrm>
          <a:custGeom>
            <a:avLst/>
            <a:gdLst/>
            <a:ahLst/>
            <a:cxnLst/>
            <a:rect l="l" t="t" r="r" b="b"/>
            <a:pathLst>
              <a:path w="1454665" h="1381115">
                <a:moveTo>
                  <a:pt x="0" y="0"/>
                </a:moveTo>
                <a:lnTo>
                  <a:pt x="1454665" y="0"/>
                </a:lnTo>
                <a:lnTo>
                  <a:pt x="1454665" y="1381115"/>
                </a:lnTo>
                <a:lnTo>
                  <a:pt x="0" y="1381115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149144" y="1451339"/>
            <a:ext cx="8245677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6000" spc="338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 помощью мастер-класса вы сможете:</a:t>
            </a:r>
            <a:endParaRPr lang="en-US" sz="6000" spc="338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2541580" y="2041889"/>
            <a:ext cx="1389707" cy="1781676"/>
          </a:xfrm>
          <a:custGeom>
            <a:avLst/>
            <a:gdLst/>
            <a:ahLst/>
            <a:cxnLst/>
            <a:rect l="l" t="t" r="r" b="b"/>
            <a:pathLst>
              <a:path w="1389707" h="1781676">
                <a:moveTo>
                  <a:pt x="0" y="0"/>
                </a:moveTo>
                <a:lnTo>
                  <a:pt x="1389707" y="0"/>
                </a:lnTo>
                <a:lnTo>
                  <a:pt x="1389707" y="1781676"/>
                </a:lnTo>
                <a:lnTo>
                  <a:pt x="0" y="17816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140816" y="571500"/>
            <a:ext cx="11451480" cy="3387361"/>
          </a:xfrm>
          <a:custGeom>
            <a:avLst/>
            <a:gdLst/>
            <a:ahLst/>
            <a:cxnLst/>
            <a:rect l="l" t="t" r="r" b="b"/>
            <a:pathLst>
              <a:path w="6299688" h="2519875">
                <a:moveTo>
                  <a:pt x="0" y="0"/>
                </a:moveTo>
                <a:lnTo>
                  <a:pt x="6299688" y="0"/>
                </a:lnTo>
                <a:lnTo>
                  <a:pt x="6299688" y="2519875"/>
                </a:lnTo>
                <a:lnTo>
                  <a:pt x="0" y="2519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931287" y="4407404"/>
            <a:ext cx="929176" cy="1338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93"/>
              </a:lnSpc>
              <a:spcBef>
                <a:spcPct val="0"/>
              </a:spcBef>
            </a:pPr>
            <a:r>
              <a:rPr lang="en-US" sz="7014" dirty="0">
                <a:solidFill>
                  <a:srgbClr val="000000"/>
                </a:solidFill>
                <a:latin typeface="Itim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931287" y="6013462"/>
            <a:ext cx="929176" cy="1338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93"/>
              </a:lnSpc>
              <a:spcBef>
                <a:spcPct val="0"/>
              </a:spcBef>
            </a:pPr>
            <a:r>
              <a:rPr lang="en-US" sz="7014">
                <a:solidFill>
                  <a:srgbClr val="000000"/>
                </a:solidFill>
                <a:latin typeface="Itim"/>
              </a:rPr>
              <a:t>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931287" y="7591203"/>
            <a:ext cx="929176" cy="1338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93"/>
              </a:lnSpc>
              <a:spcBef>
                <a:spcPct val="0"/>
              </a:spcBef>
            </a:pPr>
            <a:r>
              <a:rPr lang="en-US" sz="7014">
                <a:solidFill>
                  <a:srgbClr val="000000"/>
                </a:solidFill>
                <a:latin typeface="Itim"/>
              </a:rPr>
              <a:t>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878313" y="8165246"/>
            <a:ext cx="8516507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52233" lvl="1" indent="-326117">
              <a:lnSpc>
                <a:spcPts val="4863"/>
              </a:lnSpc>
              <a:buFont typeface="Arial"/>
              <a:buChar char="•"/>
            </a:pPr>
            <a:r>
              <a:rPr lang="ru-RU" sz="3020" dirty="0">
                <a:solidFill>
                  <a:srgbClr val="000000"/>
                </a:solidFill>
                <a:latin typeface="Itim"/>
              </a:rPr>
              <a:t>Овладеть техниками и упражнениями, позволяющими развивать </a:t>
            </a:r>
            <a:r>
              <a:rPr lang="en-US" sz="3020" dirty="0">
                <a:solidFill>
                  <a:srgbClr val="000000"/>
                </a:solidFill>
                <a:latin typeface="Itim"/>
              </a:rPr>
              <a:t>soft skills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878314" y="6511017"/>
            <a:ext cx="6780286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52233" lvl="1" indent="-326117">
              <a:lnSpc>
                <a:spcPts val="4863"/>
              </a:lnSpc>
              <a:buFont typeface="Arial"/>
              <a:buChar char="•"/>
            </a:pPr>
            <a:r>
              <a:rPr lang="ru-RU" sz="3020" dirty="0">
                <a:solidFill>
                  <a:srgbClr val="000000"/>
                </a:solidFill>
                <a:latin typeface="Itim"/>
              </a:rPr>
              <a:t>Познакомиться с методами, позволяющими развивать </a:t>
            </a:r>
            <a:r>
              <a:rPr lang="en-US" sz="3020" dirty="0">
                <a:solidFill>
                  <a:srgbClr val="000000"/>
                </a:solidFill>
                <a:latin typeface="Itim"/>
              </a:rPr>
              <a:t>soft skills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878314" y="4992659"/>
            <a:ext cx="5078987" cy="929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2233" lvl="1" indent="-326117">
              <a:buFont typeface="Arial"/>
              <a:buChar char="•"/>
            </a:pPr>
            <a:r>
              <a:rPr lang="ru-RU" sz="3020" dirty="0">
                <a:solidFill>
                  <a:srgbClr val="000000"/>
                </a:solidFill>
                <a:latin typeface="Itim"/>
              </a:rPr>
              <a:t>Узнать о том, что такое </a:t>
            </a:r>
            <a:r>
              <a:rPr lang="en-US" sz="3020" dirty="0">
                <a:solidFill>
                  <a:srgbClr val="000000"/>
                </a:solidFill>
                <a:latin typeface="Itim"/>
              </a:rPr>
              <a:t>hard </a:t>
            </a:r>
            <a:r>
              <a:rPr lang="ru-RU" sz="3020" dirty="0">
                <a:solidFill>
                  <a:srgbClr val="000000"/>
                </a:solidFill>
                <a:latin typeface="Itim"/>
              </a:rPr>
              <a:t>и </a:t>
            </a:r>
            <a:r>
              <a:rPr lang="en-US" sz="3020" dirty="0">
                <a:solidFill>
                  <a:srgbClr val="000000"/>
                </a:solidFill>
                <a:latin typeface="Itim"/>
              </a:rPr>
              <a:t>soft skills </a:t>
            </a:r>
            <a:r>
              <a:rPr lang="ru-RU" sz="3020" dirty="0">
                <a:solidFill>
                  <a:srgbClr val="000000"/>
                </a:solidFill>
                <a:latin typeface="Itim"/>
              </a:rPr>
              <a:t> </a:t>
            </a:r>
            <a:endParaRPr lang="en-US" sz="3020" dirty="0">
              <a:solidFill>
                <a:srgbClr val="000000"/>
              </a:solidFill>
              <a:latin typeface="Itim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299001" y="6071835"/>
            <a:ext cx="929176" cy="1338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93"/>
              </a:lnSpc>
              <a:spcBef>
                <a:spcPct val="0"/>
              </a:spcBef>
            </a:pPr>
            <a:endParaRPr lang="en-US" sz="7014" dirty="0">
              <a:solidFill>
                <a:srgbClr val="000000"/>
              </a:solidFill>
              <a:latin typeface="Itim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1236503" y="6527649"/>
            <a:ext cx="4988242" cy="57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6116" lvl="1">
              <a:lnSpc>
                <a:spcPts val="4863"/>
              </a:lnSpc>
            </a:pPr>
            <a:endParaRPr lang="en-US" sz="3020" dirty="0">
              <a:solidFill>
                <a:srgbClr val="000000"/>
              </a:solidFill>
              <a:latin typeface="Itim"/>
            </a:endParaRPr>
          </a:p>
        </p:txBody>
      </p:sp>
      <p:sp>
        <p:nvSpPr>
          <p:cNvPr id="25" name="Freeform 25"/>
          <p:cNvSpPr/>
          <p:nvPr/>
        </p:nvSpPr>
        <p:spPr>
          <a:xfrm rot="740594">
            <a:off x="15054852" y="2731486"/>
            <a:ext cx="1389707" cy="1781676"/>
          </a:xfrm>
          <a:custGeom>
            <a:avLst/>
            <a:gdLst/>
            <a:ahLst/>
            <a:cxnLst/>
            <a:rect l="l" t="t" r="r" b="b"/>
            <a:pathLst>
              <a:path w="1389707" h="1781676">
                <a:moveTo>
                  <a:pt x="0" y="0"/>
                </a:moveTo>
                <a:lnTo>
                  <a:pt x="1389707" y="0"/>
                </a:lnTo>
                <a:lnTo>
                  <a:pt x="1389707" y="1781676"/>
                </a:lnTo>
                <a:lnTo>
                  <a:pt x="0" y="17816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966813">
            <a:off x="3750727" y="-1706540"/>
            <a:ext cx="10786546" cy="13700079"/>
          </a:xfrm>
          <a:custGeom>
            <a:avLst/>
            <a:gdLst/>
            <a:ahLst/>
            <a:cxnLst/>
            <a:rect l="l" t="t" r="r" b="b"/>
            <a:pathLst>
              <a:path w="10786546" h="13700079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1644" y="529928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000336" y="2005067"/>
            <a:ext cx="10656837" cy="1935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39"/>
              </a:lnSpc>
              <a:spcBef>
                <a:spcPct val="0"/>
              </a:spcBef>
            </a:pPr>
            <a:r>
              <a:rPr lang="ru-RU" sz="12099" dirty="0">
                <a:solidFill>
                  <a:srgbClr val="000000"/>
                </a:solidFill>
                <a:latin typeface="Ballpoint"/>
              </a:rPr>
              <a:t>Навыки</a:t>
            </a:r>
            <a:endParaRPr lang="en-US" sz="12099" dirty="0">
              <a:solidFill>
                <a:srgbClr val="000000"/>
              </a:solidFill>
              <a:latin typeface="Ballpoint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5486400" y="3695700"/>
            <a:ext cx="7315200" cy="249243"/>
            <a:chOff x="0" y="0"/>
            <a:chExt cx="9753600" cy="3842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53600" cy="212806"/>
            </a:xfrm>
            <a:custGeom>
              <a:avLst/>
              <a:gdLst/>
              <a:ahLst/>
              <a:cxnLst/>
              <a:rect l="l" t="t" r="r" b="b"/>
              <a:pathLst>
                <a:path w="9753600" h="212806">
                  <a:moveTo>
                    <a:pt x="0" y="0"/>
                  </a:moveTo>
                  <a:lnTo>
                    <a:pt x="9753600" y="0"/>
                  </a:lnTo>
                  <a:lnTo>
                    <a:pt x="9753600" y="212806"/>
                  </a:lnTo>
                  <a:lnTo>
                    <a:pt x="0" y="212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85043" y="212806"/>
              <a:ext cx="7857304" cy="171432"/>
            </a:xfrm>
            <a:custGeom>
              <a:avLst/>
              <a:gdLst/>
              <a:ahLst/>
              <a:cxnLst/>
              <a:rect l="l" t="t" r="r" b="b"/>
              <a:pathLst>
                <a:path w="7857304" h="171432">
                  <a:moveTo>
                    <a:pt x="0" y="0"/>
                  </a:moveTo>
                  <a:lnTo>
                    <a:pt x="7857304" y="0"/>
                  </a:lnTo>
                  <a:lnTo>
                    <a:pt x="7857304" y="171432"/>
                  </a:lnTo>
                  <a:lnTo>
                    <a:pt x="0" y="171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0" name="Group 15"/>
          <p:cNvGrpSpPr>
            <a:grpSpLocks/>
          </p:cNvGrpSpPr>
          <p:nvPr/>
        </p:nvGrpSpPr>
        <p:grpSpPr>
          <a:xfrm>
            <a:off x="4419600" y="4644728"/>
            <a:ext cx="3312797" cy="1201420"/>
            <a:chOff x="6350" y="6350"/>
            <a:chExt cx="3313429" cy="1201420"/>
          </a:xfrm>
        </p:grpSpPr>
        <p:sp>
          <p:nvSpPr>
            <p:cNvPr id="11" name="Graphic 16"/>
            <p:cNvSpPr/>
            <p:nvPr/>
          </p:nvSpPr>
          <p:spPr>
            <a:xfrm>
              <a:off x="6350" y="6350"/>
              <a:ext cx="3313429" cy="1201420"/>
            </a:xfrm>
            <a:custGeom>
              <a:avLst/>
              <a:gdLst/>
              <a:ahLst/>
              <a:cxnLst/>
              <a:rect l="l" t="t" r="r" b="b"/>
              <a:pathLst>
                <a:path w="3313429" h="1201420">
                  <a:moveTo>
                    <a:pt x="0" y="1200912"/>
                  </a:moveTo>
                  <a:lnTo>
                    <a:pt x="3313176" y="1200912"/>
                  </a:lnTo>
                  <a:lnTo>
                    <a:pt x="3313176" y="0"/>
                  </a:lnTo>
                  <a:lnTo>
                    <a:pt x="0" y="0"/>
                  </a:lnTo>
                  <a:lnTo>
                    <a:pt x="0" y="1200912"/>
                  </a:lnTo>
                  <a:close/>
                </a:path>
              </a:pathLst>
            </a:custGeom>
            <a:ln w="12700">
              <a:solidFill>
                <a:srgbClr val="5B9BD4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2" name="Image 17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7296" y="187197"/>
              <a:ext cx="2185047" cy="400176"/>
            </a:xfrm>
            <a:prstGeom prst="rect">
              <a:avLst/>
            </a:prstGeom>
          </p:spPr>
        </p:pic>
        <p:pic>
          <p:nvPicPr>
            <p:cNvPr id="13" name="Image 18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0494" y="728598"/>
              <a:ext cx="2322588" cy="410591"/>
            </a:xfrm>
            <a:prstGeom prst="rect">
              <a:avLst/>
            </a:prstGeom>
          </p:spPr>
        </p:pic>
      </p:grpSp>
      <p:grpSp>
        <p:nvGrpSpPr>
          <p:cNvPr id="14" name="Group 20"/>
          <p:cNvGrpSpPr>
            <a:grpSpLocks/>
          </p:cNvGrpSpPr>
          <p:nvPr/>
        </p:nvGrpSpPr>
        <p:grpSpPr>
          <a:xfrm>
            <a:off x="10469118" y="4576147"/>
            <a:ext cx="2583180" cy="1201420"/>
            <a:chOff x="6350" y="6350"/>
            <a:chExt cx="2583180" cy="1201420"/>
          </a:xfrm>
        </p:grpSpPr>
        <p:sp>
          <p:nvSpPr>
            <p:cNvPr id="15" name="Graphic 21"/>
            <p:cNvSpPr/>
            <p:nvPr/>
          </p:nvSpPr>
          <p:spPr>
            <a:xfrm>
              <a:off x="6350" y="6350"/>
              <a:ext cx="2583180" cy="1201420"/>
            </a:xfrm>
            <a:custGeom>
              <a:avLst/>
              <a:gdLst/>
              <a:ahLst/>
              <a:cxnLst/>
              <a:rect l="l" t="t" r="r" b="b"/>
              <a:pathLst>
                <a:path w="2583180" h="1201420">
                  <a:moveTo>
                    <a:pt x="0" y="1200912"/>
                  </a:moveTo>
                  <a:lnTo>
                    <a:pt x="2583179" y="1200912"/>
                  </a:lnTo>
                  <a:lnTo>
                    <a:pt x="2583179" y="0"/>
                  </a:lnTo>
                  <a:lnTo>
                    <a:pt x="0" y="0"/>
                  </a:lnTo>
                  <a:lnTo>
                    <a:pt x="0" y="1200912"/>
                  </a:lnTo>
                  <a:close/>
                </a:path>
              </a:pathLst>
            </a:custGeom>
            <a:ln w="12700">
              <a:solidFill>
                <a:srgbClr val="5B9BD4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6" name="Image 22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0161" y="183514"/>
              <a:ext cx="2024761" cy="315341"/>
            </a:xfrm>
            <a:prstGeom prst="rect">
              <a:avLst/>
            </a:prstGeom>
          </p:spPr>
        </p:pic>
        <p:pic>
          <p:nvPicPr>
            <p:cNvPr id="17" name="Image 23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206" y="728598"/>
              <a:ext cx="2093976" cy="410463"/>
            </a:xfrm>
            <a:prstGeom prst="rect">
              <a:avLst/>
            </a:prstGeom>
          </p:spPr>
        </p:pic>
      </p:grpSp>
      <p:pic>
        <p:nvPicPr>
          <p:cNvPr id="18" name="Image 24" descr="C:\Users\Таня\Desktop\ФЕВРАЛЬ\SOFT SKILLS\11729 [Converted].png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7184" y="6210299"/>
            <a:ext cx="2771140" cy="262953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63616" y="6447816"/>
            <a:ext cx="2859087" cy="21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Двойная стрелка влево/вправо 18"/>
          <p:cNvSpPr/>
          <p:nvPr/>
        </p:nvSpPr>
        <p:spPr>
          <a:xfrm>
            <a:off x="8610600" y="5025663"/>
            <a:ext cx="1066800" cy="21977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966813">
            <a:off x="3750727" y="-1706540"/>
            <a:ext cx="10786546" cy="13700079"/>
          </a:xfrm>
          <a:custGeom>
            <a:avLst/>
            <a:gdLst/>
            <a:ahLst/>
            <a:cxnLst/>
            <a:rect l="l" t="t" r="r" b="b"/>
            <a:pathLst>
              <a:path w="10786546" h="13700079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1644" y="529928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000336" y="2005067"/>
            <a:ext cx="10656837" cy="203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ru-RU" sz="6600" b="1" dirty="0">
                <a:solidFill>
                  <a:srgbClr val="333333"/>
                </a:solidFill>
                <a:latin typeface="Fira Sans"/>
              </a:rPr>
              <a:t>Жесткие навыки</a:t>
            </a:r>
          </a:p>
          <a:p>
            <a:pPr algn="ctr"/>
            <a:r>
              <a:rPr lang="ru-RU" sz="6600" b="1" dirty="0">
                <a:solidFill>
                  <a:srgbClr val="333333"/>
                </a:solidFill>
                <a:latin typeface="Fira Sans"/>
              </a:rPr>
              <a:t>(</a:t>
            </a:r>
            <a:r>
              <a:rPr lang="en-US" sz="6600" b="1" dirty="0">
                <a:solidFill>
                  <a:srgbClr val="333333"/>
                </a:solidFill>
                <a:latin typeface="Fira Sans"/>
              </a:rPr>
              <a:t>Hard Skills)</a:t>
            </a:r>
            <a:endParaRPr lang="en-US" sz="6600" b="1" i="0" dirty="0">
              <a:solidFill>
                <a:srgbClr val="333333"/>
              </a:solidFill>
              <a:effectLst/>
              <a:latin typeface="Fira Sa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185090" y="5171453"/>
            <a:ext cx="10287328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6"/>
              </a:lnSpc>
            </a:pPr>
            <a:r>
              <a:rPr lang="ru-RU" sz="3200" dirty="0">
                <a:solidFill>
                  <a:srgbClr val="333333"/>
                </a:solidFill>
                <a:latin typeface="-apple-system"/>
              </a:rPr>
              <a:t>-  конкретные знания и умения, которые необходимы для выполнения определенной работы или задачи.</a:t>
            </a:r>
            <a:endParaRPr lang="en-US" sz="3027" dirty="0">
              <a:solidFill>
                <a:srgbClr val="000000"/>
              </a:solidFill>
              <a:latin typeface="Dekko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5486400" y="4307578"/>
            <a:ext cx="7315200" cy="288178"/>
            <a:chOff x="0" y="0"/>
            <a:chExt cx="9753600" cy="3842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53600" cy="212806"/>
            </a:xfrm>
            <a:custGeom>
              <a:avLst/>
              <a:gdLst/>
              <a:ahLst/>
              <a:cxnLst/>
              <a:rect l="l" t="t" r="r" b="b"/>
              <a:pathLst>
                <a:path w="9753600" h="212806">
                  <a:moveTo>
                    <a:pt x="0" y="0"/>
                  </a:moveTo>
                  <a:lnTo>
                    <a:pt x="9753600" y="0"/>
                  </a:lnTo>
                  <a:lnTo>
                    <a:pt x="9753600" y="212806"/>
                  </a:lnTo>
                  <a:lnTo>
                    <a:pt x="0" y="212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85043" y="212806"/>
              <a:ext cx="7857304" cy="171432"/>
            </a:xfrm>
            <a:custGeom>
              <a:avLst/>
              <a:gdLst/>
              <a:ahLst/>
              <a:cxnLst/>
              <a:rect l="l" t="t" r="r" b="b"/>
              <a:pathLst>
                <a:path w="7857304" h="171432">
                  <a:moveTo>
                    <a:pt x="0" y="0"/>
                  </a:moveTo>
                  <a:lnTo>
                    <a:pt x="7857304" y="0"/>
                  </a:lnTo>
                  <a:lnTo>
                    <a:pt x="7857304" y="171432"/>
                  </a:lnTo>
                  <a:lnTo>
                    <a:pt x="0" y="171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287665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966813">
            <a:off x="3750727" y="-1706540"/>
            <a:ext cx="10786546" cy="13700079"/>
          </a:xfrm>
          <a:custGeom>
            <a:avLst/>
            <a:gdLst/>
            <a:ahLst/>
            <a:cxnLst/>
            <a:rect l="l" t="t" r="r" b="b"/>
            <a:pathLst>
              <a:path w="10786546" h="13700079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1644" y="529928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000336" y="2005067"/>
            <a:ext cx="10656837" cy="219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04845" marR="1577975" indent="-294640" algn="ctr">
              <a:lnSpc>
                <a:spcPct val="88000"/>
              </a:lnSpc>
              <a:spcAft>
                <a:spcPts val="0"/>
              </a:spcAft>
            </a:pPr>
            <a:r>
              <a:rPr lang="ru-RU" sz="5400" b="1" dirty="0">
                <a:latin typeface="Calibri Light"/>
                <a:ea typeface="Calibri"/>
                <a:cs typeface="Calibri"/>
              </a:rPr>
              <a:t>Гибкие</a:t>
            </a:r>
            <a:r>
              <a:rPr lang="ru-RU" sz="5400" b="1" spc="-250" dirty="0">
                <a:latin typeface="Calibri Light"/>
                <a:ea typeface="Calibri"/>
                <a:cs typeface="Calibri"/>
              </a:rPr>
              <a:t> </a:t>
            </a:r>
            <a:r>
              <a:rPr lang="ru-RU" sz="5400" b="1" dirty="0">
                <a:latin typeface="Calibri Light"/>
                <a:ea typeface="Calibri"/>
                <a:cs typeface="Calibri"/>
              </a:rPr>
              <a:t>навыки</a:t>
            </a:r>
            <a:r>
              <a:rPr lang="ru-RU" sz="5400" b="1" spc="-250" dirty="0">
                <a:latin typeface="Calibri Light"/>
                <a:ea typeface="Calibri"/>
                <a:cs typeface="Calibri"/>
              </a:rPr>
              <a:t>     </a:t>
            </a:r>
          </a:p>
          <a:p>
            <a:pPr marL="3204845" marR="1577975" indent="-294640" algn="ctr">
              <a:lnSpc>
                <a:spcPct val="88000"/>
              </a:lnSpc>
              <a:spcAft>
                <a:spcPts val="0"/>
              </a:spcAft>
            </a:pPr>
            <a:r>
              <a:rPr lang="ru-RU" sz="5400" b="1" dirty="0">
                <a:latin typeface="Calibri Light"/>
                <a:ea typeface="Calibri"/>
                <a:cs typeface="Calibri"/>
              </a:rPr>
              <a:t>или</a:t>
            </a:r>
            <a:r>
              <a:rPr lang="ru-RU" sz="5400" b="1" spc="-250" dirty="0">
                <a:latin typeface="Calibri Light"/>
                <a:ea typeface="Calibri"/>
                <a:cs typeface="Calibri"/>
              </a:rPr>
              <a:t> </a:t>
            </a:r>
            <a:r>
              <a:rPr lang="ru-RU" sz="5400" b="1" dirty="0">
                <a:latin typeface="Calibri Light"/>
                <a:ea typeface="Calibri"/>
                <a:cs typeface="Calibri"/>
              </a:rPr>
              <a:t>мягкие навыки </a:t>
            </a:r>
          </a:p>
          <a:p>
            <a:pPr marL="3204845" marR="1577975" indent="-294640">
              <a:lnSpc>
                <a:spcPct val="88000"/>
              </a:lnSpc>
              <a:spcAft>
                <a:spcPts val="0"/>
              </a:spcAft>
            </a:pPr>
            <a:r>
              <a:rPr lang="ru-RU" sz="5400" b="1" dirty="0">
                <a:latin typeface="Calibri Light"/>
                <a:ea typeface="Calibri"/>
                <a:cs typeface="Calibri"/>
              </a:rPr>
              <a:t>        (англ. </a:t>
            </a:r>
            <a:r>
              <a:rPr lang="ru-RU" sz="5400" b="1" i="1" dirty="0" err="1">
                <a:latin typeface="Calibri Light"/>
                <a:ea typeface="Calibri"/>
                <a:cs typeface="Calibri"/>
              </a:rPr>
              <a:t>soft</a:t>
            </a:r>
            <a:r>
              <a:rPr lang="ru-RU" sz="5400" b="1" i="1" dirty="0">
                <a:latin typeface="Calibri Light"/>
                <a:ea typeface="Calibri"/>
                <a:cs typeface="Calibri"/>
              </a:rPr>
              <a:t> </a:t>
            </a:r>
            <a:r>
              <a:rPr lang="ru-RU" sz="5400" b="1" i="1" dirty="0" err="1">
                <a:latin typeface="Calibri Light"/>
                <a:ea typeface="Calibri"/>
                <a:cs typeface="Calibri"/>
              </a:rPr>
              <a:t>skills</a:t>
            </a:r>
            <a:r>
              <a:rPr lang="ru-RU" sz="5400" b="1" dirty="0">
                <a:latin typeface="Calibri Light"/>
                <a:ea typeface="Calibri"/>
                <a:cs typeface="Calibri"/>
              </a:rPr>
              <a:t>)</a:t>
            </a:r>
            <a:endParaRPr lang="ru-RU" sz="1400" b="1" dirty="0">
              <a:ea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185090" y="5171453"/>
            <a:ext cx="10287328" cy="205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ctr">
              <a:lnSpc>
                <a:spcPts val="3966"/>
              </a:lnSpc>
              <a:buFontTx/>
              <a:buChar char="-"/>
            </a:pPr>
            <a:r>
              <a:rPr lang="ru-RU" sz="3200" dirty="0">
                <a:latin typeface="-apple-system"/>
              </a:rPr>
              <a:t>персональные качества и атрибуты, которые определяют способность человека эффективно взаимодействовать с другими.</a:t>
            </a:r>
          </a:p>
          <a:p>
            <a:pPr marL="457200" indent="-457200" algn="ctr">
              <a:lnSpc>
                <a:spcPts val="3966"/>
              </a:lnSpc>
              <a:buFontTx/>
              <a:buChar char="-"/>
            </a:pPr>
            <a:r>
              <a:rPr lang="ru-RU" sz="3200" dirty="0">
                <a:latin typeface="-apple-system"/>
                <a:cs typeface="Dekko" charset="0"/>
              </a:rPr>
              <a:t>компетенции будущего. 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486400" y="4307578"/>
            <a:ext cx="7315200" cy="288178"/>
            <a:chOff x="0" y="0"/>
            <a:chExt cx="9753600" cy="3842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53600" cy="212806"/>
            </a:xfrm>
            <a:custGeom>
              <a:avLst/>
              <a:gdLst/>
              <a:ahLst/>
              <a:cxnLst/>
              <a:rect l="l" t="t" r="r" b="b"/>
              <a:pathLst>
                <a:path w="9753600" h="212806">
                  <a:moveTo>
                    <a:pt x="0" y="0"/>
                  </a:moveTo>
                  <a:lnTo>
                    <a:pt x="9753600" y="0"/>
                  </a:lnTo>
                  <a:lnTo>
                    <a:pt x="9753600" y="212806"/>
                  </a:lnTo>
                  <a:lnTo>
                    <a:pt x="0" y="212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85043" y="212806"/>
              <a:ext cx="7857304" cy="171432"/>
            </a:xfrm>
            <a:custGeom>
              <a:avLst/>
              <a:gdLst/>
              <a:ahLst/>
              <a:cxnLst/>
              <a:rect l="l" t="t" r="r" b="b"/>
              <a:pathLst>
                <a:path w="7857304" h="171432">
                  <a:moveTo>
                    <a:pt x="0" y="0"/>
                  </a:moveTo>
                  <a:lnTo>
                    <a:pt x="7857304" y="0"/>
                  </a:lnTo>
                  <a:lnTo>
                    <a:pt x="7857304" y="171432"/>
                  </a:lnTo>
                  <a:lnTo>
                    <a:pt x="0" y="171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4204112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35761">
            <a:off x="-1144789" y="-8146902"/>
            <a:ext cx="20577577" cy="26135746"/>
          </a:xfrm>
          <a:custGeom>
            <a:avLst/>
            <a:gdLst/>
            <a:ahLst/>
            <a:cxnLst/>
            <a:rect l="l" t="t" r="r" b="b"/>
            <a:pathLst>
              <a:path w="20577577" h="26135746">
                <a:moveTo>
                  <a:pt x="0" y="0"/>
                </a:moveTo>
                <a:lnTo>
                  <a:pt x="20577578" y="0"/>
                </a:lnTo>
                <a:lnTo>
                  <a:pt x="20577578" y="26135746"/>
                </a:lnTo>
                <a:lnTo>
                  <a:pt x="0" y="261357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838483" y="507933"/>
            <a:ext cx="13361782" cy="1358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  <a:spcBef>
                <a:spcPct val="0"/>
              </a:spcBef>
            </a:pPr>
            <a:r>
              <a:rPr lang="ru-RU" sz="6000" spc="29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 чем отличия </a:t>
            </a:r>
            <a:r>
              <a:rPr lang="en-US" sz="6000" spc="29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hard </a:t>
            </a:r>
            <a:r>
              <a:rPr lang="ru-RU" sz="6000" spc="29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en-US" sz="6000" spc="29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soft skills</a:t>
            </a:r>
            <a:r>
              <a:rPr lang="ru-RU" sz="6000" spc="29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n-US" sz="6000" spc="29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5518281" y="1889701"/>
            <a:ext cx="1362651" cy="1322624"/>
            <a:chOff x="-23040" y="66269"/>
            <a:chExt cx="6542157" cy="6349987"/>
          </a:xfrm>
        </p:grpSpPr>
        <p:sp>
          <p:nvSpPr>
            <p:cNvPr id="15" name="Freeform 15"/>
            <p:cNvSpPr/>
            <p:nvPr/>
          </p:nvSpPr>
          <p:spPr>
            <a:xfrm>
              <a:off x="-23040" y="119186"/>
              <a:ext cx="6542157" cy="6244240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7" name="Freeform 17"/>
          <p:cNvSpPr/>
          <p:nvPr/>
        </p:nvSpPr>
        <p:spPr>
          <a:xfrm>
            <a:off x="5805362" y="2189414"/>
            <a:ext cx="7428022" cy="162066"/>
          </a:xfrm>
          <a:custGeom>
            <a:avLst/>
            <a:gdLst/>
            <a:ahLst/>
            <a:cxnLst/>
            <a:rect l="l" t="t" r="r" b="b"/>
            <a:pathLst>
              <a:path w="7428022" h="162066">
                <a:moveTo>
                  <a:pt x="0" y="0"/>
                </a:moveTo>
                <a:lnTo>
                  <a:pt x="7428023" y="0"/>
                </a:lnTo>
                <a:lnTo>
                  <a:pt x="7428023" y="162066"/>
                </a:lnTo>
                <a:lnTo>
                  <a:pt x="0" y="1620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21" name="Image 38" descr="C:\Users\Пользователь\OneDrive\Рабочий стол\загруженное.pn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34000" y="2551013"/>
            <a:ext cx="8915400" cy="69358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976154">
            <a:off x="1971508" y="-2710729"/>
            <a:ext cx="14344983" cy="18219679"/>
          </a:xfrm>
          <a:custGeom>
            <a:avLst/>
            <a:gdLst/>
            <a:ahLst/>
            <a:cxnLst/>
            <a:rect l="l" t="t" r="r" b="b"/>
            <a:pathLst>
              <a:path w="14344983" h="18219679">
                <a:moveTo>
                  <a:pt x="0" y="0"/>
                </a:moveTo>
                <a:lnTo>
                  <a:pt x="14344984" y="0"/>
                </a:lnTo>
                <a:lnTo>
                  <a:pt x="14344984" y="18219678"/>
                </a:lnTo>
                <a:lnTo>
                  <a:pt x="0" y="1821967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31805">
            <a:off x="3683463" y="6287511"/>
            <a:ext cx="1454665" cy="1381115"/>
          </a:xfrm>
          <a:custGeom>
            <a:avLst/>
            <a:gdLst/>
            <a:ahLst/>
            <a:cxnLst/>
            <a:rect l="l" t="t" r="r" b="b"/>
            <a:pathLst>
              <a:path w="1454665" h="1381115">
                <a:moveTo>
                  <a:pt x="0" y="0"/>
                </a:moveTo>
                <a:lnTo>
                  <a:pt x="1454665" y="0"/>
                </a:lnTo>
                <a:lnTo>
                  <a:pt x="1454665" y="1381115"/>
                </a:lnTo>
                <a:lnTo>
                  <a:pt x="0" y="1381115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31805">
            <a:off x="3668543" y="4680202"/>
            <a:ext cx="1454665" cy="1381115"/>
          </a:xfrm>
          <a:custGeom>
            <a:avLst/>
            <a:gdLst/>
            <a:ahLst/>
            <a:cxnLst/>
            <a:rect l="l" t="t" r="r" b="b"/>
            <a:pathLst>
              <a:path w="1454665" h="1381115">
                <a:moveTo>
                  <a:pt x="0" y="0"/>
                </a:moveTo>
                <a:lnTo>
                  <a:pt x="1454665" y="0"/>
                </a:lnTo>
                <a:lnTo>
                  <a:pt x="1454665" y="1381115"/>
                </a:lnTo>
                <a:lnTo>
                  <a:pt x="0" y="1381115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31805">
            <a:off x="10021337" y="4680202"/>
            <a:ext cx="1454665" cy="1381115"/>
          </a:xfrm>
          <a:custGeom>
            <a:avLst/>
            <a:gdLst/>
            <a:ahLst/>
            <a:cxnLst/>
            <a:rect l="l" t="t" r="r" b="b"/>
            <a:pathLst>
              <a:path w="1454665" h="1381115">
                <a:moveTo>
                  <a:pt x="0" y="0"/>
                </a:moveTo>
                <a:lnTo>
                  <a:pt x="1454665" y="0"/>
                </a:lnTo>
                <a:lnTo>
                  <a:pt x="1454665" y="1381115"/>
                </a:lnTo>
                <a:lnTo>
                  <a:pt x="0" y="1381115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31805">
            <a:off x="10051177" y="6282390"/>
            <a:ext cx="1454665" cy="1381115"/>
          </a:xfrm>
          <a:custGeom>
            <a:avLst/>
            <a:gdLst/>
            <a:ahLst/>
            <a:cxnLst/>
            <a:rect l="l" t="t" r="r" b="b"/>
            <a:pathLst>
              <a:path w="1454665" h="1381115">
                <a:moveTo>
                  <a:pt x="0" y="0"/>
                </a:moveTo>
                <a:lnTo>
                  <a:pt x="1454665" y="0"/>
                </a:lnTo>
                <a:lnTo>
                  <a:pt x="1454665" y="1381115"/>
                </a:lnTo>
                <a:lnTo>
                  <a:pt x="0" y="1381115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149144" y="1451339"/>
            <a:ext cx="9731337" cy="1828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3188335" indent="270510" algn="ctr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</a:pPr>
            <a:r>
              <a:rPr lang="ru-RU" sz="5400" b="1" dirty="0">
                <a:latin typeface="Times New Roman"/>
                <a:ea typeface="Times New Roman"/>
              </a:rPr>
              <a:t>  Классификация по    «Системе</a:t>
            </a:r>
            <a:r>
              <a:rPr lang="ru-RU" sz="5400" b="1" spc="-60" dirty="0">
                <a:latin typeface="Times New Roman"/>
                <a:ea typeface="Times New Roman"/>
              </a:rPr>
              <a:t> </a:t>
            </a:r>
            <a:r>
              <a:rPr lang="ru-RU" sz="5400" b="1" spc="-20" dirty="0">
                <a:latin typeface="Times New Roman"/>
                <a:ea typeface="Times New Roman"/>
              </a:rPr>
              <a:t>4К»:</a:t>
            </a:r>
            <a:endParaRPr lang="ru-RU" sz="54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2541580" y="2041889"/>
            <a:ext cx="1389707" cy="1781676"/>
          </a:xfrm>
          <a:custGeom>
            <a:avLst/>
            <a:gdLst/>
            <a:ahLst/>
            <a:cxnLst/>
            <a:rect l="l" t="t" r="r" b="b"/>
            <a:pathLst>
              <a:path w="1389707" h="1781676">
                <a:moveTo>
                  <a:pt x="0" y="0"/>
                </a:moveTo>
                <a:lnTo>
                  <a:pt x="1389707" y="0"/>
                </a:lnTo>
                <a:lnTo>
                  <a:pt x="1389707" y="1781676"/>
                </a:lnTo>
                <a:lnTo>
                  <a:pt x="0" y="17816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931287" y="1333500"/>
            <a:ext cx="9372600" cy="2773010"/>
          </a:xfrm>
          <a:custGeom>
            <a:avLst/>
            <a:gdLst/>
            <a:ahLst/>
            <a:cxnLst/>
            <a:rect l="l" t="t" r="r" b="b"/>
            <a:pathLst>
              <a:path w="6299688" h="2519875">
                <a:moveTo>
                  <a:pt x="0" y="0"/>
                </a:moveTo>
                <a:lnTo>
                  <a:pt x="6299688" y="0"/>
                </a:lnTo>
                <a:lnTo>
                  <a:pt x="6299688" y="2519875"/>
                </a:lnTo>
                <a:lnTo>
                  <a:pt x="0" y="2519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931287" y="4407404"/>
            <a:ext cx="929176" cy="1338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93"/>
              </a:lnSpc>
              <a:spcBef>
                <a:spcPct val="0"/>
              </a:spcBef>
            </a:pPr>
            <a:r>
              <a:rPr lang="en-US" sz="7014">
                <a:solidFill>
                  <a:srgbClr val="000000"/>
                </a:solidFill>
                <a:latin typeface="Itim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931287" y="6013462"/>
            <a:ext cx="929176" cy="1338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93"/>
              </a:lnSpc>
              <a:spcBef>
                <a:spcPct val="0"/>
              </a:spcBef>
            </a:pPr>
            <a:r>
              <a:rPr lang="en-US" sz="7014">
                <a:solidFill>
                  <a:srgbClr val="000000"/>
                </a:solidFill>
                <a:latin typeface="Itim"/>
              </a:rPr>
              <a:t>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99001" y="4364882"/>
            <a:ext cx="929176" cy="144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93"/>
              </a:lnSpc>
              <a:spcBef>
                <a:spcPct val="0"/>
              </a:spcBef>
            </a:pPr>
            <a:r>
              <a:rPr lang="ru-RU" sz="7014" dirty="0">
                <a:solidFill>
                  <a:srgbClr val="000000"/>
                </a:solidFill>
                <a:latin typeface="Itim"/>
              </a:rPr>
              <a:t>3</a:t>
            </a:r>
            <a:endParaRPr lang="en-US" sz="7014" dirty="0">
              <a:solidFill>
                <a:srgbClr val="000000"/>
              </a:solidFill>
              <a:latin typeface="Itim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269661" y="4933543"/>
            <a:ext cx="4988242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2233" lvl="1" indent="-326117">
              <a:lnSpc>
                <a:spcPts val="4863"/>
              </a:lnSpc>
              <a:buFont typeface="Arial"/>
              <a:buChar char="•"/>
            </a:pPr>
            <a:r>
              <a:rPr lang="ru-RU" sz="3020" dirty="0">
                <a:solidFill>
                  <a:srgbClr val="000000"/>
                </a:solidFill>
                <a:latin typeface="Itim"/>
              </a:rPr>
              <a:t>Критическое мышление</a:t>
            </a:r>
            <a:endParaRPr lang="en-US" sz="3020" dirty="0">
              <a:solidFill>
                <a:srgbClr val="000000"/>
              </a:solidFill>
              <a:latin typeface="Itim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878314" y="6511017"/>
            <a:ext cx="4988242" cy="57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2233" lvl="1" indent="-326117">
              <a:lnSpc>
                <a:spcPts val="4863"/>
              </a:lnSpc>
              <a:buFont typeface="Arial"/>
              <a:buChar char="•"/>
            </a:pPr>
            <a:r>
              <a:rPr lang="ru-RU" sz="3200" spc="-10" dirty="0">
                <a:latin typeface="Times New Roman"/>
                <a:ea typeface="Times New Roman"/>
              </a:rPr>
              <a:t>Кооперация</a:t>
            </a:r>
            <a:endParaRPr lang="en-US" sz="3020" dirty="0">
              <a:solidFill>
                <a:srgbClr val="000000"/>
              </a:solidFill>
              <a:latin typeface="Itim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878314" y="4992659"/>
            <a:ext cx="5078987" cy="57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2233" lvl="1" indent="-326117">
              <a:lnSpc>
                <a:spcPts val="4863"/>
              </a:lnSpc>
              <a:buFont typeface="Arial"/>
              <a:buChar char="•"/>
            </a:pPr>
            <a:r>
              <a:rPr lang="ru-RU" sz="3200" spc="-10" dirty="0">
                <a:latin typeface="Times New Roman"/>
                <a:ea typeface="Times New Roman"/>
              </a:rPr>
              <a:t>Коммуникация</a:t>
            </a:r>
            <a:endParaRPr lang="en-US" sz="3020" dirty="0">
              <a:solidFill>
                <a:srgbClr val="000000"/>
              </a:solidFill>
              <a:latin typeface="Itim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299001" y="6071835"/>
            <a:ext cx="929176" cy="144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93"/>
              </a:lnSpc>
              <a:spcBef>
                <a:spcPct val="0"/>
              </a:spcBef>
            </a:pPr>
            <a:r>
              <a:rPr lang="ru-RU" sz="7014" dirty="0">
                <a:solidFill>
                  <a:srgbClr val="000000"/>
                </a:solidFill>
                <a:latin typeface="Itim"/>
              </a:rPr>
              <a:t>4</a:t>
            </a:r>
            <a:endParaRPr lang="en-US" sz="7014" dirty="0">
              <a:solidFill>
                <a:srgbClr val="000000"/>
              </a:solidFill>
              <a:latin typeface="Itim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1236503" y="6527649"/>
            <a:ext cx="4988242" cy="57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2233" lvl="1" indent="-326117">
              <a:lnSpc>
                <a:spcPts val="4863"/>
              </a:lnSpc>
              <a:buFont typeface="Arial"/>
              <a:buChar char="•"/>
            </a:pPr>
            <a:r>
              <a:rPr lang="ru-RU" sz="3200" spc="-10" dirty="0">
                <a:latin typeface="Times New Roman"/>
                <a:ea typeface="Times New Roman"/>
              </a:rPr>
              <a:t>Креативность</a:t>
            </a:r>
            <a:endParaRPr lang="en-US" sz="3020" dirty="0">
              <a:solidFill>
                <a:srgbClr val="000000"/>
              </a:solidFill>
              <a:latin typeface="Itim"/>
            </a:endParaRPr>
          </a:p>
        </p:txBody>
      </p:sp>
      <p:sp>
        <p:nvSpPr>
          <p:cNvPr id="25" name="Freeform 25"/>
          <p:cNvSpPr/>
          <p:nvPr/>
        </p:nvSpPr>
        <p:spPr>
          <a:xfrm rot="740594">
            <a:off x="15054852" y="2731486"/>
            <a:ext cx="1389707" cy="1781676"/>
          </a:xfrm>
          <a:custGeom>
            <a:avLst/>
            <a:gdLst/>
            <a:ahLst/>
            <a:cxnLst/>
            <a:rect l="l" t="t" r="r" b="b"/>
            <a:pathLst>
              <a:path w="1389707" h="1781676">
                <a:moveTo>
                  <a:pt x="0" y="0"/>
                </a:moveTo>
                <a:lnTo>
                  <a:pt x="1389707" y="0"/>
                </a:lnTo>
                <a:lnTo>
                  <a:pt x="1389707" y="1781676"/>
                </a:lnTo>
                <a:lnTo>
                  <a:pt x="0" y="17816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26" name="Image 30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49400" y="6406730"/>
            <a:ext cx="2590800" cy="403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211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61813" y="1475913"/>
            <a:ext cx="10016388" cy="7413986"/>
          </a:xfrm>
          <a:custGeom>
            <a:avLst/>
            <a:gdLst/>
            <a:ahLst/>
            <a:cxnLst/>
            <a:rect l="l" t="t" r="r" b="b"/>
            <a:pathLst>
              <a:path w="10016388" h="7413986">
                <a:moveTo>
                  <a:pt x="0" y="0"/>
                </a:moveTo>
                <a:lnTo>
                  <a:pt x="10016388" y="0"/>
                </a:lnTo>
                <a:lnTo>
                  <a:pt x="10016388" y="7413986"/>
                </a:lnTo>
                <a:lnTo>
                  <a:pt x="0" y="741398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385">
            <a:off x="2122576" y="1302958"/>
            <a:ext cx="879086" cy="877590"/>
          </a:xfrm>
          <a:custGeom>
            <a:avLst/>
            <a:gdLst/>
            <a:ahLst/>
            <a:cxnLst/>
            <a:rect l="l" t="t" r="r" b="b"/>
            <a:pathLst>
              <a:path w="879086" h="877590">
                <a:moveTo>
                  <a:pt x="0" y="0"/>
                </a:moveTo>
                <a:lnTo>
                  <a:pt x="879086" y="0"/>
                </a:lnTo>
                <a:lnTo>
                  <a:pt x="879086" y="877591"/>
                </a:lnTo>
                <a:lnTo>
                  <a:pt x="0" y="877591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2967176" y="314970"/>
            <a:ext cx="5838726" cy="6717696"/>
            <a:chOff x="0" y="0"/>
            <a:chExt cx="7784968" cy="8956928"/>
          </a:xfrm>
        </p:grpSpPr>
        <p:sp>
          <p:nvSpPr>
            <p:cNvPr id="6" name="Freeform 6"/>
            <p:cNvSpPr/>
            <p:nvPr/>
          </p:nvSpPr>
          <p:spPr>
            <a:xfrm rot="-475827">
              <a:off x="2323354" y="7595386"/>
              <a:ext cx="5127425" cy="1012666"/>
            </a:xfrm>
            <a:custGeom>
              <a:avLst/>
              <a:gdLst/>
              <a:ahLst/>
              <a:cxnLst/>
              <a:rect l="l" t="t" r="r" b="b"/>
              <a:pathLst>
                <a:path w="5127425" h="1012666">
                  <a:moveTo>
                    <a:pt x="0" y="0"/>
                  </a:moveTo>
                  <a:lnTo>
                    <a:pt x="5127425" y="0"/>
                  </a:lnTo>
                  <a:lnTo>
                    <a:pt x="5127425" y="1012666"/>
                  </a:lnTo>
                  <a:lnTo>
                    <a:pt x="0" y="1012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 rot="-494988">
              <a:off x="526287" y="442546"/>
              <a:ext cx="6732393" cy="7821089"/>
              <a:chOff x="0" y="0"/>
              <a:chExt cx="546608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5439410" cy="6348730"/>
              </a:xfrm>
              <a:custGeom>
                <a:avLst/>
                <a:gdLst/>
                <a:ahLst/>
                <a:cxnLst/>
                <a:rect l="l" t="t" r="r" b="b"/>
                <a:pathLst>
                  <a:path w="5439410" h="6348730">
                    <a:moveTo>
                      <a:pt x="5419090" y="0"/>
                    </a:moveTo>
                    <a:lnTo>
                      <a:pt x="19050" y="0"/>
                    </a:lnTo>
                    <a:cubicBezTo>
                      <a:pt x="8890" y="0"/>
                      <a:pt x="0" y="8890"/>
                      <a:pt x="0" y="20320"/>
                    </a:cubicBezTo>
                    <a:lnTo>
                      <a:pt x="0" y="6329680"/>
                    </a:lnTo>
                    <a:cubicBezTo>
                      <a:pt x="0" y="6339840"/>
                      <a:pt x="8890" y="6348730"/>
                      <a:pt x="19050" y="6348730"/>
                    </a:cubicBezTo>
                    <a:lnTo>
                      <a:pt x="5419090" y="6348730"/>
                    </a:lnTo>
                    <a:cubicBezTo>
                      <a:pt x="5429250" y="6348730"/>
                      <a:pt x="5438140" y="6339840"/>
                      <a:pt x="5438140" y="6329680"/>
                    </a:cubicBezTo>
                    <a:lnTo>
                      <a:pt x="5438140" y="20320"/>
                    </a:lnTo>
                    <a:cubicBezTo>
                      <a:pt x="5439410" y="8890"/>
                      <a:pt x="5430520" y="0"/>
                      <a:pt x="5419090" y="0"/>
                    </a:cubicBezTo>
                    <a:close/>
                    <a:moveTo>
                      <a:pt x="5137150" y="314960"/>
                    </a:moveTo>
                    <a:lnTo>
                      <a:pt x="5137150" y="4970780"/>
                    </a:lnTo>
                    <a:cubicBezTo>
                      <a:pt x="5137150" y="4980940"/>
                      <a:pt x="5128260" y="4989830"/>
                      <a:pt x="5118100" y="4989830"/>
                    </a:cubicBezTo>
                    <a:lnTo>
                      <a:pt x="266700" y="4989830"/>
                    </a:lnTo>
                    <a:cubicBezTo>
                      <a:pt x="256540" y="4989830"/>
                      <a:pt x="247650" y="4980940"/>
                      <a:pt x="247650" y="4970780"/>
                    </a:cubicBezTo>
                    <a:lnTo>
                      <a:pt x="247650" y="314960"/>
                    </a:lnTo>
                    <a:cubicBezTo>
                      <a:pt x="247650" y="304800"/>
                      <a:pt x="256540" y="295910"/>
                      <a:pt x="266700" y="295910"/>
                    </a:cubicBezTo>
                    <a:lnTo>
                      <a:pt x="5118100" y="295910"/>
                    </a:lnTo>
                    <a:cubicBezTo>
                      <a:pt x="5129530" y="294640"/>
                      <a:pt x="5137150" y="303530"/>
                      <a:pt x="5137150" y="314960"/>
                    </a:cubicBezTo>
                    <a:close/>
                  </a:path>
                </a:pathLst>
              </a:custGeom>
              <a:solidFill>
                <a:srgbClr val="F2F1EB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247650" y="294640"/>
                <a:ext cx="4889500" cy="4693920"/>
              </a:xfrm>
              <a:custGeom>
                <a:avLst/>
                <a:gdLst/>
                <a:ahLst/>
                <a:cxnLst/>
                <a:rect l="l" t="t" r="r" b="b"/>
                <a:pathLst>
                  <a:path w="4889500" h="4693920">
                    <a:moveTo>
                      <a:pt x="4870450" y="0"/>
                    </a:moveTo>
                    <a:lnTo>
                      <a:pt x="19050" y="0"/>
                    </a:lnTo>
                    <a:cubicBezTo>
                      <a:pt x="8890" y="0"/>
                      <a:pt x="0" y="8890"/>
                      <a:pt x="0" y="19050"/>
                    </a:cubicBezTo>
                    <a:lnTo>
                      <a:pt x="0" y="4674870"/>
                    </a:lnTo>
                    <a:cubicBezTo>
                      <a:pt x="0" y="4686300"/>
                      <a:pt x="8890" y="4693920"/>
                      <a:pt x="19050" y="4693920"/>
                    </a:cubicBezTo>
                    <a:lnTo>
                      <a:pt x="4870450" y="4693920"/>
                    </a:lnTo>
                    <a:cubicBezTo>
                      <a:pt x="4880610" y="4693920"/>
                      <a:pt x="4889500" y="4685030"/>
                      <a:pt x="4889500" y="4674870"/>
                    </a:cubicBezTo>
                    <a:lnTo>
                      <a:pt x="4889500" y="20320"/>
                    </a:lnTo>
                    <a:cubicBezTo>
                      <a:pt x="4889500" y="8890"/>
                      <a:pt x="4881880" y="0"/>
                      <a:pt x="4870450" y="0"/>
                    </a:cubicBezTo>
                    <a:close/>
                  </a:path>
                </a:pathLst>
              </a:custGeom>
              <a:blipFill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270" y="6350"/>
                <a:ext cx="5457190" cy="6342380"/>
              </a:xfrm>
              <a:custGeom>
                <a:avLst/>
                <a:gdLst/>
                <a:ahLst/>
                <a:cxnLst/>
                <a:rect l="l" t="t" r="r" b="b"/>
                <a:pathLst>
                  <a:path w="5457190" h="6342380">
                    <a:moveTo>
                      <a:pt x="5137150" y="302260"/>
                    </a:moveTo>
                    <a:cubicBezTo>
                      <a:pt x="5137150" y="302260"/>
                      <a:pt x="5133340" y="290830"/>
                      <a:pt x="5119370" y="289560"/>
                    </a:cubicBezTo>
                    <a:lnTo>
                      <a:pt x="248920" y="289560"/>
                    </a:lnTo>
                    <a:cubicBezTo>
                      <a:pt x="240030" y="289560"/>
                      <a:pt x="228600" y="293370"/>
                      <a:pt x="228600" y="303530"/>
                    </a:cubicBezTo>
                    <a:lnTo>
                      <a:pt x="232410" y="312420"/>
                    </a:lnTo>
                    <a:cubicBezTo>
                      <a:pt x="236220" y="307340"/>
                      <a:pt x="242570" y="304800"/>
                      <a:pt x="248920" y="304800"/>
                    </a:cubicBezTo>
                    <a:lnTo>
                      <a:pt x="5123180" y="304800"/>
                    </a:lnTo>
                    <a:lnTo>
                      <a:pt x="5123180" y="4966970"/>
                    </a:lnTo>
                    <a:cubicBezTo>
                      <a:pt x="5123180" y="4973320"/>
                      <a:pt x="5120640" y="4979670"/>
                      <a:pt x="5115560" y="4983480"/>
                    </a:cubicBezTo>
                    <a:lnTo>
                      <a:pt x="5120640" y="4983480"/>
                    </a:lnTo>
                    <a:cubicBezTo>
                      <a:pt x="5129530" y="4983480"/>
                      <a:pt x="5137150" y="4975860"/>
                      <a:pt x="5137150" y="4966970"/>
                    </a:cubicBezTo>
                    <a:lnTo>
                      <a:pt x="5137150" y="302260"/>
                    </a:lnTo>
                    <a:close/>
                    <a:moveTo>
                      <a:pt x="5438140" y="6324600"/>
                    </a:moveTo>
                    <a:lnTo>
                      <a:pt x="20320" y="6324600"/>
                    </a:lnTo>
                    <a:lnTo>
                      <a:pt x="20320" y="12700"/>
                    </a:lnTo>
                    <a:lnTo>
                      <a:pt x="6350" y="0"/>
                    </a:lnTo>
                    <a:lnTo>
                      <a:pt x="5080" y="0"/>
                    </a:lnTo>
                    <a:cubicBezTo>
                      <a:pt x="2540" y="3810"/>
                      <a:pt x="0" y="7620"/>
                      <a:pt x="0" y="12700"/>
                    </a:cubicBezTo>
                    <a:lnTo>
                      <a:pt x="0" y="6323330"/>
                    </a:lnTo>
                    <a:cubicBezTo>
                      <a:pt x="0" y="6334760"/>
                      <a:pt x="8890" y="6342380"/>
                      <a:pt x="19050" y="6342380"/>
                    </a:cubicBezTo>
                    <a:lnTo>
                      <a:pt x="5444490" y="6342380"/>
                    </a:lnTo>
                    <a:cubicBezTo>
                      <a:pt x="5449570" y="6342380"/>
                      <a:pt x="5453380" y="6341110"/>
                      <a:pt x="5457190" y="6337300"/>
                    </a:cubicBezTo>
                    <a:lnTo>
                      <a:pt x="5438140" y="6324600"/>
                    </a:lnTo>
                    <a:close/>
                  </a:path>
                </a:pathLst>
              </a:custGeom>
              <a:solidFill>
                <a:srgbClr val="3C3333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7620" y="0"/>
                <a:ext cx="5458460" cy="6344920"/>
              </a:xfrm>
              <a:custGeom>
                <a:avLst/>
                <a:gdLst/>
                <a:ahLst/>
                <a:cxnLst/>
                <a:rect l="l" t="t" r="r" b="b"/>
                <a:pathLst>
                  <a:path w="5458460" h="6344920">
                    <a:moveTo>
                      <a:pt x="5125720" y="4987290"/>
                    </a:moveTo>
                    <a:cubicBezTo>
                      <a:pt x="5121910" y="4992370"/>
                      <a:pt x="5116830" y="4994910"/>
                      <a:pt x="5110480" y="4994910"/>
                    </a:cubicBezTo>
                    <a:lnTo>
                      <a:pt x="243840" y="4994910"/>
                    </a:lnTo>
                    <a:cubicBezTo>
                      <a:pt x="237490" y="4994910"/>
                      <a:pt x="231140" y="4992370"/>
                      <a:pt x="227330" y="4986020"/>
                    </a:cubicBezTo>
                    <a:cubicBezTo>
                      <a:pt x="222250" y="4982210"/>
                      <a:pt x="219710" y="4977130"/>
                      <a:pt x="219710" y="4970780"/>
                    </a:cubicBezTo>
                    <a:lnTo>
                      <a:pt x="219710" y="314960"/>
                    </a:lnTo>
                    <a:cubicBezTo>
                      <a:pt x="219710" y="309880"/>
                      <a:pt x="222250" y="304800"/>
                      <a:pt x="226060" y="300990"/>
                    </a:cubicBezTo>
                    <a:lnTo>
                      <a:pt x="240030" y="311150"/>
                    </a:lnTo>
                    <a:lnTo>
                      <a:pt x="240030" y="4975860"/>
                    </a:lnTo>
                    <a:lnTo>
                      <a:pt x="5110480" y="4975860"/>
                    </a:lnTo>
                    <a:cubicBezTo>
                      <a:pt x="5113020" y="4975860"/>
                      <a:pt x="5115560" y="4974590"/>
                      <a:pt x="5116830" y="4974590"/>
                    </a:cubicBezTo>
                    <a:lnTo>
                      <a:pt x="5125720" y="4987290"/>
                    </a:lnTo>
                    <a:close/>
                    <a:moveTo>
                      <a:pt x="5458460" y="19050"/>
                    </a:moveTo>
                    <a:lnTo>
                      <a:pt x="5458460" y="6330950"/>
                    </a:lnTo>
                    <a:cubicBezTo>
                      <a:pt x="5458460" y="6336030"/>
                      <a:pt x="5455920" y="6341110"/>
                      <a:pt x="5450840" y="6344920"/>
                    </a:cubicBezTo>
                    <a:lnTo>
                      <a:pt x="5429250" y="6329680"/>
                    </a:lnTo>
                    <a:lnTo>
                      <a:pt x="5429250" y="20320"/>
                    </a:lnTo>
                    <a:lnTo>
                      <a:pt x="13970" y="20320"/>
                    </a:lnTo>
                    <a:lnTo>
                      <a:pt x="0" y="7620"/>
                    </a:lnTo>
                    <a:cubicBezTo>
                      <a:pt x="3810" y="2540"/>
                      <a:pt x="8890" y="0"/>
                      <a:pt x="15240" y="0"/>
                    </a:cubicBezTo>
                    <a:lnTo>
                      <a:pt x="5439410" y="0"/>
                    </a:lnTo>
                    <a:cubicBezTo>
                      <a:pt x="5449570" y="0"/>
                      <a:pt x="5458460" y="8890"/>
                      <a:pt x="5458460" y="19050"/>
                    </a:cubicBezTo>
                    <a:close/>
                    <a:moveTo>
                      <a:pt x="5455920" y="30480"/>
                    </a:moveTo>
                    <a:cubicBezTo>
                      <a:pt x="5453380" y="26670"/>
                      <a:pt x="5450840" y="24130"/>
                      <a:pt x="5447030" y="21590"/>
                    </a:cubicBezTo>
                    <a:lnTo>
                      <a:pt x="5455920" y="3048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 rot="466935">
            <a:off x="8876575" y="4361573"/>
            <a:ext cx="5094172" cy="5917951"/>
            <a:chOff x="0" y="0"/>
            <a:chExt cx="546608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7" name="Freeform 17"/>
          <p:cNvSpPr/>
          <p:nvPr/>
        </p:nvSpPr>
        <p:spPr>
          <a:xfrm rot="115856">
            <a:off x="2559492" y="2048517"/>
            <a:ext cx="6299688" cy="2519875"/>
          </a:xfrm>
          <a:custGeom>
            <a:avLst/>
            <a:gdLst/>
            <a:ahLst/>
            <a:cxnLst/>
            <a:rect l="l" t="t" r="r" b="b"/>
            <a:pathLst>
              <a:path w="6299688" h="2519875">
                <a:moveTo>
                  <a:pt x="0" y="0"/>
                </a:moveTo>
                <a:lnTo>
                  <a:pt x="6299688" y="0"/>
                </a:lnTo>
                <a:lnTo>
                  <a:pt x="6299688" y="2519875"/>
                </a:lnTo>
                <a:lnTo>
                  <a:pt x="0" y="2519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753223" y="2600246"/>
            <a:ext cx="8185671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75" indent="270510" algn="ctr">
              <a:spcBef>
                <a:spcPts val="560"/>
              </a:spcBef>
              <a:spcAft>
                <a:spcPts val="0"/>
              </a:spcAft>
            </a:pPr>
            <a:r>
              <a:rPr lang="ru-RU" sz="4000" b="1" kern="0" dirty="0">
                <a:latin typeface="Times New Roman"/>
                <a:ea typeface="Times New Roman"/>
              </a:rPr>
              <a:t>КОММУНИКАЦИЯ  и</a:t>
            </a:r>
            <a:r>
              <a:rPr lang="ru-RU" sz="4000" b="1" kern="0" spc="-50" dirty="0">
                <a:latin typeface="Times New Roman"/>
                <a:ea typeface="Times New Roman"/>
              </a:rPr>
              <a:t> </a:t>
            </a:r>
            <a:r>
              <a:rPr lang="ru-RU" sz="4000" b="1" kern="0" spc="-10" dirty="0">
                <a:latin typeface="Times New Roman"/>
                <a:ea typeface="Times New Roman"/>
              </a:rPr>
              <a:t>КООПЕРАЦИЯ </a:t>
            </a:r>
            <a:endParaRPr lang="ru-RU" sz="4000" b="1" kern="0" dirty="0">
              <a:effectLst/>
              <a:latin typeface="Times New Roman"/>
              <a:ea typeface="Times New Roman"/>
            </a:endParaRPr>
          </a:p>
        </p:txBody>
      </p:sp>
      <p:sp>
        <p:nvSpPr>
          <p:cNvPr id="19" name="TextBox 19"/>
          <p:cNvSpPr txBox="1"/>
          <p:nvPr/>
        </p:nvSpPr>
        <p:spPr>
          <a:xfrm rot="30344">
            <a:off x="2573686" y="5723061"/>
            <a:ext cx="6192641" cy="1292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270510" algn="just">
              <a:spcBef>
                <a:spcPts val="755"/>
              </a:spcBef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</a:rPr>
              <a:t>- совместная</a:t>
            </a:r>
            <a:r>
              <a:rPr lang="ru-RU" sz="2800" spc="-4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деятельность</a:t>
            </a:r>
            <a:r>
              <a:rPr lang="ru-RU" sz="2800" spc="-45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для</a:t>
            </a:r>
            <a:r>
              <a:rPr lang="ru-RU" sz="2800" spc="-35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передачи</a:t>
            </a:r>
            <a:r>
              <a:rPr lang="ru-RU" sz="2800" spc="-45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информации</a:t>
            </a:r>
            <a:r>
              <a:rPr lang="ru-RU" sz="2800" spc="-55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или</a:t>
            </a:r>
            <a:r>
              <a:rPr lang="ru-RU" sz="2800" spc="-5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решения</a:t>
            </a:r>
            <a:r>
              <a:rPr lang="ru-RU" sz="2800" spc="-35" dirty="0">
                <a:latin typeface="Times New Roman"/>
                <a:ea typeface="Times New Roman"/>
              </a:rPr>
              <a:t> </a:t>
            </a:r>
            <a:r>
              <a:rPr lang="ru-RU" sz="2800" spc="-10" dirty="0">
                <a:latin typeface="Times New Roman"/>
                <a:ea typeface="Times New Roman"/>
              </a:rPr>
              <a:t>проблем.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11320318" y="1741753"/>
            <a:ext cx="1128001" cy="1903069"/>
          </a:xfrm>
          <a:custGeom>
            <a:avLst/>
            <a:gdLst/>
            <a:ahLst/>
            <a:cxnLst/>
            <a:rect l="l" t="t" r="r" b="b"/>
            <a:pathLst>
              <a:path w="1128001" h="1903069">
                <a:moveTo>
                  <a:pt x="0" y="0"/>
                </a:moveTo>
                <a:lnTo>
                  <a:pt x="1128001" y="0"/>
                </a:lnTo>
                <a:lnTo>
                  <a:pt x="1128001" y="1903070"/>
                </a:lnTo>
                <a:lnTo>
                  <a:pt x="0" y="19030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 rot="418801">
            <a:off x="8762306" y="9043912"/>
            <a:ext cx="4711235" cy="857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3"/>
              </a:lnSpc>
              <a:spcBef>
                <a:spcPct val="0"/>
              </a:spcBef>
            </a:pPr>
            <a:r>
              <a:rPr lang="ru-RU" sz="5323" dirty="0">
                <a:solidFill>
                  <a:srgbClr val="000000"/>
                </a:solidFill>
                <a:latin typeface="Ballpoint"/>
              </a:rPr>
              <a:t>Никита</a:t>
            </a:r>
            <a:endParaRPr lang="en-US" sz="5323" dirty="0">
              <a:solidFill>
                <a:srgbClr val="000000"/>
              </a:solidFill>
              <a:latin typeface="Ballpoint"/>
            </a:endParaRPr>
          </a:p>
        </p:txBody>
      </p:sp>
      <p:sp>
        <p:nvSpPr>
          <p:cNvPr id="22" name="TextBox 22"/>
          <p:cNvSpPr txBox="1"/>
          <p:nvPr/>
        </p:nvSpPr>
        <p:spPr>
          <a:xfrm rot="-466490">
            <a:off x="14373516" y="5245593"/>
            <a:ext cx="3659641" cy="889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15"/>
              </a:lnSpc>
              <a:spcBef>
                <a:spcPct val="0"/>
              </a:spcBef>
            </a:pPr>
            <a:r>
              <a:rPr lang="ru-RU" sz="5439" dirty="0">
                <a:solidFill>
                  <a:srgbClr val="000000"/>
                </a:solidFill>
                <a:latin typeface="Ballpoint Semi-Bold"/>
              </a:rPr>
              <a:t>Виктория</a:t>
            </a:r>
            <a:endParaRPr lang="en-US" sz="5439" dirty="0">
              <a:solidFill>
                <a:srgbClr val="000000"/>
              </a:solidFill>
              <a:latin typeface="Ballpoint Semi-Bold"/>
            </a:endParaRPr>
          </a:p>
        </p:txBody>
      </p:sp>
      <p:sp>
        <p:nvSpPr>
          <p:cNvPr id="23" name="Freeform 23"/>
          <p:cNvSpPr/>
          <p:nvPr/>
        </p:nvSpPr>
        <p:spPr>
          <a:xfrm rot="1424109">
            <a:off x="15506447" y="7208700"/>
            <a:ext cx="1128001" cy="1903069"/>
          </a:xfrm>
          <a:custGeom>
            <a:avLst/>
            <a:gdLst/>
            <a:ahLst/>
            <a:cxnLst/>
            <a:rect l="l" t="t" r="r" b="b"/>
            <a:pathLst>
              <a:path w="1128001" h="1903069">
                <a:moveTo>
                  <a:pt x="0" y="0"/>
                </a:moveTo>
                <a:lnTo>
                  <a:pt x="1128001" y="0"/>
                </a:lnTo>
                <a:lnTo>
                  <a:pt x="1128001" y="1903069"/>
                </a:lnTo>
                <a:lnTo>
                  <a:pt x="0" y="19030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966813">
            <a:off x="3750727" y="-1706540"/>
            <a:ext cx="10786546" cy="13700079"/>
          </a:xfrm>
          <a:custGeom>
            <a:avLst/>
            <a:gdLst/>
            <a:ahLst/>
            <a:cxnLst/>
            <a:rect l="l" t="t" r="r" b="b"/>
            <a:pathLst>
              <a:path w="10786546" h="13700079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1644" y="529928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000336" y="2005067"/>
            <a:ext cx="10656837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4400" b="1" spc="-1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«Поздороваться</a:t>
            </a:r>
            <a:r>
              <a:rPr lang="ru-RU" sz="4400" b="1" spc="3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4400" b="1" spc="-1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частями</a:t>
            </a:r>
            <a:r>
              <a:rPr lang="ru-RU" sz="4400" b="1" spc="-25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4400" b="1" spc="-2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тела»</a:t>
            </a:r>
            <a:endParaRPr lang="en-US" sz="5400" dirty="0">
              <a:solidFill>
                <a:srgbClr val="FFC000"/>
              </a:solidFill>
              <a:latin typeface="Ballpoin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185090" y="4585813"/>
            <a:ext cx="10287328" cy="3590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66"/>
              </a:lnSpc>
            </a:pPr>
            <a:r>
              <a:rPr lang="ru-RU" sz="3200" dirty="0">
                <a:latin typeface="Times New Roman"/>
                <a:ea typeface="Times New Roman"/>
              </a:rPr>
              <a:t>Участникам</a:t>
            </a:r>
            <a:r>
              <a:rPr lang="ru-RU" sz="3200" spc="5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предлагается</a:t>
            </a:r>
            <a:r>
              <a:rPr lang="ru-RU" sz="3200" spc="5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образовать</a:t>
            </a:r>
            <a:r>
              <a:rPr lang="ru-RU" sz="3200" spc="3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круг</a:t>
            </a:r>
            <a:r>
              <a:rPr lang="ru-RU" sz="3200" spc="5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и</a:t>
            </a:r>
            <a:r>
              <a:rPr lang="ru-RU" sz="3200" spc="4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разделиться</a:t>
            </a:r>
            <a:r>
              <a:rPr lang="ru-RU" sz="3200" spc="5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на</a:t>
            </a:r>
            <a:r>
              <a:rPr lang="ru-RU" sz="3200" spc="5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три</a:t>
            </a:r>
            <a:r>
              <a:rPr lang="ru-RU" sz="3200" spc="4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равные</a:t>
            </a:r>
            <a:r>
              <a:rPr lang="ru-RU" sz="3200" spc="50" dirty="0">
                <a:latin typeface="Times New Roman"/>
                <a:ea typeface="Times New Roman"/>
              </a:rPr>
              <a:t> </a:t>
            </a:r>
            <a:r>
              <a:rPr lang="ru-RU" sz="3200" spc="-10" dirty="0">
                <a:latin typeface="Times New Roman"/>
                <a:ea typeface="Times New Roman"/>
              </a:rPr>
              <a:t>части:</a:t>
            </a:r>
            <a:r>
              <a:rPr lang="ru-RU" sz="3200" dirty="0">
                <a:latin typeface="Times New Roman"/>
                <a:ea typeface="Times New Roman"/>
              </a:rPr>
              <a:t> «европейцев», «японцев» и «африканцев». Потом каждый из участников идет по кругу</a:t>
            </a:r>
            <a:r>
              <a:rPr lang="ru-RU" sz="3200" spc="30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и</a:t>
            </a:r>
            <a:r>
              <a:rPr lang="ru-RU" sz="3200" spc="33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здоровается</a:t>
            </a:r>
            <a:r>
              <a:rPr lang="ru-RU" sz="3200" spc="34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со</a:t>
            </a:r>
            <a:r>
              <a:rPr lang="ru-RU" sz="3200" spc="33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всеми</a:t>
            </a:r>
            <a:r>
              <a:rPr lang="ru-RU" sz="3200" spc="38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«своим</a:t>
            </a:r>
            <a:r>
              <a:rPr lang="ru-RU" sz="3200" spc="35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способом»:</a:t>
            </a:r>
          </a:p>
          <a:p>
            <a:pPr algn="just">
              <a:lnSpc>
                <a:spcPts val="3966"/>
              </a:lnSpc>
            </a:pPr>
            <a:r>
              <a:rPr lang="ru-RU" sz="3200" dirty="0">
                <a:latin typeface="Times New Roman"/>
                <a:ea typeface="Times New Roman"/>
              </a:rPr>
              <a:t>«европейцы» - </a:t>
            </a:r>
            <a:r>
              <a:rPr lang="ru-RU" sz="3200" spc="31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пожимают</a:t>
            </a:r>
            <a:r>
              <a:rPr lang="ru-RU" sz="3200" spc="345" dirty="0">
                <a:latin typeface="Times New Roman"/>
                <a:ea typeface="Times New Roman"/>
              </a:rPr>
              <a:t> </a:t>
            </a:r>
            <a:r>
              <a:rPr lang="ru-RU" sz="3200" spc="-10" dirty="0">
                <a:latin typeface="Times New Roman"/>
                <a:ea typeface="Times New Roman"/>
              </a:rPr>
              <a:t>руку,</a:t>
            </a:r>
            <a:r>
              <a:rPr lang="ru-RU" sz="3200" dirty="0">
                <a:latin typeface="Times New Roman"/>
                <a:ea typeface="Times New Roman"/>
              </a:rPr>
              <a:t> </a:t>
            </a:r>
          </a:p>
          <a:p>
            <a:pPr algn="just">
              <a:lnSpc>
                <a:spcPts val="3966"/>
              </a:lnSpc>
            </a:pPr>
            <a:r>
              <a:rPr lang="ru-RU" sz="3200" dirty="0">
                <a:latin typeface="Times New Roman"/>
                <a:ea typeface="Times New Roman"/>
              </a:rPr>
              <a:t>«японцы»</a:t>
            </a:r>
            <a:r>
              <a:rPr lang="ru-RU" sz="3200" spc="270" dirty="0">
                <a:latin typeface="Times New Roman"/>
                <a:ea typeface="Times New Roman"/>
              </a:rPr>
              <a:t> - </a:t>
            </a:r>
            <a:r>
              <a:rPr lang="ru-RU" sz="3200" dirty="0">
                <a:latin typeface="Times New Roman"/>
                <a:ea typeface="Times New Roman"/>
              </a:rPr>
              <a:t>кланяются,</a:t>
            </a:r>
            <a:r>
              <a:rPr lang="ru-RU" sz="3200" spc="-20" dirty="0">
                <a:latin typeface="Times New Roman"/>
                <a:ea typeface="Times New Roman"/>
              </a:rPr>
              <a:t> </a:t>
            </a:r>
          </a:p>
          <a:p>
            <a:pPr algn="just">
              <a:lnSpc>
                <a:spcPts val="3966"/>
              </a:lnSpc>
            </a:pPr>
            <a:r>
              <a:rPr lang="ru-RU" sz="3200" dirty="0">
                <a:latin typeface="Times New Roman"/>
                <a:ea typeface="Times New Roman"/>
              </a:rPr>
              <a:t>«африканцы»</a:t>
            </a:r>
            <a:r>
              <a:rPr lang="ru-RU" sz="3200" spc="-50" dirty="0">
                <a:latin typeface="Times New Roman"/>
                <a:ea typeface="Times New Roman"/>
              </a:rPr>
              <a:t> - </a:t>
            </a:r>
            <a:r>
              <a:rPr lang="ru-RU" sz="3200" dirty="0">
                <a:latin typeface="Times New Roman"/>
                <a:ea typeface="Times New Roman"/>
              </a:rPr>
              <a:t>трутся</a:t>
            </a:r>
            <a:r>
              <a:rPr lang="ru-RU" sz="3200" spc="-25" dirty="0">
                <a:latin typeface="Times New Roman"/>
                <a:ea typeface="Times New Roman"/>
              </a:rPr>
              <a:t> </a:t>
            </a:r>
            <a:r>
              <a:rPr lang="ru-RU" sz="3200" spc="-10" dirty="0">
                <a:latin typeface="Times New Roman"/>
                <a:ea typeface="Times New Roman"/>
              </a:rPr>
              <a:t>пятками.</a:t>
            </a:r>
            <a:endParaRPr lang="en-US" sz="3027" dirty="0">
              <a:solidFill>
                <a:srgbClr val="000000"/>
              </a:solidFill>
              <a:latin typeface="Dekko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5867400" y="2857500"/>
            <a:ext cx="7315200" cy="288178"/>
            <a:chOff x="0" y="0"/>
            <a:chExt cx="9753600" cy="3842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53600" cy="212806"/>
            </a:xfrm>
            <a:custGeom>
              <a:avLst/>
              <a:gdLst/>
              <a:ahLst/>
              <a:cxnLst/>
              <a:rect l="l" t="t" r="r" b="b"/>
              <a:pathLst>
                <a:path w="9753600" h="212806">
                  <a:moveTo>
                    <a:pt x="0" y="0"/>
                  </a:moveTo>
                  <a:lnTo>
                    <a:pt x="9753600" y="0"/>
                  </a:lnTo>
                  <a:lnTo>
                    <a:pt x="9753600" y="212806"/>
                  </a:lnTo>
                  <a:lnTo>
                    <a:pt x="0" y="212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85043" y="212806"/>
              <a:ext cx="7857304" cy="171432"/>
            </a:xfrm>
            <a:custGeom>
              <a:avLst/>
              <a:gdLst/>
              <a:ahLst/>
              <a:cxnLst/>
              <a:rect l="l" t="t" r="r" b="b"/>
              <a:pathLst>
                <a:path w="7857304" h="171432">
                  <a:moveTo>
                    <a:pt x="0" y="0"/>
                  </a:moveTo>
                  <a:lnTo>
                    <a:pt x="7857304" y="0"/>
                  </a:lnTo>
                  <a:lnTo>
                    <a:pt x="7857304" y="171432"/>
                  </a:lnTo>
                  <a:lnTo>
                    <a:pt x="0" y="171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726199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966813">
            <a:off x="3750727" y="-1706540"/>
            <a:ext cx="10786546" cy="13700079"/>
          </a:xfrm>
          <a:custGeom>
            <a:avLst/>
            <a:gdLst/>
            <a:ahLst/>
            <a:cxnLst/>
            <a:rect l="l" t="t" r="r" b="b"/>
            <a:pathLst>
              <a:path w="10786546" h="13700079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1644" y="529928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000336" y="2005067"/>
            <a:ext cx="10656837" cy="1905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39"/>
              </a:lnSpc>
              <a:spcBef>
                <a:spcPct val="0"/>
              </a:spcBef>
            </a:pPr>
            <a:r>
              <a:rPr lang="ru-RU" sz="8800" b="1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«Друг</a:t>
            </a:r>
            <a:r>
              <a:rPr lang="ru-RU" sz="8800" b="1" spc="-1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8800" b="1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к</a:t>
            </a:r>
            <a:r>
              <a:rPr lang="ru-RU" sz="8800" b="1" spc="-3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8800" b="1" spc="-1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дружке»</a:t>
            </a:r>
            <a:endParaRPr lang="en-US" sz="10100" dirty="0">
              <a:solidFill>
                <a:srgbClr val="FFC000"/>
              </a:solidFill>
              <a:latin typeface="Ballpoin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015576" y="4644728"/>
            <a:ext cx="10287328" cy="4944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R="182245" indent="270510" algn="just">
              <a:lnSpc>
                <a:spcPct val="150000"/>
              </a:lnSpc>
              <a:spcBef>
                <a:spcPts val="865"/>
              </a:spcBef>
              <a:spcAft>
                <a:spcPts val="0"/>
              </a:spcAft>
            </a:pPr>
            <a:r>
              <a:rPr lang="ru-RU" sz="2400" dirty="0">
                <a:latin typeface="Times New Roman"/>
                <a:ea typeface="Times New Roman"/>
              </a:rPr>
              <a:t>Всем участникам нужно выполнять очень-очень быстро движения. Встаньте</a:t>
            </a:r>
            <a:r>
              <a:rPr lang="ru-RU" sz="2400" spc="200" dirty="0">
                <a:latin typeface="Times New Roman"/>
                <a:ea typeface="Times New Roman"/>
              </a:rPr>
              <a:t> </a:t>
            </a:r>
            <a:r>
              <a:rPr lang="ru-RU" sz="2400" dirty="0">
                <a:latin typeface="Times New Roman"/>
                <a:ea typeface="Times New Roman"/>
              </a:rPr>
              <a:t>в круг, выберите себе партнера и быстро пожмите ему руку.</a:t>
            </a:r>
          </a:p>
          <a:p>
            <a:pPr marR="186055" indent="27051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Times New Roman"/>
                <a:ea typeface="Times New Roman"/>
              </a:rPr>
              <a:t>Вам нужно будет очень быстро «поздороваться» друг с другом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 частями тела</a:t>
            </a:r>
            <a:r>
              <a:rPr lang="ru-RU" sz="2400" dirty="0">
                <a:latin typeface="Times New Roman"/>
                <a:ea typeface="Times New Roman"/>
              </a:rPr>
              <a:t>. А когда я скажу: «Друг к дружке!», вы должны поменять партнера.</a:t>
            </a:r>
          </a:p>
          <a:p>
            <a:pPr marR="186055" indent="27051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Times New Roman"/>
                <a:ea typeface="Times New Roman"/>
              </a:rPr>
              <a:t>Я буду вам говорить, какими частями тела вам нужно будет очень быстро «поздороваться» друг с другом. А когда я скажу: «Друг к дружке! », вы должны поменять партнера.</a:t>
            </a:r>
          </a:p>
          <a:p>
            <a:pPr marR="186055" indent="270510" algn="just">
              <a:lnSpc>
                <a:spcPct val="150000"/>
              </a:lnSpc>
              <a:spcAft>
                <a:spcPts val="0"/>
              </a:spcAft>
            </a:pPr>
            <a:endParaRPr lang="ru-RU" sz="2400" dirty="0">
              <a:latin typeface="Times New Roman"/>
              <a:ea typeface="Times New Roman"/>
            </a:endParaRPr>
          </a:p>
          <a:p>
            <a:pPr algn="ctr">
              <a:lnSpc>
                <a:spcPts val="3966"/>
              </a:lnSpc>
            </a:pPr>
            <a:endParaRPr lang="en-US" sz="2800" dirty="0">
              <a:solidFill>
                <a:srgbClr val="000000"/>
              </a:solidFill>
              <a:latin typeface="Dekko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5623212" y="4019400"/>
            <a:ext cx="7315200" cy="288178"/>
            <a:chOff x="0" y="0"/>
            <a:chExt cx="9753600" cy="3842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53600" cy="212806"/>
            </a:xfrm>
            <a:custGeom>
              <a:avLst/>
              <a:gdLst/>
              <a:ahLst/>
              <a:cxnLst/>
              <a:rect l="l" t="t" r="r" b="b"/>
              <a:pathLst>
                <a:path w="9753600" h="212806">
                  <a:moveTo>
                    <a:pt x="0" y="0"/>
                  </a:moveTo>
                  <a:lnTo>
                    <a:pt x="9753600" y="0"/>
                  </a:lnTo>
                  <a:lnTo>
                    <a:pt x="9753600" y="212806"/>
                  </a:lnTo>
                  <a:lnTo>
                    <a:pt x="0" y="212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85043" y="212806"/>
              <a:ext cx="7857304" cy="171432"/>
            </a:xfrm>
            <a:custGeom>
              <a:avLst/>
              <a:gdLst/>
              <a:ahLst/>
              <a:cxnLst/>
              <a:rect l="l" t="t" r="r" b="b"/>
              <a:pathLst>
                <a:path w="7857304" h="171432">
                  <a:moveTo>
                    <a:pt x="0" y="0"/>
                  </a:moveTo>
                  <a:lnTo>
                    <a:pt x="7857304" y="0"/>
                  </a:lnTo>
                  <a:lnTo>
                    <a:pt x="7857304" y="171432"/>
                  </a:lnTo>
                  <a:lnTo>
                    <a:pt x="0" y="171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471065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966813">
            <a:off x="3750727" y="-1706540"/>
            <a:ext cx="10786546" cy="13700079"/>
          </a:xfrm>
          <a:custGeom>
            <a:avLst/>
            <a:gdLst/>
            <a:ahLst/>
            <a:cxnLst/>
            <a:rect l="l" t="t" r="r" b="b"/>
            <a:pathLst>
              <a:path w="10786546" h="13700079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1644" y="529928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000336" y="2005067"/>
            <a:ext cx="10656837" cy="1905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39"/>
              </a:lnSpc>
              <a:spcBef>
                <a:spcPct val="0"/>
              </a:spcBef>
            </a:pPr>
            <a:r>
              <a:rPr lang="ru-RU" sz="8000" b="1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«Поза</a:t>
            </a:r>
            <a:r>
              <a:rPr lang="ru-RU" sz="8000" b="1" spc="-3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8000" b="1" spc="-1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Наполеона»</a:t>
            </a:r>
            <a:endParaRPr lang="en-US" sz="9600" dirty="0">
              <a:solidFill>
                <a:srgbClr val="FFC000"/>
              </a:solidFill>
              <a:latin typeface="Ballpoin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160706" y="4914900"/>
            <a:ext cx="10287328" cy="3590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66"/>
              </a:lnSpc>
            </a:pPr>
            <a:r>
              <a:rPr lang="ru-RU" sz="3200" dirty="0">
                <a:latin typeface="Times New Roman"/>
                <a:ea typeface="Times New Roman"/>
              </a:rPr>
              <a:t>Участникам показывается три движения:</a:t>
            </a:r>
          </a:p>
          <a:p>
            <a:pPr>
              <a:lnSpc>
                <a:spcPts val="3966"/>
              </a:lnSpc>
            </a:pPr>
            <a:r>
              <a:rPr lang="ru-RU" sz="3200" dirty="0">
                <a:latin typeface="Times New Roman"/>
                <a:ea typeface="Times New Roman"/>
              </a:rPr>
              <a:t>руки скрещены на груди, </a:t>
            </a:r>
          </a:p>
          <a:p>
            <a:pPr>
              <a:lnSpc>
                <a:spcPts val="3966"/>
              </a:lnSpc>
            </a:pPr>
            <a:r>
              <a:rPr lang="ru-RU" sz="3200" dirty="0">
                <a:latin typeface="Times New Roman"/>
                <a:ea typeface="Times New Roman"/>
              </a:rPr>
              <a:t>руки вытянуты вперед с раскрытыми ладонями </a:t>
            </a:r>
          </a:p>
          <a:p>
            <a:pPr>
              <a:lnSpc>
                <a:spcPts val="3966"/>
              </a:lnSpc>
            </a:pPr>
            <a:r>
              <a:rPr lang="ru-RU" sz="3200" dirty="0">
                <a:latin typeface="Times New Roman"/>
                <a:ea typeface="Times New Roman"/>
              </a:rPr>
              <a:t>и руки сжаты в кулаки.</a:t>
            </a:r>
          </a:p>
          <a:p>
            <a:pPr algn="just">
              <a:lnSpc>
                <a:spcPts val="3966"/>
              </a:lnSpc>
            </a:pPr>
            <a:r>
              <a:rPr lang="ru-RU" sz="3200" dirty="0">
                <a:latin typeface="Times New Roman"/>
                <a:ea typeface="Times New Roman"/>
              </a:rPr>
              <a:t>По команде: «Раз, два, три!», каждый участник одновременно с другими должен показать одно из трех движений (какое понравится). </a:t>
            </a:r>
            <a:endParaRPr lang="en-US" sz="3027" dirty="0">
              <a:solidFill>
                <a:srgbClr val="000000"/>
              </a:solidFill>
              <a:latin typeface="Dekko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5671154" y="4048694"/>
            <a:ext cx="7315200" cy="288178"/>
            <a:chOff x="0" y="0"/>
            <a:chExt cx="9753600" cy="3842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53600" cy="212806"/>
            </a:xfrm>
            <a:custGeom>
              <a:avLst/>
              <a:gdLst/>
              <a:ahLst/>
              <a:cxnLst/>
              <a:rect l="l" t="t" r="r" b="b"/>
              <a:pathLst>
                <a:path w="9753600" h="212806">
                  <a:moveTo>
                    <a:pt x="0" y="0"/>
                  </a:moveTo>
                  <a:lnTo>
                    <a:pt x="9753600" y="0"/>
                  </a:lnTo>
                  <a:lnTo>
                    <a:pt x="9753600" y="212806"/>
                  </a:lnTo>
                  <a:lnTo>
                    <a:pt x="0" y="212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85043" y="212806"/>
              <a:ext cx="7857304" cy="171432"/>
            </a:xfrm>
            <a:custGeom>
              <a:avLst/>
              <a:gdLst/>
              <a:ahLst/>
              <a:cxnLst/>
              <a:rect l="l" t="t" r="r" b="b"/>
              <a:pathLst>
                <a:path w="7857304" h="171432">
                  <a:moveTo>
                    <a:pt x="0" y="0"/>
                  </a:moveTo>
                  <a:lnTo>
                    <a:pt x="7857304" y="0"/>
                  </a:lnTo>
                  <a:lnTo>
                    <a:pt x="7857304" y="171432"/>
                  </a:lnTo>
                  <a:lnTo>
                    <a:pt x="0" y="171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76011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966813">
            <a:off x="3750727" y="-1706540"/>
            <a:ext cx="10786546" cy="13700079"/>
          </a:xfrm>
          <a:custGeom>
            <a:avLst/>
            <a:gdLst/>
            <a:ahLst/>
            <a:cxnLst/>
            <a:rect l="l" t="t" r="r" b="b"/>
            <a:pathLst>
              <a:path w="10786546" h="13700079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1644" y="529928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343400" y="2005067"/>
            <a:ext cx="10313773" cy="21672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939"/>
              </a:lnSpc>
              <a:spcBef>
                <a:spcPct val="0"/>
              </a:spcBef>
            </a:pPr>
            <a:r>
              <a:rPr lang="ru-RU" sz="6600" b="1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«Символ</a:t>
            </a:r>
            <a:r>
              <a:rPr lang="ru-RU" sz="6600" b="1" spc="375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6600" b="1" spc="-1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уверенности»</a:t>
            </a:r>
            <a:endParaRPr lang="en-US" sz="8000" dirty="0">
              <a:solidFill>
                <a:srgbClr val="FFC000"/>
              </a:solidFill>
              <a:latin typeface="Ballpoin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185090" y="5171453"/>
            <a:ext cx="10287328" cy="984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270510" algn="just">
              <a:spcBef>
                <a:spcPts val="865"/>
              </a:spcBef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Нарисовать</a:t>
            </a:r>
            <a:r>
              <a:rPr lang="ru-RU" sz="3200" spc="-5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предмет</a:t>
            </a:r>
            <a:r>
              <a:rPr lang="ru-RU" sz="3200" spc="-4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или</a:t>
            </a:r>
            <a:r>
              <a:rPr lang="ru-RU" sz="3200" spc="-4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образ,</a:t>
            </a:r>
            <a:r>
              <a:rPr lang="ru-RU" sz="3200" spc="-2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который</a:t>
            </a:r>
            <a:r>
              <a:rPr lang="ru-RU" sz="3200" spc="-1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ассоциируется</a:t>
            </a:r>
            <a:r>
              <a:rPr lang="ru-RU" sz="3200" spc="-1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у</a:t>
            </a:r>
            <a:r>
              <a:rPr lang="ru-RU" sz="3200" spc="-5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вас</a:t>
            </a:r>
            <a:r>
              <a:rPr lang="ru-RU" sz="3200" spc="-3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с</a:t>
            </a:r>
            <a:r>
              <a:rPr lang="ru-RU" sz="3200" spc="-35" dirty="0">
                <a:latin typeface="Times New Roman"/>
                <a:ea typeface="Times New Roman"/>
              </a:rPr>
              <a:t> </a:t>
            </a:r>
            <a:r>
              <a:rPr lang="ru-RU" sz="3200" spc="-10" dirty="0">
                <a:latin typeface="Times New Roman"/>
                <a:ea typeface="Times New Roman"/>
              </a:rPr>
              <a:t>уверенностью.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5486400" y="4307578"/>
            <a:ext cx="7315200" cy="288178"/>
            <a:chOff x="0" y="0"/>
            <a:chExt cx="9753600" cy="3842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53600" cy="212806"/>
            </a:xfrm>
            <a:custGeom>
              <a:avLst/>
              <a:gdLst/>
              <a:ahLst/>
              <a:cxnLst/>
              <a:rect l="l" t="t" r="r" b="b"/>
              <a:pathLst>
                <a:path w="9753600" h="212806">
                  <a:moveTo>
                    <a:pt x="0" y="0"/>
                  </a:moveTo>
                  <a:lnTo>
                    <a:pt x="9753600" y="0"/>
                  </a:lnTo>
                  <a:lnTo>
                    <a:pt x="9753600" y="212806"/>
                  </a:lnTo>
                  <a:lnTo>
                    <a:pt x="0" y="212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85043" y="212806"/>
              <a:ext cx="7857304" cy="171432"/>
            </a:xfrm>
            <a:custGeom>
              <a:avLst/>
              <a:gdLst/>
              <a:ahLst/>
              <a:cxnLst/>
              <a:rect l="l" t="t" r="r" b="b"/>
              <a:pathLst>
                <a:path w="7857304" h="171432">
                  <a:moveTo>
                    <a:pt x="0" y="0"/>
                  </a:moveTo>
                  <a:lnTo>
                    <a:pt x="7857304" y="0"/>
                  </a:lnTo>
                  <a:lnTo>
                    <a:pt x="7857304" y="171432"/>
                  </a:lnTo>
                  <a:lnTo>
                    <a:pt x="0" y="171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787855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966813">
            <a:off x="3750727" y="-1706540"/>
            <a:ext cx="10786546" cy="13700079"/>
          </a:xfrm>
          <a:custGeom>
            <a:avLst/>
            <a:gdLst/>
            <a:ahLst/>
            <a:cxnLst/>
            <a:rect l="l" t="t" r="r" b="b"/>
            <a:pathLst>
              <a:path w="10786546" h="13700079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1644" y="529928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000336" y="2005067"/>
            <a:ext cx="10656837" cy="1477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270510" algn="ctr">
              <a:spcBef>
                <a:spcPts val="60"/>
              </a:spcBef>
              <a:spcAft>
                <a:spcPts val="0"/>
              </a:spcAft>
            </a:pPr>
            <a:r>
              <a:rPr lang="ru-RU" sz="9600" b="1" spc="-1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«Сказка»</a:t>
            </a:r>
            <a:endParaRPr lang="ru-RU" sz="8000" dirty="0">
              <a:solidFill>
                <a:srgbClr val="FFC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102980" y="4838700"/>
            <a:ext cx="10287328" cy="307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66"/>
              </a:lnSpc>
            </a:pPr>
            <a:r>
              <a:rPr lang="ru-RU" sz="3200" dirty="0">
                <a:latin typeface="Times New Roman"/>
                <a:ea typeface="Times New Roman"/>
              </a:rPr>
              <a:t>Придумать сказку на новый лад.</a:t>
            </a:r>
          </a:p>
          <a:p>
            <a:pPr algn="just">
              <a:lnSpc>
                <a:spcPts val="3966"/>
              </a:lnSpc>
            </a:pPr>
            <a:r>
              <a:rPr lang="ru-RU" sz="3200" dirty="0">
                <a:latin typeface="Times New Roman"/>
                <a:ea typeface="Times New Roman"/>
              </a:rPr>
              <a:t>Задача - угадать с помощью вопросов</a:t>
            </a:r>
            <a:r>
              <a:rPr lang="ru-RU" sz="3200" spc="-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название сказки, количество героев, задействованных в ней</a:t>
            </a:r>
            <a:r>
              <a:rPr lang="ru-RU" sz="3200" spc="20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и рассказать сюжет этой сказки.</a:t>
            </a:r>
          </a:p>
          <a:p>
            <a:pPr algn="just">
              <a:lnSpc>
                <a:spcPts val="3966"/>
              </a:lnSpc>
            </a:pPr>
            <a:r>
              <a:rPr lang="ru-RU" sz="3200" dirty="0">
                <a:latin typeface="Times New Roman"/>
                <a:ea typeface="Times New Roman"/>
              </a:rPr>
              <a:t>Условие: вопросы, которые участник будет задавать</a:t>
            </a:r>
            <a:r>
              <a:rPr lang="ru-RU" sz="3200" spc="20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всем остальным, должны предполагать ответ «да» или «нет».</a:t>
            </a:r>
            <a:endParaRPr lang="en-US" sz="3027" dirty="0">
              <a:solidFill>
                <a:srgbClr val="000000"/>
              </a:solidFill>
              <a:latin typeface="Dekko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5867400" y="3475113"/>
            <a:ext cx="7315200" cy="288178"/>
            <a:chOff x="0" y="0"/>
            <a:chExt cx="9753600" cy="3842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53600" cy="212806"/>
            </a:xfrm>
            <a:custGeom>
              <a:avLst/>
              <a:gdLst/>
              <a:ahLst/>
              <a:cxnLst/>
              <a:rect l="l" t="t" r="r" b="b"/>
              <a:pathLst>
                <a:path w="9753600" h="212806">
                  <a:moveTo>
                    <a:pt x="0" y="0"/>
                  </a:moveTo>
                  <a:lnTo>
                    <a:pt x="9753600" y="0"/>
                  </a:lnTo>
                  <a:lnTo>
                    <a:pt x="9753600" y="212806"/>
                  </a:lnTo>
                  <a:lnTo>
                    <a:pt x="0" y="212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85043" y="212806"/>
              <a:ext cx="7857304" cy="171432"/>
            </a:xfrm>
            <a:custGeom>
              <a:avLst/>
              <a:gdLst/>
              <a:ahLst/>
              <a:cxnLst/>
              <a:rect l="l" t="t" r="r" b="b"/>
              <a:pathLst>
                <a:path w="7857304" h="171432">
                  <a:moveTo>
                    <a:pt x="0" y="0"/>
                  </a:moveTo>
                  <a:lnTo>
                    <a:pt x="7857304" y="0"/>
                  </a:lnTo>
                  <a:lnTo>
                    <a:pt x="7857304" y="171432"/>
                  </a:lnTo>
                  <a:lnTo>
                    <a:pt x="0" y="171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085007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966813">
            <a:off x="3750727" y="-1706540"/>
            <a:ext cx="10786546" cy="13700079"/>
          </a:xfrm>
          <a:custGeom>
            <a:avLst/>
            <a:gdLst/>
            <a:ahLst/>
            <a:cxnLst/>
            <a:rect l="l" t="t" r="r" b="b"/>
            <a:pathLst>
              <a:path w="10786546" h="13700079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1644" y="529928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257800" y="1503698"/>
            <a:ext cx="9856573" cy="21672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939"/>
              </a:lnSpc>
              <a:spcBef>
                <a:spcPct val="0"/>
              </a:spcBef>
            </a:pPr>
            <a:r>
              <a:rPr lang="ru-RU" sz="6000" b="1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«Зайку</a:t>
            </a:r>
            <a:r>
              <a:rPr lang="ru-RU" sz="6000" b="1" spc="-35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6000" b="1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бросила</a:t>
            </a:r>
            <a:r>
              <a:rPr lang="ru-RU" sz="6000" b="1" spc="-45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6000" b="1" spc="-1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хозяйка…»</a:t>
            </a:r>
            <a:endParaRPr lang="en-US" sz="7200" dirty="0">
              <a:solidFill>
                <a:srgbClr val="FFC000"/>
              </a:solidFill>
              <a:latin typeface="Ballpoin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305136" y="4644728"/>
            <a:ext cx="10287328" cy="4103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66"/>
              </a:lnSpc>
            </a:pPr>
            <a:r>
              <a:rPr lang="ru-RU" sz="3200" dirty="0">
                <a:latin typeface="Times New Roman"/>
                <a:ea typeface="Times New Roman"/>
              </a:rPr>
              <a:t>Произнесите</a:t>
            </a:r>
            <a:r>
              <a:rPr lang="ru-RU" sz="3200" spc="-3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текст:</a:t>
            </a:r>
          </a:p>
          <a:p>
            <a:pPr algn="just">
              <a:lnSpc>
                <a:spcPts val="3966"/>
              </a:lnSpc>
            </a:pPr>
            <a:r>
              <a:rPr lang="ru-RU" sz="3027" dirty="0">
                <a:solidFill>
                  <a:srgbClr val="000000"/>
                </a:solidFill>
                <a:latin typeface="Dekko"/>
              </a:rPr>
              <a:t>1.	Шепотом.</a:t>
            </a:r>
          </a:p>
          <a:p>
            <a:pPr algn="just">
              <a:lnSpc>
                <a:spcPts val="3966"/>
              </a:lnSpc>
            </a:pPr>
            <a:r>
              <a:rPr lang="ru-RU" sz="3027" dirty="0">
                <a:solidFill>
                  <a:srgbClr val="000000"/>
                </a:solidFill>
                <a:latin typeface="Dekko"/>
              </a:rPr>
              <a:t>2.	С максимальной громкостью.</a:t>
            </a:r>
          </a:p>
          <a:p>
            <a:pPr algn="just">
              <a:lnSpc>
                <a:spcPts val="3966"/>
              </a:lnSpc>
            </a:pPr>
            <a:r>
              <a:rPr lang="ru-RU" sz="3027" dirty="0">
                <a:solidFill>
                  <a:srgbClr val="000000"/>
                </a:solidFill>
                <a:latin typeface="Dekko"/>
              </a:rPr>
              <a:t>3.	Волнообразно.</a:t>
            </a:r>
          </a:p>
          <a:p>
            <a:pPr algn="just">
              <a:lnSpc>
                <a:spcPts val="3966"/>
              </a:lnSpc>
            </a:pPr>
            <a:r>
              <a:rPr lang="ru-RU" sz="3027" dirty="0">
                <a:solidFill>
                  <a:srgbClr val="000000"/>
                </a:solidFill>
                <a:latin typeface="Dekko"/>
              </a:rPr>
              <a:t>4.	Как будто вы страшно замерзли.</a:t>
            </a:r>
          </a:p>
          <a:p>
            <a:pPr algn="just">
              <a:lnSpc>
                <a:spcPts val="3966"/>
              </a:lnSpc>
            </a:pPr>
            <a:r>
              <a:rPr lang="ru-RU" sz="3027" dirty="0">
                <a:solidFill>
                  <a:srgbClr val="000000"/>
                </a:solidFill>
                <a:latin typeface="Dekko"/>
              </a:rPr>
              <a:t>5.	Как будто у вас во рту горячая картошка.</a:t>
            </a:r>
          </a:p>
          <a:p>
            <a:pPr algn="just">
              <a:lnSpc>
                <a:spcPts val="3966"/>
              </a:lnSpc>
            </a:pPr>
            <a:r>
              <a:rPr lang="ru-RU" sz="3027" dirty="0">
                <a:solidFill>
                  <a:srgbClr val="000000"/>
                </a:solidFill>
                <a:latin typeface="Dekko"/>
              </a:rPr>
              <a:t>6.	Как маленькая девочка.</a:t>
            </a:r>
          </a:p>
          <a:p>
            <a:pPr algn="just">
              <a:lnSpc>
                <a:spcPts val="3966"/>
              </a:lnSpc>
            </a:pPr>
            <a:endParaRPr lang="en-US" sz="3027" dirty="0">
              <a:solidFill>
                <a:srgbClr val="000000"/>
              </a:solidFill>
              <a:latin typeface="Dekko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5791200" y="3638184"/>
            <a:ext cx="7315200" cy="288178"/>
            <a:chOff x="0" y="0"/>
            <a:chExt cx="9753600" cy="3842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53600" cy="212806"/>
            </a:xfrm>
            <a:custGeom>
              <a:avLst/>
              <a:gdLst/>
              <a:ahLst/>
              <a:cxnLst/>
              <a:rect l="l" t="t" r="r" b="b"/>
              <a:pathLst>
                <a:path w="9753600" h="212806">
                  <a:moveTo>
                    <a:pt x="0" y="0"/>
                  </a:moveTo>
                  <a:lnTo>
                    <a:pt x="9753600" y="0"/>
                  </a:lnTo>
                  <a:lnTo>
                    <a:pt x="9753600" y="212806"/>
                  </a:lnTo>
                  <a:lnTo>
                    <a:pt x="0" y="212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85043" y="212806"/>
              <a:ext cx="7857304" cy="171432"/>
            </a:xfrm>
            <a:custGeom>
              <a:avLst/>
              <a:gdLst/>
              <a:ahLst/>
              <a:cxnLst/>
              <a:rect l="l" t="t" r="r" b="b"/>
              <a:pathLst>
                <a:path w="7857304" h="171432">
                  <a:moveTo>
                    <a:pt x="0" y="0"/>
                  </a:moveTo>
                  <a:lnTo>
                    <a:pt x="7857304" y="0"/>
                  </a:lnTo>
                  <a:lnTo>
                    <a:pt x="7857304" y="171432"/>
                  </a:lnTo>
                  <a:lnTo>
                    <a:pt x="0" y="171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085043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966813">
            <a:off x="3750727" y="-1706540"/>
            <a:ext cx="10786546" cy="13700079"/>
          </a:xfrm>
          <a:custGeom>
            <a:avLst/>
            <a:gdLst/>
            <a:ahLst/>
            <a:cxnLst/>
            <a:rect l="l" t="t" r="r" b="b"/>
            <a:pathLst>
              <a:path w="10786546" h="13700079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1644" y="529928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257800" y="1503698"/>
            <a:ext cx="9856573" cy="18008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939"/>
              </a:lnSpc>
              <a:spcBef>
                <a:spcPct val="0"/>
              </a:spcBef>
            </a:pPr>
            <a:r>
              <a:rPr lang="ru-RU" sz="6000" b="1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«Волшебный</a:t>
            </a:r>
            <a:r>
              <a:rPr lang="ru-RU" sz="6000" b="1" spc="-65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6000" b="1" spc="-1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обруч»</a:t>
            </a:r>
            <a:endParaRPr lang="en-US" sz="7200" dirty="0">
              <a:solidFill>
                <a:srgbClr val="FFC000"/>
              </a:solidFill>
              <a:latin typeface="Ballpoin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305136" y="4644728"/>
            <a:ext cx="10287328" cy="3153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R="184785" lvl="0" algn="just">
              <a:lnSpc>
                <a:spcPct val="108000"/>
              </a:lnSpc>
              <a:spcBef>
                <a:spcPts val="860"/>
              </a:spcBef>
              <a:spcAft>
                <a:spcPts val="0"/>
              </a:spcAft>
              <a:buSzPts val="1400"/>
              <a:tabLst>
                <a:tab pos="484505" algn="l"/>
              </a:tabLst>
            </a:pPr>
            <a:r>
              <a:rPr lang="ru-RU" sz="3200" dirty="0">
                <a:latin typeface="Times New Roman"/>
                <a:ea typeface="Times New Roman"/>
              </a:rPr>
              <a:t>Встаньте в тесный круг! Каждый поднимает на уровень плеча руку с вытянутым вперед указательным пальцем. Указательные пальцы создали внутренний круг. На него опускаем обруч.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lnSpc>
                <a:spcPts val="3966"/>
              </a:lnSpc>
            </a:pPr>
            <a:r>
              <a:rPr lang="ru-RU" sz="3200" dirty="0">
                <a:latin typeface="Times New Roman"/>
                <a:ea typeface="Times New Roman"/>
              </a:rPr>
              <a:t>Задача участников:</a:t>
            </a:r>
            <a:r>
              <a:rPr lang="ru-RU" sz="3200" spc="-5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опустить</a:t>
            </a:r>
            <a:r>
              <a:rPr lang="ru-RU" sz="3200" spc="-4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обруч</a:t>
            </a:r>
            <a:r>
              <a:rPr lang="ru-RU" sz="3200" spc="-30" dirty="0">
                <a:latin typeface="Times New Roman"/>
                <a:ea typeface="Times New Roman"/>
              </a:rPr>
              <a:t> </a:t>
            </a:r>
            <a:r>
              <a:rPr lang="ru-RU" sz="3200" spc="-20" dirty="0">
                <a:latin typeface="Times New Roman"/>
                <a:ea typeface="Times New Roman"/>
              </a:rPr>
              <a:t>вниз. </a:t>
            </a:r>
            <a:r>
              <a:rPr lang="ru-RU" sz="3200" dirty="0">
                <a:latin typeface="Times New Roman"/>
                <a:ea typeface="Times New Roman"/>
              </a:rPr>
              <a:t>Запрещается захватывать обруч руками, придерживать его.</a:t>
            </a:r>
            <a:endParaRPr lang="en-US" sz="3027" dirty="0">
              <a:solidFill>
                <a:srgbClr val="000000"/>
              </a:solidFill>
              <a:latin typeface="Dekko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5791200" y="3638184"/>
            <a:ext cx="7315200" cy="288178"/>
            <a:chOff x="0" y="0"/>
            <a:chExt cx="9753600" cy="3842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53600" cy="212806"/>
            </a:xfrm>
            <a:custGeom>
              <a:avLst/>
              <a:gdLst/>
              <a:ahLst/>
              <a:cxnLst/>
              <a:rect l="l" t="t" r="r" b="b"/>
              <a:pathLst>
                <a:path w="9753600" h="212806">
                  <a:moveTo>
                    <a:pt x="0" y="0"/>
                  </a:moveTo>
                  <a:lnTo>
                    <a:pt x="9753600" y="0"/>
                  </a:lnTo>
                  <a:lnTo>
                    <a:pt x="9753600" y="212806"/>
                  </a:lnTo>
                  <a:lnTo>
                    <a:pt x="0" y="212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85043" y="212806"/>
              <a:ext cx="7857304" cy="171432"/>
            </a:xfrm>
            <a:custGeom>
              <a:avLst/>
              <a:gdLst/>
              <a:ahLst/>
              <a:cxnLst/>
              <a:rect l="l" t="t" r="r" b="b"/>
              <a:pathLst>
                <a:path w="7857304" h="171432">
                  <a:moveTo>
                    <a:pt x="0" y="0"/>
                  </a:moveTo>
                  <a:lnTo>
                    <a:pt x="7857304" y="0"/>
                  </a:lnTo>
                  <a:lnTo>
                    <a:pt x="7857304" y="171432"/>
                  </a:lnTo>
                  <a:lnTo>
                    <a:pt x="0" y="171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4205063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14411">
            <a:off x="798712" y="424054"/>
            <a:ext cx="12417200" cy="9630382"/>
          </a:xfrm>
          <a:custGeom>
            <a:avLst/>
            <a:gdLst/>
            <a:ahLst/>
            <a:cxnLst/>
            <a:rect l="l" t="t" r="r" b="b"/>
            <a:pathLst>
              <a:path w="9498257" h="13605495">
                <a:moveTo>
                  <a:pt x="0" y="0"/>
                </a:moveTo>
                <a:lnTo>
                  <a:pt x="9498256" y="0"/>
                </a:lnTo>
                <a:lnTo>
                  <a:pt x="9498256" y="13605495"/>
                </a:lnTo>
                <a:lnTo>
                  <a:pt x="0" y="13605495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b="-8932"/>
            </a:stretch>
          </a:blipFill>
        </p:spPr>
      </p:sp>
      <p:grpSp>
        <p:nvGrpSpPr>
          <p:cNvPr id="4" name="Group 4"/>
          <p:cNvGrpSpPr/>
          <p:nvPr/>
        </p:nvGrpSpPr>
        <p:grpSpPr>
          <a:xfrm rot="-461096">
            <a:off x="13593835" y="1265900"/>
            <a:ext cx="3804668" cy="6091058"/>
            <a:chOff x="0" y="0"/>
            <a:chExt cx="7874632" cy="11696629"/>
          </a:xfrm>
        </p:grpSpPr>
        <p:sp>
          <p:nvSpPr>
            <p:cNvPr id="5" name="Freeform 5"/>
            <p:cNvSpPr/>
            <p:nvPr/>
          </p:nvSpPr>
          <p:spPr>
            <a:xfrm rot="-72509">
              <a:off x="874027" y="10354586"/>
              <a:ext cx="6451405" cy="1274152"/>
            </a:xfrm>
            <a:custGeom>
              <a:avLst/>
              <a:gdLst/>
              <a:ahLst/>
              <a:cxnLst/>
              <a:rect l="l" t="t" r="r" b="b"/>
              <a:pathLst>
                <a:path w="6451405" h="1274152">
                  <a:moveTo>
                    <a:pt x="0" y="0"/>
                  </a:moveTo>
                  <a:lnTo>
                    <a:pt x="6451405" y="0"/>
                  </a:lnTo>
                  <a:lnTo>
                    <a:pt x="6451405" y="1274152"/>
                  </a:lnTo>
                  <a:lnTo>
                    <a:pt x="0" y="12741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 rot="21510">
              <a:off x="34414" y="24313"/>
              <a:ext cx="7805804" cy="11024243"/>
              <a:chOff x="0" y="0"/>
              <a:chExt cx="3267456" cy="4614672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267456" cy="4618736"/>
              </a:xfrm>
              <a:custGeom>
                <a:avLst/>
                <a:gdLst/>
                <a:ahLst/>
                <a:cxnLst/>
                <a:rect l="l" t="t" r="r" b="b"/>
                <a:pathLst>
                  <a:path w="3267456" h="4618736">
                    <a:moveTo>
                      <a:pt x="3267456" y="4618736"/>
                    </a:moveTo>
                    <a:lnTo>
                      <a:pt x="0" y="4618736"/>
                    </a:lnTo>
                    <a:lnTo>
                      <a:pt x="0" y="0"/>
                    </a:lnTo>
                    <a:lnTo>
                      <a:pt x="3267456" y="0"/>
                    </a:lnTo>
                    <a:lnTo>
                      <a:pt x="3267456" y="4618736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56770" y="48203"/>
                <a:ext cx="3142190" cy="3592604"/>
              </a:xfrm>
              <a:custGeom>
                <a:avLst/>
                <a:gdLst/>
                <a:ahLst/>
                <a:cxnLst/>
                <a:rect l="l" t="t" r="r" b="b"/>
                <a:pathLst>
                  <a:path w="3142190" h="3592604">
                    <a:moveTo>
                      <a:pt x="3142190" y="35325"/>
                    </a:moveTo>
                    <a:lnTo>
                      <a:pt x="3106219" y="3592604"/>
                    </a:lnTo>
                    <a:lnTo>
                      <a:pt x="0" y="3558211"/>
                    </a:lnTo>
                    <a:lnTo>
                      <a:pt x="28183" y="0"/>
                    </a:lnTo>
                    <a:lnTo>
                      <a:pt x="3142190" y="35325"/>
                    </a:lnTo>
                    <a:close/>
                  </a:path>
                </a:pathLst>
              </a:custGeom>
              <a:blipFill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</p:spPr>
          </p:sp>
        </p:grpSp>
      </p:grpSp>
      <p:sp>
        <p:nvSpPr>
          <p:cNvPr id="9" name="Freeform 9"/>
          <p:cNvSpPr/>
          <p:nvPr/>
        </p:nvSpPr>
        <p:spPr>
          <a:xfrm rot="-10440318">
            <a:off x="15907666" y="-124951"/>
            <a:ext cx="515542" cy="2100354"/>
          </a:xfrm>
          <a:custGeom>
            <a:avLst/>
            <a:gdLst/>
            <a:ahLst/>
            <a:cxnLst/>
            <a:rect l="l" t="t" r="r" b="b"/>
            <a:pathLst>
              <a:path w="515542" h="2100354">
                <a:moveTo>
                  <a:pt x="0" y="0"/>
                </a:moveTo>
                <a:lnTo>
                  <a:pt x="515542" y="0"/>
                </a:lnTo>
                <a:lnTo>
                  <a:pt x="515542" y="2100355"/>
                </a:lnTo>
                <a:lnTo>
                  <a:pt x="0" y="21003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12850846" y="6955294"/>
            <a:ext cx="5247851" cy="2366304"/>
          </a:xfrm>
          <a:custGeom>
            <a:avLst/>
            <a:gdLst/>
            <a:ahLst/>
            <a:cxnLst/>
            <a:rect l="l" t="t" r="r" b="b"/>
            <a:pathLst>
              <a:path w="5247851" h="2366304">
                <a:moveTo>
                  <a:pt x="5247850" y="0"/>
                </a:moveTo>
                <a:lnTo>
                  <a:pt x="0" y="0"/>
                </a:lnTo>
                <a:lnTo>
                  <a:pt x="0" y="2366303"/>
                </a:lnTo>
                <a:lnTo>
                  <a:pt x="5247850" y="2366303"/>
                </a:lnTo>
                <a:lnTo>
                  <a:pt x="524785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325812">
            <a:off x="6516227" y="-260228"/>
            <a:ext cx="667579" cy="5321282"/>
          </a:xfrm>
          <a:custGeom>
            <a:avLst/>
            <a:gdLst/>
            <a:ahLst/>
            <a:cxnLst/>
            <a:rect l="l" t="t" r="r" b="b"/>
            <a:pathLst>
              <a:path w="667579" h="5321282">
                <a:moveTo>
                  <a:pt x="0" y="0"/>
                </a:moveTo>
                <a:lnTo>
                  <a:pt x="667579" y="0"/>
                </a:lnTo>
                <a:lnTo>
                  <a:pt x="667579" y="5321282"/>
                </a:lnTo>
                <a:lnTo>
                  <a:pt x="0" y="53212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746426" y="4232578"/>
            <a:ext cx="10521774" cy="6061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54"/>
              </a:lnSpc>
            </a:pPr>
            <a:r>
              <a:rPr lang="ru-RU" sz="2800" b="1" dirty="0">
                <a:latin typeface="Times New Roman"/>
                <a:ea typeface="Times New Roman"/>
              </a:rPr>
              <a:t>Заполните карточку</a:t>
            </a:r>
          </a:p>
          <a:p>
            <a:pPr lvl="1" indent="270510">
              <a:spcBef>
                <a:spcPts val="585"/>
              </a:spcBef>
            </a:pPr>
            <a:r>
              <a:rPr lang="ru-RU" sz="2800" dirty="0">
                <a:latin typeface="Times New Roman"/>
                <a:ea typeface="Times New Roman"/>
              </a:rPr>
              <a:t>Название</a:t>
            </a:r>
            <a:r>
              <a:rPr lang="ru-RU" sz="2800" spc="-6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эмоции:</a:t>
            </a:r>
            <a:r>
              <a:rPr lang="ru-RU" sz="2800" spc="-55" dirty="0">
                <a:latin typeface="Times New Roman"/>
                <a:ea typeface="Times New Roman"/>
              </a:rPr>
              <a:t> </a:t>
            </a:r>
            <a:r>
              <a:rPr lang="ru-RU" sz="2800" b="1" spc="-10" dirty="0">
                <a:latin typeface="Times New Roman"/>
                <a:ea typeface="Times New Roman"/>
              </a:rPr>
              <a:t>Счастье</a:t>
            </a:r>
            <a:endParaRPr lang="ru-RU" sz="2000" dirty="0">
              <a:latin typeface="Times New Roman"/>
              <a:ea typeface="Times New Roman"/>
            </a:endParaRPr>
          </a:p>
          <a:p>
            <a:pPr marR="2525395" lvl="1" indent="270510">
              <a:lnSpc>
                <a:spcPct val="110000"/>
              </a:lnSpc>
              <a:spcBef>
                <a:spcPts val="755"/>
              </a:spcBef>
            </a:pPr>
            <a:r>
              <a:rPr lang="ru-RU" sz="2800" b="1" dirty="0">
                <a:latin typeface="Times New Roman"/>
                <a:ea typeface="Times New Roman"/>
              </a:rPr>
              <a:t>Зрение </a:t>
            </a:r>
            <a:r>
              <a:rPr lang="ru-RU" sz="2800" spc="55" dirty="0">
                <a:latin typeface="Times New Roman"/>
                <a:ea typeface="Times New Roman"/>
              </a:rPr>
              <a:t>(какая </a:t>
            </a:r>
            <a:r>
              <a:rPr lang="ru-RU" sz="2800" spc="60" dirty="0">
                <a:latin typeface="Times New Roman"/>
                <a:ea typeface="Times New Roman"/>
              </a:rPr>
              <a:t>картинка </a:t>
            </a:r>
            <a:r>
              <a:rPr lang="ru-RU" sz="2800" dirty="0">
                <a:latin typeface="Times New Roman"/>
                <a:ea typeface="Times New Roman"/>
              </a:rPr>
              <a:t>возникает в голове при  упоминании слова «Счастье»);</a:t>
            </a:r>
          </a:p>
          <a:p>
            <a:pPr marR="2525395" lvl="1" indent="270510">
              <a:lnSpc>
                <a:spcPct val="110000"/>
              </a:lnSpc>
              <a:spcBef>
                <a:spcPts val="590"/>
              </a:spcBef>
            </a:pPr>
            <a:r>
              <a:rPr lang="ru-RU" sz="2800" b="1" dirty="0">
                <a:latin typeface="Times New Roman"/>
                <a:ea typeface="Times New Roman"/>
              </a:rPr>
              <a:t>Слух </a:t>
            </a:r>
            <a:r>
              <a:rPr lang="ru-RU" sz="2800" spc="55" dirty="0">
                <a:latin typeface="Times New Roman"/>
                <a:ea typeface="Times New Roman"/>
              </a:rPr>
              <a:t>(какие </a:t>
            </a:r>
            <a:r>
              <a:rPr lang="ru-RU" sz="2800" dirty="0">
                <a:latin typeface="Times New Roman"/>
                <a:ea typeface="Times New Roman"/>
              </a:rPr>
              <a:t>звуки слышите, с </a:t>
            </a:r>
            <a:r>
              <a:rPr lang="ru-RU" sz="2800" spc="65" dirty="0">
                <a:latin typeface="Times New Roman"/>
                <a:ea typeface="Times New Roman"/>
              </a:rPr>
              <a:t>какими </a:t>
            </a:r>
            <a:r>
              <a:rPr lang="ru-RU" sz="2800" dirty="0">
                <a:latin typeface="Times New Roman"/>
                <a:ea typeface="Times New Roman"/>
              </a:rPr>
              <a:t>звуками ассоциируется «Счастье»);</a:t>
            </a:r>
          </a:p>
          <a:p>
            <a:pPr lvl="1" indent="270510">
              <a:spcBef>
                <a:spcPts val="585"/>
              </a:spcBef>
            </a:pPr>
            <a:r>
              <a:rPr lang="ru-RU" sz="2800" b="1" dirty="0">
                <a:latin typeface="Times New Roman"/>
                <a:ea typeface="Times New Roman"/>
              </a:rPr>
              <a:t>Обоняние</a:t>
            </a:r>
            <a:r>
              <a:rPr lang="ru-RU" sz="2800" b="1" spc="11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(какой</a:t>
            </a:r>
            <a:r>
              <a:rPr lang="ru-RU" sz="2800" spc="205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запах</a:t>
            </a:r>
            <a:r>
              <a:rPr lang="ru-RU" sz="2800" spc="11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ассоциируется</a:t>
            </a:r>
            <a:r>
              <a:rPr lang="ru-RU" sz="2800" spc="28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со</a:t>
            </a:r>
            <a:r>
              <a:rPr lang="ru-RU" sz="2800" spc="135" dirty="0">
                <a:latin typeface="Times New Roman"/>
                <a:ea typeface="Times New Roman"/>
              </a:rPr>
              <a:t> </a:t>
            </a:r>
            <a:r>
              <a:rPr lang="ru-RU" sz="2800" spc="-10" dirty="0">
                <a:latin typeface="Times New Roman"/>
                <a:ea typeface="Times New Roman"/>
              </a:rPr>
              <a:t>словом</a:t>
            </a:r>
            <a:endParaRPr lang="ru-RU" sz="2800" dirty="0">
              <a:latin typeface="Times New Roman"/>
              <a:ea typeface="Times New Roman"/>
            </a:endParaRPr>
          </a:p>
          <a:p>
            <a:pPr lvl="1" indent="270510">
              <a:spcBef>
                <a:spcPts val="155"/>
              </a:spcBef>
            </a:pPr>
            <a:r>
              <a:rPr lang="ru-RU" sz="2800" spc="-10" dirty="0">
                <a:latin typeface="Times New Roman"/>
                <a:ea typeface="Times New Roman"/>
              </a:rPr>
              <a:t>«Счастье»);</a:t>
            </a:r>
            <a:endParaRPr lang="ru-RU" sz="2800" dirty="0">
              <a:latin typeface="Times New Roman"/>
              <a:ea typeface="Times New Roman"/>
            </a:endParaRPr>
          </a:p>
          <a:p>
            <a:pPr lvl="1" indent="270510">
              <a:spcBef>
                <a:spcPts val="755"/>
              </a:spcBef>
            </a:pPr>
            <a:r>
              <a:rPr lang="ru-RU" sz="2800" b="1" dirty="0">
                <a:latin typeface="Times New Roman"/>
                <a:ea typeface="Times New Roman"/>
              </a:rPr>
              <a:t>Осязание</a:t>
            </a:r>
            <a:r>
              <a:rPr lang="ru-RU" sz="2800" b="1" spc="1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(как</a:t>
            </a:r>
            <a:r>
              <a:rPr lang="ru-RU" sz="2800" spc="155" dirty="0">
                <a:latin typeface="Times New Roman"/>
                <a:ea typeface="Times New Roman"/>
              </a:rPr>
              <a:t> </a:t>
            </a:r>
            <a:r>
              <a:rPr lang="ru-RU" sz="2800" spc="55" dirty="0">
                <a:latin typeface="Times New Roman"/>
                <a:ea typeface="Times New Roman"/>
              </a:rPr>
              <a:t>выглядит</a:t>
            </a:r>
            <a:r>
              <a:rPr lang="ru-RU" sz="2800" spc="12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«Счастье»</a:t>
            </a:r>
            <a:r>
              <a:rPr lang="ru-RU" sz="2800" spc="15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на</a:t>
            </a:r>
            <a:r>
              <a:rPr lang="ru-RU" sz="2800" spc="15" dirty="0">
                <a:latin typeface="Times New Roman"/>
                <a:ea typeface="Times New Roman"/>
              </a:rPr>
              <a:t> </a:t>
            </a:r>
            <a:r>
              <a:rPr lang="ru-RU" sz="2800" spc="-10" dirty="0">
                <a:latin typeface="Times New Roman"/>
                <a:ea typeface="Times New Roman"/>
              </a:rPr>
              <a:t>ощупь);</a:t>
            </a:r>
            <a:endParaRPr lang="ru-RU" sz="2000" dirty="0">
              <a:latin typeface="Times New Roman"/>
              <a:ea typeface="Times New Roman"/>
            </a:endParaRPr>
          </a:p>
          <a:p>
            <a:pPr lvl="1" indent="270510">
              <a:spcBef>
                <a:spcPts val="750"/>
              </a:spcBef>
            </a:pPr>
            <a:r>
              <a:rPr lang="ru-RU" sz="2800" b="1" dirty="0">
                <a:latin typeface="Times New Roman"/>
                <a:ea typeface="Times New Roman"/>
              </a:rPr>
              <a:t>Вкус</a:t>
            </a:r>
            <a:r>
              <a:rPr lang="ru-RU" sz="2800" b="1" spc="7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(какой</a:t>
            </a:r>
            <a:r>
              <a:rPr lang="ru-RU" sz="2800" spc="14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вкус</a:t>
            </a:r>
            <a:r>
              <a:rPr lang="ru-RU" sz="2800" spc="8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у</a:t>
            </a:r>
            <a:r>
              <a:rPr lang="ru-RU" sz="2800" spc="95" dirty="0">
                <a:latin typeface="Times New Roman"/>
                <a:ea typeface="Times New Roman"/>
              </a:rPr>
              <a:t> </a:t>
            </a:r>
            <a:r>
              <a:rPr lang="ru-RU" sz="2800" spc="-10" dirty="0">
                <a:latin typeface="Times New Roman"/>
                <a:ea typeface="Times New Roman"/>
              </a:rPr>
              <a:t>«Счастья»).</a:t>
            </a:r>
            <a:endParaRPr lang="ru-RU" sz="2800" dirty="0">
              <a:latin typeface="Times New Roman"/>
              <a:ea typeface="Times New Roman"/>
            </a:endParaRPr>
          </a:p>
          <a:p>
            <a:pPr algn="just">
              <a:lnSpc>
                <a:spcPts val="5354"/>
              </a:lnSpc>
            </a:pPr>
            <a:endParaRPr lang="en-US" sz="3617" dirty="0">
              <a:solidFill>
                <a:srgbClr val="000000"/>
              </a:solidFill>
              <a:latin typeface="Dekko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676400" y="1257300"/>
            <a:ext cx="10347237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60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«Копилка эмоций»</a:t>
            </a:r>
            <a:endParaRPr lang="en-US" sz="6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 rot="-461096">
            <a:off x="14428739" y="5822325"/>
            <a:ext cx="2685804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54"/>
              </a:lnSpc>
              <a:spcBef>
                <a:spcPct val="0"/>
              </a:spcBef>
            </a:pPr>
            <a:r>
              <a:rPr lang="ru-RU" sz="6253" dirty="0">
                <a:solidFill>
                  <a:srgbClr val="000000"/>
                </a:solidFill>
                <a:latin typeface="Ballpoint"/>
              </a:rPr>
              <a:t>Данил</a:t>
            </a:r>
            <a:endParaRPr lang="en-US" sz="6253" dirty="0">
              <a:solidFill>
                <a:srgbClr val="000000"/>
              </a:solidFill>
              <a:latin typeface="Ballpoint"/>
            </a:endParaRPr>
          </a:p>
        </p:txBody>
      </p:sp>
      <p:pic>
        <p:nvPicPr>
          <p:cNvPr id="15" name="Image 47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2200" y="2791539"/>
            <a:ext cx="6614160" cy="1333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372600" y="2996624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/>
                <a:ea typeface="Times New Roman"/>
              </a:rPr>
              <a:t>7</a:t>
            </a:r>
            <a:r>
              <a:rPr lang="ru-RU" b="1" spc="-75" dirty="0">
                <a:latin typeface="Times New Roman"/>
                <a:ea typeface="Times New Roman"/>
              </a:rPr>
              <a:t> </a:t>
            </a:r>
            <a:r>
              <a:rPr lang="ru-RU" b="1" dirty="0">
                <a:latin typeface="Times New Roman"/>
                <a:ea typeface="Times New Roman"/>
              </a:rPr>
              <a:t>базовых</a:t>
            </a:r>
            <a:r>
              <a:rPr lang="ru-RU" b="1" spc="-50" dirty="0">
                <a:latin typeface="Times New Roman"/>
                <a:ea typeface="Times New Roman"/>
              </a:rPr>
              <a:t> </a:t>
            </a:r>
            <a:r>
              <a:rPr lang="ru-RU" b="1" dirty="0">
                <a:latin typeface="Times New Roman"/>
                <a:ea typeface="Times New Roman"/>
              </a:rPr>
              <a:t>эмоций</a:t>
            </a:r>
            <a:r>
              <a:rPr lang="ru-RU" b="1" spc="-60" dirty="0">
                <a:latin typeface="Times New Roman"/>
                <a:ea typeface="Times New Roman"/>
              </a:rPr>
              <a:t> </a:t>
            </a:r>
            <a:r>
              <a:rPr lang="ru-RU" b="1" dirty="0">
                <a:latin typeface="Times New Roman"/>
                <a:ea typeface="Times New Roman"/>
              </a:rPr>
              <a:t>человека </a:t>
            </a:r>
          </a:p>
          <a:p>
            <a:r>
              <a:rPr lang="ru-RU" b="1" dirty="0">
                <a:latin typeface="Times New Roman"/>
                <a:ea typeface="Times New Roman"/>
              </a:rPr>
              <a:t>по Полу</a:t>
            </a:r>
            <a:r>
              <a:rPr lang="ru-RU" b="1" spc="-75" dirty="0">
                <a:latin typeface="Times New Roman"/>
                <a:ea typeface="Times New Roman"/>
              </a:rPr>
              <a:t> </a:t>
            </a:r>
            <a:r>
              <a:rPr lang="ru-RU" b="1" dirty="0" err="1">
                <a:latin typeface="Times New Roman"/>
                <a:ea typeface="Times New Roman"/>
              </a:rPr>
              <a:t>Экману</a:t>
            </a:r>
            <a:endParaRPr lang="ru-RU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966813">
            <a:off x="3750727" y="-1706540"/>
            <a:ext cx="10786546" cy="13700079"/>
          </a:xfrm>
          <a:custGeom>
            <a:avLst/>
            <a:gdLst/>
            <a:ahLst/>
            <a:cxnLst/>
            <a:rect l="l" t="t" r="r" b="b"/>
            <a:pathLst>
              <a:path w="10786546" h="13700079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1644" y="529928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257800" y="1503698"/>
            <a:ext cx="9856573" cy="1804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939"/>
              </a:lnSpc>
              <a:spcBef>
                <a:spcPct val="0"/>
              </a:spcBef>
            </a:pPr>
            <a:r>
              <a:rPr lang="ru-RU" sz="6000" b="1" dirty="0">
                <a:solidFill>
                  <a:srgbClr val="FFC000"/>
                </a:solidFill>
                <a:latin typeface="Times New Roman"/>
                <a:ea typeface="Times New Roman"/>
              </a:rPr>
              <a:t>«Пойми</a:t>
            </a:r>
            <a:r>
              <a:rPr lang="ru-RU" sz="6000" b="1" spc="-50" dirty="0">
                <a:solidFill>
                  <a:srgbClr val="FFC000"/>
                </a:solidFill>
                <a:latin typeface="Times New Roman"/>
                <a:ea typeface="Times New Roman"/>
              </a:rPr>
              <a:t> </a:t>
            </a:r>
            <a:r>
              <a:rPr lang="ru-RU" sz="6000" b="1" dirty="0">
                <a:solidFill>
                  <a:srgbClr val="FFC000"/>
                </a:solidFill>
                <a:latin typeface="Times New Roman"/>
                <a:ea typeface="Times New Roman"/>
              </a:rPr>
              <a:t>меня»</a:t>
            </a:r>
            <a:endParaRPr lang="en-US" sz="7200" dirty="0">
              <a:solidFill>
                <a:srgbClr val="FFC000"/>
              </a:solidFill>
              <a:latin typeface="Ballpoin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305136" y="4644728"/>
            <a:ext cx="10287328" cy="1595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R="184785" lvl="0" algn="just">
              <a:lnSpc>
                <a:spcPct val="108000"/>
              </a:lnSpc>
              <a:spcBef>
                <a:spcPts val="860"/>
              </a:spcBef>
              <a:spcAft>
                <a:spcPts val="0"/>
              </a:spcAft>
              <a:buSzPts val="1400"/>
              <a:tabLst>
                <a:tab pos="484505" algn="l"/>
              </a:tabLst>
            </a:pPr>
            <a:r>
              <a:rPr lang="ru-RU" sz="3200" dirty="0">
                <a:latin typeface="Times New Roman"/>
                <a:ea typeface="Times New Roman"/>
              </a:rPr>
              <a:t>Определите</a:t>
            </a:r>
            <a:r>
              <a:rPr lang="ru-RU" sz="3200" spc="-4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эмоции</a:t>
            </a:r>
            <a:r>
              <a:rPr lang="ru-RU" sz="3200" spc="-4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на</a:t>
            </a:r>
            <a:r>
              <a:rPr lang="ru-RU" sz="3200" spc="-4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фото</a:t>
            </a:r>
            <a:r>
              <a:rPr lang="ru-RU" sz="3200" spc="-3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и,</a:t>
            </a:r>
            <a:r>
              <a:rPr lang="ru-RU" sz="3200" spc="-4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совместно</a:t>
            </a:r>
            <a:r>
              <a:rPr lang="ru-RU" sz="3200" spc="-3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с</a:t>
            </a:r>
            <a:r>
              <a:rPr lang="ru-RU" sz="3200" spc="-4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другими участниками, сделайте анализ того, по каким признакам можно понять эмоцию.</a:t>
            </a:r>
            <a:endParaRPr lang="en-US" sz="3027" dirty="0">
              <a:solidFill>
                <a:srgbClr val="000000"/>
              </a:solidFill>
              <a:latin typeface="Dekko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6304982" y="3593942"/>
            <a:ext cx="7315200" cy="288178"/>
            <a:chOff x="0" y="0"/>
            <a:chExt cx="9753600" cy="3842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53600" cy="212806"/>
            </a:xfrm>
            <a:custGeom>
              <a:avLst/>
              <a:gdLst/>
              <a:ahLst/>
              <a:cxnLst/>
              <a:rect l="l" t="t" r="r" b="b"/>
              <a:pathLst>
                <a:path w="9753600" h="212806">
                  <a:moveTo>
                    <a:pt x="0" y="0"/>
                  </a:moveTo>
                  <a:lnTo>
                    <a:pt x="9753600" y="0"/>
                  </a:lnTo>
                  <a:lnTo>
                    <a:pt x="9753600" y="212806"/>
                  </a:lnTo>
                  <a:lnTo>
                    <a:pt x="0" y="212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85043" y="212806"/>
              <a:ext cx="7857304" cy="171432"/>
            </a:xfrm>
            <a:custGeom>
              <a:avLst/>
              <a:gdLst/>
              <a:ahLst/>
              <a:cxnLst/>
              <a:rect l="l" t="t" r="r" b="b"/>
              <a:pathLst>
                <a:path w="7857304" h="171432">
                  <a:moveTo>
                    <a:pt x="0" y="0"/>
                  </a:moveTo>
                  <a:lnTo>
                    <a:pt x="7857304" y="0"/>
                  </a:lnTo>
                  <a:lnTo>
                    <a:pt x="7857304" y="171432"/>
                  </a:lnTo>
                  <a:lnTo>
                    <a:pt x="0" y="171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pic>
        <p:nvPicPr>
          <p:cNvPr id="10" name="Image 49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3212" y="6297876"/>
            <a:ext cx="7162800" cy="248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337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61813" y="1475913"/>
            <a:ext cx="10016388" cy="7413986"/>
          </a:xfrm>
          <a:custGeom>
            <a:avLst/>
            <a:gdLst/>
            <a:ahLst/>
            <a:cxnLst/>
            <a:rect l="l" t="t" r="r" b="b"/>
            <a:pathLst>
              <a:path w="10016388" h="7413986">
                <a:moveTo>
                  <a:pt x="0" y="0"/>
                </a:moveTo>
                <a:lnTo>
                  <a:pt x="10016388" y="0"/>
                </a:lnTo>
                <a:lnTo>
                  <a:pt x="10016388" y="7413986"/>
                </a:lnTo>
                <a:lnTo>
                  <a:pt x="0" y="741398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385">
            <a:off x="2122576" y="1302958"/>
            <a:ext cx="879086" cy="877590"/>
          </a:xfrm>
          <a:custGeom>
            <a:avLst/>
            <a:gdLst/>
            <a:ahLst/>
            <a:cxnLst/>
            <a:rect l="l" t="t" r="r" b="b"/>
            <a:pathLst>
              <a:path w="879086" h="877590">
                <a:moveTo>
                  <a:pt x="0" y="0"/>
                </a:moveTo>
                <a:lnTo>
                  <a:pt x="879086" y="0"/>
                </a:lnTo>
                <a:lnTo>
                  <a:pt x="879086" y="877591"/>
                </a:lnTo>
                <a:lnTo>
                  <a:pt x="0" y="877591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2967176" y="314970"/>
            <a:ext cx="5838726" cy="6717696"/>
            <a:chOff x="0" y="0"/>
            <a:chExt cx="7784968" cy="8956928"/>
          </a:xfrm>
        </p:grpSpPr>
        <p:sp>
          <p:nvSpPr>
            <p:cNvPr id="6" name="Freeform 6"/>
            <p:cNvSpPr/>
            <p:nvPr/>
          </p:nvSpPr>
          <p:spPr>
            <a:xfrm rot="-475827">
              <a:off x="2323354" y="7595386"/>
              <a:ext cx="5127425" cy="1012666"/>
            </a:xfrm>
            <a:custGeom>
              <a:avLst/>
              <a:gdLst/>
              <a:ahLst/>
              <a:cxnLst/>
              <a:rect l="l" t="t" r="r" b="b"/>
              <a:pathLst>
                <a:path w="5127425" h="1012666">
                  <a:moveTo>
                    <a:pt x="0" y="0"/>
                  </a:moveTo>
                  <a:lnTo>
                    <a:pt x="5127425" y="0"/>
                  </a:lnTo>
                  <a:lnTo>
                    <a:pt x="5127425" y="1012666"/>
                  </a:lnTo>
                  <a:lnTo>
                    <a:pt x="0" y="1012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 rot="-494988">
              <a:off x="526287" y="442546"/>
              <a:ext cx="6732393" cy="7821089"/>
              <a:chOff x="0" y="0"/>
              <a:chExt cx="546608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5439410" cy="6348730"/>
              </a:xfrm>
              <a:custGeom>
                <a:avLst/>
                <a:gdLst/>
                <a:ahLst/>
                <a:cxnLst/>
                <a:rect l="l" t="t" r="r" b="b"/>
                <a:pathLst>
                  <a:path w="5439410" h="6348730">
                    <a:moveTo>
                      <a:pt x="5419090" y="0"/>
                    </a:moveTo>
                    <a:lnTo>
                      <a:pt x="19050" y="0"/>
                    </a:lnTo>
                    <a:cubicBezTo>
                      <a:pt x="8890" y="0"/>
                      <a:pt x="0" y="8890"/>
                      <a:pt x="0" y="20320"/>
                    </a:cubicBezTo>
                    <a:lnTo>
                      <a:pt x="0" y="6329680"/>
                    </a:lnTo>
                    <a:cubicBezTo>
                      <a:pt x="0" y="6339840"/>
                      <a:pt x="8890" y="6348730"/>
                      <a:pt x="19050" y="6348730"/>
                    </a:cubicBezTo>
                    <a:lnTo>
                      <a:pt x="5419090" y="6348730"/>
                    </a:lnTo>
                    <a:cubicBezTo>
                      <a:pt x="5429250" y="6348730"/>
                      <a:pt x="5438140" y="6339840"/>
                      <a:pt x="5438140" y="6329680"/>
                    </a:cubicBezTo>
                    <a:lnTo>
                      <a:pt x="5438140" y="20320"/>
                    </a:lnTo>
                    <a:cubicBezTo>
                      <a:pt x="5439410" y="8890"/>
                      <a:pt x="5430520" y="0"/>
                      <a:pt x="5419090" y="0"/>
                    </a:cubicBezTo>
                    <a:close/>
                    <a:moveTo>
                      <a:pt x="5137150" y="314960"/>
                    </a:moveTo>
                    <a:lnTo>
                      <a:pt x="5137150" y="4970780"/>
                    </a:lnTo>
                    <a:cubicBezTo>
                      <a:pt x="5137150" y="4980940"/>
                      <a:pt x="5128260" y="4989830"/>
                      <a:pt x="5118100" y="4989830"/>
                    </a:cubicBezTo>
                    <a:lnTo>
                      <a:pt x="266700" y="4989830"/>
                    </a:lnTo>
                    <a:cubicBezTo>
                      <a:pt x="256540" y="4989830"/>
                      <a:pt x="247650" y="4980940"/>
                      <a:pt x="247650" y="4970780"/>
                    </a:cubicBezTo>
                    <a:lnTo>
                      <a:pt x="247650" y="314960"/>
                    </a:lnTo>
                    <a:cubicBezTo>
                      <a:pt x="247650" y="304800"/>
                      <a:pt x="256540" y="295910"/>
                      <a:pt x="266700" y="295910"/>
                    </a:cubicBezTo>
                    <a:lnTo>
                      <a:pt x="5118100" y="295910"/>
                    </a:lnTo>
                    <a:cubicBezTo>
                      <a:pt x="5129530" y="294640"/>
                      <a:pt x="5137150" y="303530"/>
                      <a:pt x="5137150" y="314960"/>
                    </a:cubicBezTo>
                    <a:close/>
                  </a:path>
                </a:pathLst>
              </a:custGeom>
              <a:solidFill>
                <a:srgbClr val="F2F1EB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247650" y="294640"/>
                <a:ext cx="4889500" cy="4693920"/>
              </a:xfrm>
              <a:custGeom>
                <a:avLst/>
                <a:gdLst/>
                <a:ahLst/>
                <a:cxnLst/>
                <a:rect l="l" t="t" r="r" b="b"/>
                <a:pathLst>
                  <a:path w="4889500" h="4693920">
                    <a:moveTo>
                      <a:pt x="4870450" y="0"/>
                    </a:moveTo>
                    <a:lnTo>
                      <a:pt x="19050" y="0"/>
                    </a:lnTo>
                    <a:cubicBezTo>
                      <a:pt x="8890" y="0"/>
                      <a:pt x="0" y="8890"/>
                      <a:pt x="0" y="19050"/>
                    </a:cubicBezTo>
                    <a:lnTo>
                      <a:pt x="0" y="4674870"/>
                    </a:lnTo>
                    <a:cubicBezTo>
                      <a:pt x="0" y="4686300"/>
                      <a:pt x="8890" y="4693920"/>
                      <a:pt x="19050" y="4693920"/>
                    </a:cubicBezTo>
                    <a:lnTo>
                      <a:pt x="4870450" y="4693920"/>
                    </a:lnTo>
                    <a:cubicBezTo>
                      <a:pt x="4880610" y="4693920"/>
                      <a:pt x="4889500" y="4685030"/>
                      <a:pt x="4889500" y="4674870"/>
                    </a:cubicBezTo>
                    <a:lnTo>
                      <a:pt x="4889500" y="20320"/>
                    </a:lnTo>
                    <a:cubicBezTo>
                      <a:pt x="4889500" y="8890"/>
                      <a:pt x="4881880" y="0"/>
                      <a:pt x="4870450" y="0"/>
                    </a:cubicBezTo>
                    <a:close/>
                  </a:path>
                </a:pathLst>
              </a:custGeom>
              <a:blipFill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270" y="6350"/>
                <a:ext cx="5457190" cy="6342380"/>
              </a:xfrm>
              <a:custGeom>
                <a:avLst/>
                <a:gdLst/>
                <a:ahLst/>
                <a:cxnLst/>
                <a:rect l="l" t="t" r="r" b="b"/>
                <a:pathLst>
                  <a:path w="5457190" h="6342380">
                    <a:moveTo>
                      <a:pt x="5137150" y="302260"/>
                    </a:moveTo>
                    <a:cubicBezTo>
                      <a:pt x="5137150" y="302260"/>
                      <a:pt x="5133340" y="290830"/>
                      <a:pt x="5119370" y="289560"/>
                    </a:cubicBezTo>
                    <a:lnTo>
                      <a:pt x="248920" y="289560"/>
                    </a:lnTo>
                    <a:cubicBezTo>
                      <a:pt x="240030" y="289560"/>
                      <a:pt x="228600" y="293370"/>
                      <a:pt x="228600" y="303530"/>
                    </a:cubicBezTo>
                    <a:lnTo>
                      <a:pt x="232410" y="312420"/>
                    </a:lnTo>
                    <a:cubicBezTo>
                      <a:pt x="236220" y="307340"/>
                      <a:pt x="242570" y="304800"/>
                      <a:pt x="248920" y="304800"/>
                    </a:cubicBezTo>
                    <a:lnTo>
                      <a:pt x="5123180" y="304800"/>
                    </a:lnTo>
                    <a:lnTo>
                      <a:pt x="5123180" y="4966970"/>
                    </a:lnTo>
                    <a:cubicBezTo>
                      <a:pt x="5123180" y="4973320"/>
                      <a:pt x="5120640" y="4979670"/>
                      <a:pt x="5115560" y="4983480"/>
                    </a:cubicBezTo>
                    <a:lnTo>
                      <a:pt x="5120640" y="4983480"/>
                    </a:lnTo>
                    <a:cubicBezTo>
                      <a:pt x="5129530" y="4983480"/>
                      <a:pt x="5137150" y="4975860"/>
                      <a:pt x="5137150" y="4966970"/>
                    </a:cubicBezTo>
                    <a:lnTo>
                      <a:pt x="5137150" y="302260"/>
                    </a:lnTo>
                    <a:close/>
                    <a:moveTo>
                      <a:pt x="5438140" y="6324600"/>
                    </a:moveTo>
                    <a:lnTo>
                      <a:pt x="20320" y="6324600"/>
                    </a:lnTo>
                    <a:lnTo>
                      <a:pt x="20320" y="12700"/>
                    </a:lnTo>
                    <a:lnTo>
                      <a:pt x="6350" y="0"/>
                    </a:lnTo>
                    <a:lnTo>
                      <a:pt x="5080" y="0"/>
                    </a:lnTo>
                    <a:cubicBezTo>
                      <a:pt x="2540" y="3810"/>
                      <a:pt x="0" y="7620"/>
                      <a:pt x="0" y="12700"/>
                    </a:cubicBezTo>
                    <a:lnTo>
                      <a:pt x="0" y="6323330"/>
                    </a:lnTo>
                    <a:cubicBezTo>
                      <a:pt x="0" y="6334760"/>
                      <a:pt x="8890" y="6342380"/>
                      <a:pt x="19050" y="6342380"/>
                    </a:cubicBezTo>
                    <a:lnTo>
                      <a:pt x="5444490" y="6342380"/>
                    </a:lnTo>
                    <a:cubicBezTo>
                      <a:pt x="5449570" y="6342380"/>
                      <a:pt x="5453380" y="6341110"/>
                      <a:pt x="5457190" y="6337300"/>
                    </a:cubicBezTo>
                    <a:lnTo>
                      <a:pt x="5438140" y="6324600"/>
                    </a:lnTo>
                    <a:close/>
                  </a:path>
                </a:pathLst>
              </a:custGeom>
              <a:solidFill>
                <a:srgbClr val="3C3333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7620" y="0"/>
                <a:ext cx="5458460" cy="6344920"/>
              </a:xfrm>
              <a:custGeom>
                <a:avLst/>
                <a:gdLst/>
                <a:ahLst/>
                <a:cxnLst/>
                <a:rect l="l" t="t" r="r" b="b"/>
                <a:pathLst>
                  <a:path w="5458460" h="6344920">
                    <a:moveTo>
                      <a:pt x="5125720" y="4987290"/>
                    </a:moveTo>
                    <a:cubicBezTo>
                      <a:pt x="5121910" y="4992370"/>
                      <a:pt x="5116830" y="4994910"/>
                      <a:pt x="5110480" y="4994910"/>
                    </a:cubicBezTo>
                    <a:lnTo>
                      <a:pt x="243840" y="4994910"/>
                    </a:lnTo>
                    <a:cubicBezTo>
                      <a:pt x="237490" y="4994910"/>
                      <a:pt x="231140" y="4992370"/>
                      <a:pt x="227330" y="4986020"/>
                    </a:cubicBezTo>
                    <a:cubicBezTo>
                      <a:pt x="222250" y="4982210"/>
                      <a:pt x="219710" y="4977130"/>
                      <a:pt x="219710" y="4970780"/>
                    </a:cubicBezTo>
                    <a:lnTo>
                      <a:pt x="219710" y="314960"/>
                    </a:lnTo>
                    <a:cubicBezTo>
                      <a:pt x="219710" y="309880"/>
                      <a:pt x="222250" y="304800"/>
                      <a:pt x="226060" y="300990"/>
                    </a:cubicBezTo>
                    <a:lnTo>
                      <a:pt x="240030" y="311150"/>
                    </a:lnTo>
                    <a:lnTo>
                      <a:pt x="240030" y="4975860"/>
                    </a:lnTo>
                    <a:lnTo>
                      <a:pt x="5110480" y="4975860"/>
                    </a:lnTo>
                    <a:cubicBezTo>
                      <a:pt x="5113020" y="4975860"/>
                      <a:pt x="5115560" y="4974590"/>
                      <a:pt x="5116830" y="4974590"/>
                    </a:cubicBezTo>
                    <a:lnTo>
                      <a:pt x="5125720" y="4987290"/>
                    </a:lnTo>
                    <a:close/>
                    <a:moveTo>
                      <a:pt x="5458460" y="19050"/>
                    </a:moveTo>
                    <a:lnTo>
                      <a:pt x="5458460" y="6330950"/>
                    </a:lnTo>
                    <a:cubicBezTo>
                      <a:pt x="5458460" y="6336030"/>
                      <a:pt x="5455920" y="6341110"/>
                      <a:pt x="5450840" y="6344920"/>
                    </a:cubicBezTo>
                    <a:lnTo>
                      <a:pt x="5429250" y="6329680"/>
                    </a:lnTo>
                    <a:lnTo>
                      <a:pt x="5429250" y="20320"/>
                    </a:lnTo>
                    <a:lnTo>
                      <a:pt x="13970" y="20320"/>
                    </a:lnTo>
                    <a:lnTo>
                      <a:pt x="0" y="7620"/>
                    </a:lnTo>
                    <a:cubicBezTo>
                      <a:pt x="3810" y="2540"/>
                      <a:pt x="8890" y="0"/>
                      <a:pt x="15240" y="0"/>
                    </a:cubicBezTo>
                    <a:lnTo>
                      <a:pt x="5439410" y="0"/>
                    </a:lnTo>
                    <a:cubicBezTo>
                      <a:pt x="5449570" y="0"/>
                      <a:pt x="5458460" y="8890"/>
                      <a:pt x="5458460" y="19050"/>
                    </a:cubicBezTo>
                    <a:close/>
                    <a:moveTo>
                      <a:pt x="5455920" y="30480"/>
                    </a:moveTo>
                    <a:cubicBezTo>
                      <a:pt x="5453380" y="26670"/>
                      <a:pt x="5450840" y="24130"/>
                      <a:pt x="5447030" y="21590"/>
                    </a:cubicBezTo>
                    <a:lnTo>
                      <a:pt x="5455920" y="3048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 rot="466935">
            <a:off x="9204301" y="4356884"/>
            <a:ext cx="5094172" cy="5917951"/>
            <a:chOff x="0" y="0"/>
            <a:chExt cx="546608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7" name="Freeform 17"/>
          <p:cNvSpPr/>
          <p:nvPr/>
        </p:nvSpPr>
        <p:spPr>
          <a:xfrm rot="115856">
            <a:off x="1751825" y="2067981"/>
            <a:ext cx="8184409" cy="2279963"/>
          </a:xfrm>
          <a:custGeom>
            <a:avLst/>
            <a:gdLst/>
            <a:ahLst/>
            <a:cxnLst/>
            <a:rect l="l" t="t" r="r" b="b"/>
            <a:pathLst>
              <a:path w="6299688" h="2519875">
                <a:moveTo>
                  <a:pt x="0" y="0"/>
                </a:moveTo>
                <a:lnTo>
                  <a:pt x="6299688" y="0"/>
                </a:lnTo>
                <a:lnTo>
                  <a:pt x="6299688" y="2519875"/>
                </a:lnTo>
                <a:lnTo>
                  <a:pt x="0" y="2519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753223" y="2600246"/>
            <a:ext cx="8185671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75" indent="270510" algn="ctr">
              <a:spcBef>
                <a:spcPts val="560"/>
              </a:spcBef>
            </a:pPr>
            <a:r>
              <a:rPr lang="ru-RU" sz="3600" b="1" spc="-10" dirty="0">
                <a:latin typeface="Times New Roman"/>
                <a:ea typeface="Times New Roman"/>
              </a:rPr>
              <a:t>КРИТИЧЕСКОЕ</a:t>
            </a:r>
            <a:r>
              <a:rPr lang="ru-RU" sz="3600" b="1" spc="5" dirty="0">
                <a:latin typeface="Times New Roman"/>
                <a:ea typeface="Times New Roman"/>
              </a:rPr>
              <a:t> </a:t>
            </a:r>
            <a:r>
              <a:rPr lang="ru-RU" sz="3600" b="1" spc="-10" dirty="0">
                <a:latin typeface="Times New Roman"/>
                <a:ea typeface="Times New Roman"/>
              </a:rPr>
              <a:t>МЫШЛЕНИЕ</a:t>
            </a:r>
            <a:r>
              <a:rPr lang="ru-RU" sz="3600" b="1" kern="0" spc="-10" dirty="0">
                <a:solidFill>
                  <a:prstClr val="black"/>
                </a:solidFill>
                <a:latin typeface="Times New Roman"/>
                <a:ea typeface="Times New Roman"/>
              </a:rPr>
              <a:t>- </a:t>
            </a:r>
            <a:endParaRPr lang="ru-RU" sz="3600" b="1" kern="0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sp>
        <p:nvSpPr>
          <p:cNvPr id="19" name="TextBox 19"/>
          <p:cNvSpPr txBox="1"/>
          <p:nvPr/>
        </p:nvSpPr>
        <p:spPr>
          <a:xfrm rot="30344">
            <a:off x="2121899" y="4430441"/>
            <a:ext cx="7105530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180340" algn="just">
              <a:lnSpc>
                <a:spcPct val="150000"/>
              </a:lnSpc>
              <a:spcBef>
                <a:spcPts val="890"/>
              </a:spcBef>
              <a:spcAft>
                <a:spcPts val="0"/>
              </a:spcAft>
            </a:pP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- </a:t>
            </a:r>
            <a:r>
              <a:rPr lang="ru-RU" sz="2800" dirty="0">
                <a:latin typeface="Times New Roman"/>
                <a:ea typeface="Times New Roman"/>
              </a:rPr>
              <a:t>умение быстро ориентироваться в большом потоке</a:t>
            </a:r>
            <a:r>
              <a:rPr lang="ru-RU" sz="2800" spc="-2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информации,</a:t>
            </a:r>
            <a:r>
              <a:rPr lang="ru-RU" sz="2800" spc="-15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распознавать</a:t>
            </a:r>
            <a:r>
              <a:rPr lang="ru-RU" sz="2800" spc="-35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причинно-следственные</a:t>
            </a:r>
            <a:r>
              <a:rPr lang="ru-RU" sz="2800" spc="-2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связи,</a:t>
            </a:r>
            <a:r>
              <a:rPr lang="ru-RU" sz="2800" spc="-1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выделять</a:t>
            </a:r>
            <a:r>
              <a:rPr lang="ru-RU" sz="2800" spc="-35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важное</a:t>
            </a:r>
            <a:r>
              <a:rPr lang="ru-RU" sz="2800" spc="-2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и второстепенное. Способность быстро находить новые решения и</a:t>
            </a:r>
            <a:r>
              <a:rPr lang="ru-RU" sz="2800" spc="-5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понимать причины успехов и неудач.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11320318" y="1741753"/>
            <a:ext cx="1128001" cy="1903069"/>
          </a:xfrm>
          <a:custGeom>
            <a:avLst/>
            <a:gdLst/>
            <a:ahLst/>
            <a:cxnLst/>
            <a:rect l="l" t="t" r="r" b="b"/>
            <a:pathLst>
              <a:path w="1128001" h="1903069">
                <a:moveTo>
                  <a:pt x="0" y="0"/>
                </a:moveTo>
                <a:lnTo>
                  <a:pt x="1128001" y="0"/>
                </a:lnTo>
                <a:lnTo>
                  <a:pt x="1128001" y="1903070"/>
                </a:lnTo>
                <a:lnTo>
                  <a:pt x="0" y="19030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 rot="418801">
            <a:off x="8762306" y="9043912"/>
            <a:ext cx="4711235" cy="857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3"/>
              </a:lnSpc>
              <a:spcBef>
                <a:spcPct val="0"/>
              </a:spcBef>
            </a:pPr>
            <a:r>
              <a:rPr lang="ru-RU" sz="5323" dirty="0">
                <a:solidFill>
                  <a:srgbClr val="000000"/>
                </a:solidFill>
                <a:latin typeface="Ballpoint"/>
              </a:rPr>
              <a:t>Никита</a:t>
            </a:r>
            <a:endParaRPr lang="en-US" sz="5323" dirty="0">
              <a:solidFill>
                <a:srgbClr val="000000"/>
              </a:solidFill>
              <a:latin typeface="Ballpoint"/>
            </a:endParaRPr>
          </a:p>
        </p:txBody>
      </p:sp>
      <p:sp>
        <p:nvSpPr>
          <p:cNvPr id="22" name="TextBox 22"/>
          <p:cNvSpPr txBox="1"/>
          <p:nvPr/>
        </p:nvSpPr>
        <p:spPr>
          <a:xfrm rot="-466490">
            <a:off x="14373516" y="5245593"/>
            <a:ext cx="3659641" cy="889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15"/>
              </a:lnSpc>
              <a:spcBef>
                <a:spcPct val="0"/>
              </a:spcBef>
            </a:pPr>
            <a:r>
              <a:rPr lang="ru-RU" sz="5439" dirty="0">
                <a:solidFill>
                  <a:srgbClr val="000000"/>
                </a:solidFill>
                <a:latin typeface="Ballpoint Semi-Bold"/>
              </a:rPr>
              <a:t>Виктория</a:t>
            </a:r>
            <a:endParaRPr lang="en-US" sz="5439" dirty="0">
              <a:solidFill>
                <a:srgbClr val="000000"/>
              </a:solidFill>
              <a:latin typeface="Ballpoint Semi-Bold"/>
            </a:endParaRPr>
          </a:p>
        </p:txBody>
      </p:sp>
      <p:sp>
        <p:nvSpPr>
          <p:cNvPr id="23" name="Freeform 23"/>
          <p:cNvSpPr/>
          <p:nvPr/>
        </p:nvSpPr>
        <p:spPr>
          <a:xfrm rot="1424109">
            <a:off x="15506447" y="7208700"/>
            <a:ext cx="1128001" cy="1903069"/>
          </a:xfrm>
          <a:custGeom>
            <a:avLst/>
            <a:gdLst/>
            <a:ahLst/>
            <a:cxnLst/>
            <a:rect l="l" t="t" r="r" b="b"/>
            <a:pathLst>
              <a:path w="1128001" h="1903069">
                <a:moveTo>
                  <a:pt x="0" y="0"/>
                </a:moveTo>
                <a:lnTo>
                  <a:pt x="1128001" y="0"/>
                </a:lnTo>
                <a:lnTo>
                  <a:pt x="1128001" y="1903069"/>
                </a:lnTo>
                <a:lnTo>
                  <a:pt x="0" y="19030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747078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966813">
            <a:off x="3750727" y="-1706540"/>
            <a:ext cx="10786546" cy="13700079"/>
          </a:xfrm>
          <a:custGeom>
            <a:avLst/>
            <a:gdLst/>
            <a:ahLst/>
            <a:cxnLst/>
            <a:rect l="l" t="t" r="r" b="b"/>
            <a:pathLst>
              <a:path w="10786546" h="13700079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1644" y="529928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257800" y="1503698"/>
            <a:ext cx="9856573" cy="1804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939"/>
              </a:lnSpc>
              <a:spcBef>
                <a:spcPct val="0"/>
              </a:spcBef>
            </a:pPr>
            <a:r>
              <a:rPr lang="ru-RU" sz="6000" b="1" dirty="0">
                <a:solidFill>
                  <a:srgbClr val="FFC000"/>
                </a:solidFill>
                <a:latin typeface="Times New Roman"/>
                <a:ea typeface="Times New Roman"/>
              </a:rPr>
              <a:t>«Советский эксперимент»</a:t>
            </a:r>
            <a:endParaRPr lang="en-US" sz="7200" dirty="0">
              <a:solidFill>
                <a:srgbClr val="FFC000"/>
              </a:solidFill>
              <a:latin typeface="Ballpoint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6304982" y="3593942"/>
            <a:ext cx="7315200" cy="288178"/>
            <a:chOff x="0" y="0"/>
            <a:chExt cx="9753600" cy="3842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53600" cy="212806"/>
            </a:xfrm>
            <a:custGeom>
              <a:avLst/>
              <a:gdLst/>
              <a:ahLst/>
              <a:cxnLst/>
              <a:rect l="l" t="t" r="r" b="b"/>
              <a:pathLst>
                <a:path w="9753600" h="212806">
                  <a:moveTo>
                    <a:pt x="0" y="0"/>
                  </a:moveTo>
                  <a:lnTo>
                    <a:pt x="9753600" y="0"/>
                  </a:lnTo>
                  <a:lnTo>
                    <a:pt x="9753600" y="212806"/>
                  </a:lnTo>
                  <a:lnTo>
                    <a:pt x="0" y="212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85043" y="212806"/>
              <a:ext cx="7857304" cy="171432"/>
            </a:xfrm>
            <a:custGeom>
              <a:avLst/>
              <a:gdLst/>
              <a:ahLst/>
              <a:cxnLst/>
              <a:rect l="l" t="t" r="r" b="b"/>
              <a:pathLst>
                <a:path w="7857304" h="171432">
                  <a:moveTo>
                    <a:pt x="0" y="0"/>
                  </a:moveTo>
                  <a:lnTo>
                    <a:pt x="7857304" y="0"/>
                  </a:lnTo>
                  <a:lnTo>
                    <a:pt x="7857304" y="171432"/>
                  </a:lnTo>
                  <a:lnTo>
                    <a:pt x="0" y="171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191000" y="4543335"/>
            <a:ext cx="102108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/>
                <a:ea typeface="Times New Roman"/>
              </a:rPr>
              <a:t>Внимательно рассмотрите фотографии. На 6 фотографиях изображено 5 людей. А значит, на двух из них один и тот же человек. Определите пару фотографий, на которых изображена одна и та же женщина.  </a:t>
            </a:r>
            <a:endParaRPr kumimoji="0" 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Image 34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3440" y="5905500"/>
            <a:ext cx="6725920" cy="291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714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61813" y="1475913"/>
            <a:ext cx="10016388" cy="7413986"/>
          </a:xfrm>
          <a:custGeom>
            <a:avLst/>
            <a:gdLst/>
            <a:ahLst/>
            <a:cxnLst/>
            <a:rect l="l" t="t" r="r" b="b"/>
            <a:pathLst>
              <a:path w="10016388" h="7413986">
                <a:moveTo>
                  <a:pt x="0" y="0"/>
                </a:moveTo>
                <a:lnTo>
                  <a:pt x="10016388" y="0"/>
                </a:lnTo>
                <a:lnTo>
                  <a:pt x="10016388" y="7413986"/>
                </a:lnTo>
                <a:lnTo>
                  <a:pt x="0" y="741398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385">
            <a:off x="2122576" y="1302958"/>
            <a:ext cx="879086" cy="877590"/>
          </a:xfrm>
          <a:custGeom>
            <a:avLst/>
            <a:gdLst/>
            <a:ahLst/>
            <a:cxnLst/>
            <a:rect l="l" t="t" r="r" b="b"/>
            <a:pathLst>
              <a:path w="879086" h="877590">
                <a:moveTo>
                  <a:pt x="0" y="0"/>
                </a:moveTo>
                <a:lnTo>
                  <a:pt x="879086" y="0"/>
                </a:lnTo>
                <a:lnTo>
                  <a:pt x="879086" y="877591"/>
                </a:lnTo>
                <a:lnTo>
                  <a:pt x="0" y="877591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2967176" y="314970"/>
            <a:ext cx="5838726" cy="6717696"/>
            <a:chOff x="0" y="0"/>
            <a:chExt cx="7784968" cy="8956928"/>
          </a:xfrm>
        </p:grpSpPr>
        <p:sp>
          <p:nvSpPr>
            <p:cNvPr id="6" name="Freeform 6"/>
            <p:cNvSpPr/>
            <p:nvPr/>
          </p:nvSpPr>
          <p:spPr>
            <a:xfrm rot="-475827">
              <a:off x="2323354" y="7595386"/>
              <a:ext cx="5127425" cy="1012666"/>
            </a:xfrm>
            <a:custGeom>
              <a:avLst/>
              <a:gdLst/>
              <a:ahLst/>
              <a:cxnLst/>
              <a:rect l="l" t="t" r="r" b="b"/>
              <a:pathLst>
                <a:path w="5127425" h="1012666">
                  <a:moveTo>
                    <a:pt x="0" y="0"/>
                  </a:moveTo>
                  <a:lnTo>
                    <a:pt x="5127425" y="0"/>
                  </a:lnTo>
                  <a:lnTo>
                    <a:pt x="5127425" y="1012666"/>
                  </a:lnTo>
                  <a:lnTo>
                    <a:pt x="0" y="1012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 rot="-494988">
              <a:off x="526287" y="442546"/>
              <a:ext cx="6732393" cy="7821089"/>
              <a:chOff x="0" y="0"/>
              <a:chExt cx="5466080" cy="6350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5439410" cy="6348730"/>
              </a:xfrm>
              <a:custGeom>
                <a:avLst/>
                <a:gdLst/>
                <a:ahLst/>
                <a:cxnLst/>
                <a:rect l="l" t="t" r="r" b="b"/>
                <a:pathLst>
                  <a:path w="5439410" h="6348730">
                    <a:moveTo>
                      <a:pt x="5419090" y="0"/>
                    </a:moveTo>
                    <a:lnTo>
                      <a:pt x="19050" y="0"/>
                    </a:lnTo>
                    <a:cubicBezTo>
                      <a:pt x="8890" y="0"/>
                      <a:pt x="0" y="8890"/>
                      <a:pt x="0" y="20320"/>
                    </a:cubicBezTo>
                    <a:lnTo>
                      <a:pt x="0" y="6329680"/>
                    </a:lnTo>
                    <a:cubicBezTo>
                      <a:pt x="0" y="6339840"/>
                      <a:pt x="8890" y="6348730"/>
                      <a:pt x="19050" y="6348730"/>
                    </a:cubicBezTo>
                    <a:lnTo>
                      <a:pt x="5419090" y="6348730"/>
                    </a:lnTo>
                    <a:cubicBezTo>
                      <a:pt x="5429250" y="6348730"/>
                      <a:pt x="5438140" y="6339840"/>
                      <a:pt x="5438140" y="6329680"/>
                    </a:cubicBezTo>
                    <a:lnTo>
                      <a:pt x="5438140" y="20320"/>
                    </a:lnTo>
                    <a:cubicBezTo>
                      <a:pt x="5439410" y="8890"/>
                      <a:pt x="5430520" y="0"/>
                      <a:pt x="5419090" y="0"/>
                    </a:cubicBezTo>
                    <a:close/>
                    <a:moveTo>
                      <a:pt x="5137150" y="314960"/>
                    </a:moveTo>
                    <a:lnTo>
                      <a:pt x="5137150" y="4970780"/>
                    </a:lnTo>
                    <a:cubicBezTo>
                      <a:pt x="5137150" y="4980940"/>
                      <a:pt x="5128260" y="4989830"/>
                      <a:pt x="5118100" y="4989830"/>
                    </a:cubicBezTo>
                    <a:lnTo>
                      <a:pt x="266700" y="4989830"/>
                    </a:lnTo>
                    <a:cubicBezTo>
                      <a:pt x="256540" y="4989830"/>
                      <a:pt x="247650" y="4980940"/>
                      <a:pt x="247650" y="4970780"/>
                    </a:cubicBezTo>
                    <a:lnTo>
                      <a:pt x="247650" y="314960"/>
                    </a:lnTo>
                    <a:cubicBezTo>
                      <a:pt x="247650" y="304800"/>
                      <a:pt x="256540" y="295910"/>
                      <a:pt x="266700" y="295910"/>
                    </a:cubicBezTo>
                    <a:lnTo>
                      <a:pt x="5118100" y="295910"/>
                    </a:lnTo>
                    <a:cubicBezTo>
                      <a:pt x="5129530" y="294640"/>
                      <a:pt x="5137150" y="303530"/>
                      <a:pt x="5137150" y="314960"/>
                    </a:cubicBezTo>
                    <a:close/>
                  </a:path>
                </a:pathLst>
              </a:custGeom>
              <a:solidFill>
                <a:srgbClr val="F2F1EB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247650" y="294640"/>
                <a:ext cx="4889500" cy="4693920"/>
              </a:xfrm>
              <a:custGeom>
                <a:avLst/>
                <a:gdLst/>
                <a:ahLst/>
                <a:cxnLst/>
                <a:rect l="l" t="t" r="r" b="b"/>
                <a:pathLst>
                  <a:path w="4889500" h="4693920">
                    <a:moveTo>
                      <a:pt x="4870450" y="0"/>
                    </a:moveTo>
                    <a:lnTo>
                      <a:pt x="19050" y="0"/>
                    </a:lnTo>
                    <a:cubicBezTo>
                      <a:pt x="8890" y="0"/>
                      <a:pt x="0" y="8890"/>
                      <a:pt x="0" y="19050"/>
                    </a:cubicBezTo>
                    <a:lnTo>
                      <a:pt x="0" y="4674870"/>
                    </a:lnTo>
                    <a:cubicBezTo>
                      <a:pt x="0" y="4686300"/>
                      <a:pt x="8890" y="4693920"/>
                      <a:pt x="19050" y="4693920"/>
                    </a:cubicBezTo>
                    <a:lnTo>
                      <a:pt x="4870450" y="4693920"/>
                    </a:lnTo>
                    <a:cubicBezTo>
                      <a:pt x="4880610" y="4693920"/>
                      <a:pt x="4889500" y="4685030"/>
                      <a:pt x="4889500" y="4674870"/>
                    </a:cubicBezTo>
                    <a:lnTo>
                      <a:pt x="4889500" y="20320"/>
                    </a:lnTo>
                    <a:cubicBezTo>
                      <a:pt x="4889500" y="8890"/>
                      <a:pt x="4881880" y="0"/>
                      <a:pt x="4870450" y="0"/>
                    </a:cubicBezTo>
                    <a:close/>
                  </a:path>
                </a:pathLst>
              </a:custGeom>
              <a:blipFill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270" y="6350"/>
                <a:ext cx="5457190" cy="6342380"/>
              </a:xfrm>
              <a:custGeom>
                <a:avLst/>
                <a:gdLst/>
                <a:ahLst/>
                <a:cxnLst/>
                <a:rect l="l" t="t" r="r" b="b"/>
                <a:pathLst>
                  <a:path w="5457190" h="6342380">
                    <a:moveTo>
                      <a:pt x="5137150" y="302260"/>
                    </a:moveTo>
                    <a:cubicBezTo>
                      <a:pt x="5137150" y="302260"/>
                      <a:pt x="5133340" y="290830"/>
                      <a:pt x="5119370" y="289560"/>
                    </a:cubicBezTo>
                    <a:lnTo>
                      <a:pt x="248920" y="289560"/>
                    </a:lnTo>
                    <a:cubicBezTo>
                      <a:pt x="240030" y="289560"/>
                      <a:pt x="228600" y="293370"/>
                      <a:pt x="228600" y="303530"/>
                    </a:cubicBezTo>
                    <a:lnTo>
                      <a:pt x="232410" y="312420"/>
                    </a:lnTo>
                    <a:cubicBezTo>
                      <a:pt x="236220" y="307340"/>
                      <a:pt x="242570" y="304800"/>
                      <a:pt x="248920" y="304800"/>
                    </a:cubicBezTo>
                    <a:lnTo>
                      <a:pt x="5123180" y="304800"/>
                    </a:lnTo>
                    <a:lnTo>
                      <a:pt x="5123180" y="4966970"/>
                    </a:lnTo>
                    <a:cubicBezTo>
                      <a:pt x="5123180" y="4973320"/>
                      <a:pt x="5120640" y="4979670"/>
                      <a:pt x="5115560" y="4983480"/>
                    </a:cubicBezTo>
                    <a:lnTo>
                      <a:pt x="5120640" y="4983480"/>
                    </a:lnTo>
                    <a:cubicBezTo>
                      <a:pt x="5129530" y="4983480"/>
                      <a:pt x="5137150" y="4975860"/>
                      <a:pt x="5137150" y="4966970"/>
                    </a:cubicBezTo>
                    <a:lnTo>
                      <a:pt x="5137150" y="302260"/>
                    </a:lnTo>
                    <a:close/>
                    <a:moveTo>
                      <a:pt x="5438140" y="6324600"/>
                    </a:moveTo>
                    <a:lnTo>
                      <a:pt x="20320" y="6324600"/>
                    </a:lnTo>
                    <a:lnTo>
                      <a:pt x="20320" y="12700"/>
                    </a:lnTo>
                    <a:lnTo>
                      <a:pt x="6350" y="0"/>
                    </a:lnTo>
                    <a:lnTo>
                      <a:pt x="5080" y="0"/>
                    </a:lnTo>
                    <a:cubicBezTo>
                      <a:pt x="2540" y="3810"/>
                      <a:pt x="0" y="7620"/>
                      <a:pt x="0" y="12700"/>
                    </a:cubicBezTo>
                    <a:lnTo>
                      <a:pt x="0" y="6323330"/>
                    </a:lnTo>
                    <a:cubicBezTo>
                      <a:pt x="0" y="6334760"/>
                      <a:pt x="8890" y="6342380"/>
                      <a:pt x="19050" y="6342380"/>
                    </a:cubicBezTo>
                    <a:lnTo>
                      <a:pt x="5444490" y="6342380"/>
                    </a:lnTo>
                    <a:cubicBezTo>
                      <a:pt x="5449570" y="6342380"/>
                      <a:pt x="5453380" y="6341110"/>
                      <a:pt x="5457190" y="6337300"/>
                    </a:cubicBezTo>
                    <a:lnTo>
                      <a:pt x="5438140" y="6324600"/>
                    </a:lnTo>
                    <a:close/>
                  </a:path>
                </a:pathLst>
              </a:custGeom>
              <a:solidFill>
                <a:srgbClr val="3C3333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7620" y="0"/>
                <a:ext cx="5458460" cy="6344920"/>
              </a:xfrm>
              <a:custGeom>
                <a:avLst/>
                <a:gdLst/>
                <a:ahLst/>
                <a:cxnLst/>
                <a:rect l="l" t="t" r="r" b="b"/>
                <a:pathLst>
                  <a:path w="5458460" h="6344920">
                    <a:moveTo>
                      <a:pt x="5125720" y="4987290"/>
                    </a:moveTo>
                    <a:cubicBezTo>
                      <a:pt x="5121910" y="4992370"/>
                      <a:pt x="5116830" y="4994910"/>
                      <a:pt x="5110480" y="4994910"/>
                    </a:cubicBezTo>
                    <a:lnTo>
                      <a:pt x="243840" y="4994910"/>
                    </a:lnTo>
                    <a:cubicBezTo>
                      <a:pt x="237490" y="4994910"/>
                      <a:pt x="231140" y="4992370"/>
                      <a:pt x="227330" y="4986020"/>
                    </a:cubicBezTo>
                    <a:cubicBezTo>
                      <a:pt x="222250" y="4982210"/>
                      <a:pt x="219710" y="4977130"/>
                      <a:pt x="219710" y="4970780"/>
                    </a:cubicBezTo>
                    <a:lnTo>
                      <a:pt x="219710" y="314960"/>
                    </a:lnTo>
                    <a:cubicBezTo>
                      <a:pt x="219710" y="309880"/>
                      <a:pt x="222250" y="304800"/>
                      <a:pt x="226060" y="300990"/>
                    </a:cubicBezTo>
                    <a:lnTo>
                      <a:pt x="240030" y="311150"/>
                    </a:lnTo>
                    <a:lnTo>
                      <a:pt x="240030" y="4975860"/>
                    </a:lnTo>
                    <a:lnTo>
                      <a:pt x="5110480" y="4975860"/>
                    </a:lnTo>
                    <a:cubicBezTo>
                      <a:pt x="5113020" y="4975860"/>
                      <a:pt x="5115560" y="4974590"/>
                      <a:pt x="5116830" y="4974590"/>
                    </a:cubicBezTo>
                    <a:lnTo>
                      <a:pt x="5125720" y="4987290"/>
                    </a:lnTo>
                    <a:close/>
                    <a:moveTo>
                      <a:pt x="5458460" y="19050"/>
                    </a:moveTo>
                    <a:lnTo>
                      <a:pt x="5458460" y="6330950"/>
                    </a:lnTo>
                    <a:cubicBezTo>
                      <a:pt x="5458460" y="6336030"/>
                      <a:pt x="5455920" y="6341110"/>
                      <a:pt x="5450840" y="6344920"/>
                    </a:cubicBezTo>
                    <a:lnTo>
                      <a:pt x="5429250" y="6329680"/>
                    </a:lnTo>
                    <a:lnTo>
                      <a:pt x="5429250" y="20320"/>
                    </a:lnTo>
                    <a:lnTo>
                      <a:pt x="13970" y="20320"/>
                    </a:lnTo>
                    <a:lnTo>
                      <a:pt x="0" y="7620"/>
                    </a:lnTo>
                    <a:cubicBezTo>
                      <a:pt x="3810" y="2540"/>
                      <a:pt x="8890" y="0"/>
                      <a:pt x="15240" y="0"/>
                    </a:cubicBezTo>
                    <a:lnTo>
                      <a:pt x="5439410" y="0"/>
                    </a:lnTo>
                    <a:cubicBezTo>
                      <a:pt x="5449570" y="0"/>
                      <a:pt x="5458460" y="8890"/>
                      <a:pt x="5458460" y="19050"/>
                    </a:cubicBezTo>
                    <a:close/>
                    <a:moveTo>
                      <a:pt x="5455920" y="30480"/>
                    </a:moveTo>
                    <a:cubicBezTo>
                      <a:pt x="5453380" y="26670"/>
                      <a:pt x="5450840" y="24130"/>
                      <a:pt x="5447030" y="21590"/>
                    </a:cubicBezTo>
                    <a:lnTo>
                      <a:pt x="5455920" y="3048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 rot="466935">
            <a:off x="9204301" y="4356884"/>
            <a:ext cx="5094172" cy="5917951"/>
            <a:chOff x="0" y="0"/>
            <a:chExt cx="546608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7" name="Freeform 17"/>
          <p:cNvSpPr/>
          <p:nvPr/>
        </p:nvSpPr>
        <p:spPr>
          <a:xfrm rot="115856">
            <a:off x="1751825" y="2067981"/>
            <a:ext cx="8184409" cy="2279963"/>
          </a:xfrm>
          <a:custGeom>
            <a:avLst/>
            <a:gdLst/>
            <a:ahLst/>
            <a:cxnLst/>
            <a:rect l="l" t="t" r="r" b="b"/>
            <a:pathLst>
              <a:path w="6299688" h="2519875">
                <a:moveTo>
                  <a:pt x="0" y="0"/>
                </a:moveTo>
                <a:lnTo>
                  <a:pt x="6299688" y="0"/>
                </a:lnTo>
                <a:lnTo>
                  <a:pt x="6299688" y="2519875"/>
                </a:lnTo>
                <a:lnTo>
                  <a:pt x="0" y="2519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3581400" y="2600246"/>
            <a:ext cx="6357494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175" indent="270510">
              <a:spcBef>
                <a:spcPts val="375"/>
              </a:spcBef>
            </a:pPr>
            <a:r>
              <a:rPr lang="ru-RU" sz="4000" b="1" kern="0" spc="-10" dirty="0">
                <a:latin typeface="Times New Roman"/>
                <a:ea typeface="Times New Roman"/>
              </a:rPr>
              <a:t>КРЕАТИВНОСТЬ</a:t>
            </a:r>
            <a:endParaRPr lang="ru-RU" sz="4000" b="1" kern="0" dirty="0">
              <a:effectLst/>
              <a:latin typeface="Times New Roman"/>
              <a:ea typeface="Times New Roman"/>
            </a:endParaRPr>
          </a:p>
        </p:txBody>
      </p:sp>
      <p:sp>
        <p:nvSpPr>
          <p:cNvPr id="19" name="TextBox 19"/>
          <p:cNvSpPr txBox="1"/>
          <p:nvPr/>
        </p:nvSpPr>
        <p:spPr>
          <a:xfrm rot="30344">
            <a:off x="2121891" y="5016867"/>
            <a:ext cx="7479341" cy="2708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595630" indent="270510" algn="just">
              <a:lnSpc>
                <a:spcPct val="110000"/>
              </a:lnSpc>
              <a:spcBef>
                <a:spcPts val="755"/>
              </a:spcBef>
              <a:spcAft>
                <a:spcPts val="0"/>
              </a:spcAft>
            </a:pP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- </a:t>
            </a:r>
            <a:r>
              <a:rPr lang="ru-RU" sz="3200" dirty="0">
                <a:latin typeface="Times New Roman"/>
                <a:ea typeface="Times New Roman"/>
              </a:rPr>
              <a:t>способность представлять и изобретать новые способы решения проблем, ответы на вопросы или выражения смысла через применение или синтез знаний в новых </a:t>
            </a:r>
            <a:r>
              <a:rPr lang="ru-RU" sz="3200" spc="-10" dirty="0">
                <a:latin typeface="Times New Roman"/>
                <a:ea typeface="Times New Roman"/>
              </a:rPr>
              <a:t>контекстах.</a:t>
            </a:r>
            <a:endParaRPr lang="ru-RU" sz="3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11320318" y="1741753"/>
            <a:ext cx="1128001" cy="1903069"/>
          </a:xfrm>
          <a:custGeom>
            <a:avLst/>
            <a:gdLst/>
            <a:ahLst/>
            <a:cxnLst/>
            <a:rect l="l" t="t" r="r" b="b"/>
            <a:pathLst>
              <a:path w="1128001" h="1903069">
                <a:moveTo>
                  <a:pt x="0" y="0"/>
                </a:moveTo>
                <a:lnTo>
                  <a:pt x="1128001" y="0"/>
                </a:lnTo>
                <a:lnTo>
                  <a:pt x="1128001" y="1903070"/>
                </a:lnTo>
                <a:lnTo>
                  <a:pt x="0" y="19030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 rot="418801">
            <a:off x="8762306" y="9043912"/>
            <a:ext cx="4711235" cy="857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53"/>
              </a:lnSpc>
              <a:spcBef>
                <a:spcPct val="0"/>
              </a:spcBef>
            </a:pPr>
            <a:r>
              <a:rPr lang="ru-RU" sz="5323" dirty="0">
                <a:solidFill>
                  <a:srgbClr val="000000"/>
                </a:solidFill>
                <a:latin typeface="Ballpoint"/>
              </a:rPr>
              <a:t>Никита</a:t>
            </a:r>
            <a:endParaRPr lang="en-US" sz="5323" dirty="0">
              <a:solidFill>
                <a:srgbClr val="000000"/>
              </a:solidFill>
              <a:latin typeface="Ballpoint"/>
            </a:endParaRPr>
          </a:p>
        </p:txBody>
      </p:sp>
      <p:sp>
        <p:nvSpPr>
          <p:cNvPr id="22" name="TextBox 22"/>
          <p:cNvSpPr txBox="1"/>
          <p:nvPr/>
        </p:nvSpPr>
        <p:spPr>
          <a:xfrm rot="-466490">
            <a:off x="14373516" y="5245593"/>
            <a:ext cx="3659641" cy="889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15"/>
              </a:lnSpc>
              <a:spcBef>
                <a:spcPct val="0"/>
              </a:spcBef>
            </a:pPr>
            <a:r>
              <a:rPr lang="ru-RU" sz="5439" dirty="0">
                <a:solidFill>
                  <a:srgbClr val="000000"/>
                </a:solidFill>
                <a:latin typeface="Ballpoint Semi-Bold"/>
              </a:rPr>
              <a:t>Виктория</a:t>
            </a:r>
            <a:endParaRPr lang="en-US" sz="5439" dirty="0">
              <a:solidFill>
                <a:srgbClr val="000000"/>
              </a:solidFill>
              <a:latin typeface="Ballpoint Semi-Bold"/>
            </a:endParaRPr>
          </a:p>
        </p:txBody>
      </p:sp>
      <p:sp>
        <p:nvSpPr>
          <p:cNvPr id="23" name="Freeform 23"/>
          <p:cNvSpPr/>
          <p:nvPr/>
        </p:nvSpPr>
        <p:spPr>
          <a:xfrm rot="1424109">
            <a:off x="15506447" y="7208700"/>
            <a:ext cx="1128001" cy="1903069"/>
          </a:xfrm>
          <a:custGeom>
            <a:avLst/>
            <a:gdLst/>
            <a:ahLst/>
            <a:cxnLst/>
            <a:rect l="l" t="t" r="r" b="b"/>
            <a:pathLst>
              <a:path w="1128001" h="1903069">
                <a:moveTo>
                  <a:pt x="0" y="0"/>
                </a:moveTo>
                <a:lnTo>
                  <a:pt x="1128001" y="0"/>
                </a:lnTo>
                <a:lnTo>
                  <a:pt x="1128001" y="1903069"/>
                </a:lnTo>
                <a:lnTo>
                  <a:pt x="0" y="19030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411457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55002">
            <a:off x="1049672" y="665574"/>
            <a:ext cx="8057132" cy="8064424"/>
          </a:xfrm>
          <a:custGeom>
            <a:avLst/>
            <a:gdLst/>
            <a:ahLst/>
            <a:cxnLst/>
            <a:rect l="l" t="t" r="r" b="b"/>
            <a:pathLst>
              <a:path w="8057132" h="8064424">
                <a:moveTo>
                  <a:pt x="0" y="0"/>
                </a:moveTo>
                <a:lnTo>
                  <a:pt x="8057132" y="0"/>
                </a:lnTo>
                <a:lnTo>
                  <a:pt x="8057132" y="8064424"/>
                </a:lnTo>
                <a:lnTo>
                  <a:pt x="0" y="806442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55002">
            <a:off x="9318894" y="1844835"/>
            <a:ext cx="7932114" cy="7939292"/>
          </a:xfrm>
          <a:custGeom>
            <a:avLst/>
            <a:gdLst/>
            <a:ahLst/>
            <a:cxnLst/>
            <a:rect l="l" t="t" r="r" b="b"/>
            <a:pathLst>
              <a:path w="7932114" h="7939292">
                <a:moveTo>
                  <a:pt x="0" y="0"/>
                </a:moveTo>
                <a:lnTo>
                  <a:pt x="7932114" y="0"/>
                </a:lnTo>
                <a:lnTo>
                  <a:pt x="7932114" y="7939293"/>
                </a:lnTo>
                <a:lnTo>
                  <a:pt x="0" y="7939293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6117340">
            <a:off x="1255815" y="2078056"/>
            <a:ext cx="877980" cy="2857332"/>
          </a:xfrm>
          <a:custGeom>
            <a:avLst/>
            <a:gdLst/>
            <a:ahLst/>
            <a:cxnLst/>
            <a:rect l="l" t="t" r="r" b="b"/>
            <a:pathLst>
              <a:path w="877980" h="2857332">
                <a:moveTo>
                  <a:pt x="0" y="0"/>
                </a:moveTo>
                <a:lnTo>
                  <a:pt x="877981" y="0"/>
                </a:lnTo>
                <a:lnTo>
                  <a:pt x="877981" y="2857332"/>
                </a:lnTo>
                <a:lnTo>
                  <a:pt x="0" y="28573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580934" y="3950896"/>
            <a:ext cx="5943772" cy="968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57"/>
              </a:lnSpc>
              <a:spcBef>
                <a:spcPct val="0"/>
              </a:spcBef>
            </a:pPr>
            <a:r>
              <a:rPr lang="ru-RU" sz="4400" b="1" dirty="0">
                <a:solidFill>
                  <a:srgbClr val="FFC000"/>
                </a:solidFill>
                <a:latin typeface="Times New Roman"/>
                <a:ea typeface="Times New Roman"/>
              </a:rPr>
              <a:t>«Четыре</a:t>
            </a:r>
            <a:r>
              <a:rPr lang="ru-RU" sz="4400" b="1" spc="275" dirty="0">
                <a:solidFill>
                  <a:srgbClr val="FFC000"/>
                </a:solidFill>
                <a:latin typeface="Times New Roman"/>
                <a:ea typeface="Times New Roman"/>
              </a:rPr>
              <a:t> </a:t>
            </a:r>
            <a:r>
              <a:rPr lang="ru-RU" sz="4400" b="1" dirty="0">
                <a:solidFill>
                  <a:srgbClr val="FFC000"/>
                </a:solidFill>
                <a:latin typeface="Times New Roman"/>
                <a:ea typeface="Times New Roman"/>
              </a:rPr>
              <a:t>линии»</a:t>
            </a:r>
            <a:endParaRPr lang="en-US" sz="4400" dirty="0">
              <a:solidFill>
                <a:srgbClr val="FFC000"/>
              </a:solidFill>
              <a:latin typeface="Ballpoint"/>
            </a:endParaRPr>
          </a:p>
        </p:txBody>
      </p:sp>
      <p:sp>
        <p:nvSpPr>
          <p:cNvPr id="7" name="Freeform 7"/>
          <p:cNvSpPr/>
          <p:nvPr/>
        </p:nvSpPr>
        <p:spPr>
          <a:xfrm rot="-4767025">
            <a:off x="16840220" y="3344631"/>
            <a:ext cx="831575" cy="2706309"/>
          </a:xfrm>
          <a:custGeom>
            <a:avLst/>
            <a:gdLst/>
            <a:ahLst/>
            <a:cxnLst/>
            <a:rect l="l" t="t" r="r" b="b"/>
            <a:pathLst>
              <a:path w="831575" h="2706309">
                <a:moveTo>
                  <a:pt x="0" y="0"/>
                </a:moveTo>
                <a:lnTo>
                  <a:pt x="831576" y="0"/>
                </a:lnTo>
                <a:lnTo>
                  <a:pt x="831576" y="2706310"/>
                </a:lnTo>
                <a:lnTo>
                  <a:pt x="0" y="27063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51058">
            <a:off x="1883158" y="8673600"/>
            <a:ext cx="6375907" cy="915812"/>
          </a:xfrm>
          <a:custGeom>
            <a:avLst/>
            <a:gdLst/>
            <a:ahLst/>
            <a:cxnLst/>
            <a:rect l="l" t="t" r="r" b="b"/>
            <a:pathLst>
              <a:path w="6375907" h="915812">
                <a:moveTo>
                  <a:pt x="0" y="0"/>
                </a:moveTo>
                <a:lnTo>
                  <a:pt x="6375907" y="0"/>
                </a:lnTo>
                <a:lnTo>
                  <a:pt x="6375907" y="915812"/>
                </a:lnTo>
                <a:lnTo>
                  <a:pt x="0" y="9158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 rot="-69622">
            <a:off x="10980358" y="5043109"/>
            <a:ext cx="5156411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593725" indent="270510" algn="just">
              <a:spcBef>
                <a:spcPts val="480"/>
              </a:spcBef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Соединить</a:t>
            </a:r>
            <a:r>
              <a:rPr lang="ru-RU" sz="3200" spc="34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девять</a:t>
            </a:r>
            <a:r>
              <a:rPr lang="ru-RU" sz="3200" spc="34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точек</a:t>
            </a:r>
            <a:r>
              <a:rPr lang="ru-RU" sz="3200" spc="34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четырьмя</a:t>
            </a:r>
            <a:r>
              <a:rPr lang="ru-RU" sz="3200" spc="355" dirty="0">
                <a:latin typeface="Times New Roman"/>
                <a:ea typeface="Times New Roman"/>
              </a:rPr>
              <a:t> </a:t>
            </a:r>
            <a:r>
              <a:rPr lang="ru-RU" sz="3200" spc="-10" dirty="0">
                <a:latin typeface="Times New Roman"/>
                <a:ea typeface="Times New Roman"/>
              </a:rPr>
              <a:t>прямыми </a:t>
            </a:r>
            <a:r>
              <a:rPr lang="ru-RU" sz="3200" dirty="0">
                <a:latin typeface="Times New Roman"/>
                <a:ea typeface="Times New Roman"/>
              </a:rPr>
              <a:t>линиями,</a:t>
            </a:r>
            <a:r>
              <a:rPr lang="ru-RU" sz="3200" spc="-3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не</a:t>
            </a:r>
            <a:r>
              <a:rPr lang="ru-RU" sz="3200" spc="-3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отрывая</a:t>
            </a:r>
            <a:r>
              <a:rPr lang="ru-RU" sz="3200" spc="-35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ручки</a:t>
            </a:r>
            <a:r>
              <a:rPr lang="ru-RU" sz="3200" spc="-3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от</a:t>
            </a:r>
            <a:r>
              <a:rPr lang="ru-RU" sz="3200" spc="-30" dirty="0">
                <a:latin typeface="Times New Roman"/>
                <a:ea typeface="Times New Roman"/>
              </a:rPr>
              <a:t> </a:t>
            </a:r>
            <a:r>
              <a:rPr lang="ru-RU" sz="3200" dirty="0">
                <a:latin typeface="Times New Roman"/>
                <a:ea typeface="Times New Roman"/>
              </a:rPr>
              <a:t>листа</a:t>
            </a:r>
            <a:r>
              <a:rPr lang="ru-RU" sz="3200" spc="-30" dirty="0">
                <a:latin typeface="Times New Roman"/>
                <a:ea typeface="Times New Roman"/>
              </a:rPr>
              <a:t> </a:t>
            </a:r>
            <a:r>
              <a:rPr lang="ru-RU" sz="3200" spc="-10" dirty="0">
                <a:latin typeface="Times New Roman"/>
                <a:ea typeface="Times New Roman"/>
              </a:rPr>
              <a:t>бумаги.</a:t>
            </a:r>
            <a:endParaRPr lang="ru-RU" sz="3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315293" y="3184394"/>
            <a:ext cx="5943772" cy="1354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270510" algn="ctr">
              <a:spcBef>
                <a:spcPts val="865"/>
              </a:spcBef>
              <a:spcAft>
                <a:spcPts val="0"/>
              </a:spcAft>
            </a:pPr>
            <a:r>
              <a:rPr lang="ru-RU" sz="4400" b="1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«Портрет</a:t>
            </a:r>
            <a:r>
              <a:rPr lang="ru-RU" sz="4400" b="1" spc="-3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4400" b="1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креативного</a:t>
            </a:r>
            <a:r>
              <a:rPr lang="ru-RU" sz="4400" b="1" spc="-55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4400" b="1" spc="-1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человека»</a:t>
            </a:r>
            <a:endParaRPr lang="ru-RU" sz="3600" dirty="0">
              <a:solidFill>
                <a:srgbClr val="FFC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1" name="TextBox 11"/>
          <p:cNvSpPr txBox="1"/>
          <p:nvPr/>
        </p:nvSpPr>
        <p:spPr>
          <a:xfrm rot="-69622">
            <a:off x="2698201" y="4597879"/>
            <a:ext cx="5177625" cy="3154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R="185420" indent="270510" algn="just">
              <a:lnSpc>
                <a:spcPct val="150000"/>
              </a:lnSpc>
              <a:spcBef>
                <a:spcPts val="870"/>
              </a:spcBef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</a:rPr>
              <a:t>На листах А4 необходимо изобразить портрет</a:t>
            </a:r>
            <a:r>
              <a:rPr lang="ru-RU" sz="2800" spc="-1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творческого человека. На создание образа дается 5 минут. Каждая команда представляет свой портрет.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2" name="Freeform 12"/>
          <p:cNvSpPr/>
          <p:nvPr/>
        </p:nvSpPr>
        <p:spPr>
          <a:xfrm rot="-151058">
            <a:off x="9776051" y="922362"/>
            <a:ext cx="6375907" cy="915812"/>
          </a:xfrm>
          <a:custGeom>
            <a:avLst/>
            <a:gdLst/>
            <a:ahLst/>
            <a:cxnLst/>
            <a:rect l="l" t="t" r="r" b="b"/>
            <a:pathLst>
              <a:path w="6375907" h="915812">
                <a:moveTo>
                  <a:pt x="0" y="0"/>
                </a:moveTo>
                <a:lnTo>
                  <a:pt x="6375907" y="0"/>
                </a:lnTo>
                <a:lnTo>
                  <a:pt x="6375907" y="915812"/>
                </a:lnTo>
                <a:lnTo>
                  <a:pt x="0" y="9158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13" name="Image 55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7567535"/>
            <a:ext cx="951230" cy="966470"/>
          </a:xfrm>
          <a:prstGeom prst="rect">
            <a:avLst/>
          </a:prstGeom>
        </p:spPr>
      </p:pic>
      <p:pic>
        <p:nvPicPr>
          <p:cNvPr id="14" name="Image 55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7205" y="7529435"/>
            <a:ext cx="951230" cy="966470"/>
          </a:xfrm>
          <a:prstGeom prst="rect">
            <a:avLst/>
          </a:prstGeom>
        </p:spPr>
      </p:pic>
      <p:pic>
        <p:nvPicPr>
          <p:cNvPr id="15" name="Image 55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06600" y="7529435"/>
            <a:ext cx="951230" cy="96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5074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55002">
            <a:off x="1049672" y="665574"/>
            <a:ext cx="8057132" cy="8064424"/>
          </a:xfrm>
          <a:custGeom>
            <a:avLst/>
            <a:gdLst/>
            <a:ahLst/>
            <a:cxnLst/>
            <a:rect l="l" t="t" r="r" b="b"/>
            <a:pathLst>
              <a:path w="8057132" h="8064424">
                <a:moveTo>
                  <a:pt x="0" y="0"/>
                </a:moveTo>
                <a:lnTo>
                  <a:pt x="8057132" y="0"/>
                </a:lnTo>
                <a:lnTo>
                  <a:pt x="8057132" y="8064424"/>
                </a:lnTo>
                <a:lnTo>
                  <a:pt x="0" y="806442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55002">
            <a:off x="9318894" y="1844835"/>
            <a:ext cx="7932114" cy="7939292"/>
          </a:xfrm>
          <a:custGeom>
            <a:avLst/>
            <a:gdLst/>
            <a:ahLst/>
            <a:cxnLst/>
            <a:rect l="l" t="t" r="r" b="b"/>
            <a:pathLst>
              <a:path w="7932114" h="7939292">
                <a:moveTo>
                  <a:pt x="0" y="0"/>
                </a:moveTo>
                <a:lnTo>
                  <a:pt x="7932114" y="0"/>
                </a:lnTo>
                <a:lnTo>
                  <a:pt x="7932114" y="7939293"/>
                </a:lnTo>
                <a:lnTo>
                  <a:pt x="0" y="7939293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6117340">
            <a:off x="1255815" y="2078056"/>
            <a:ext cx="877980" cy="2857332"/>
          </a:xfrm>
          <a:custGeom>
            <a:avLst/>
            <a:gdLst/>
            <a:ahLst/>
            <a:cxnLst/>
            <a:rect l="l" t="t" r="r" b="b"/>
            <a:pathLst>
              <a:path w="877980" h="2857332">
                <a:moveTo>
                  <a:pt x="0" y="0"/>
                </a:moveTo>
                <a:lnTo>
                  <a:pt x="877981" y="0"/>
                </a:lnTo>
                <a:lnTo>
                  <a:pt x="877981" y="2857332"/>
                </a:lnTo>
                <a:lnTo>
                  <a:pt x="0" y="28573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580934" y="3950896"/>
            <a:ext cx="5943772" cy="968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57"/>
              </a:lnSpc>
              <a:spcBef>
                <a:spcPct val="0"/>
              </a:spcBef>
            </a:pPr>
            <a:r>
              <a:rPr lang="ru-RU" sz="4400" b="1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«Актер</a:t>
            </a:r>
            <a:r>
              <a:rPr lang="ru-RU" sz="4400" b="1" spc="-3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4400" b="1" spc="-1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дубляжа»</a:t>
            </a:r>
            <a:endParaRPr lang="en-US" sz="4400" dirty="0">
              <a:solidFill>
                <a:srgbClr val="FFC000"/>
              </a:solidFill>
              <a:latin typeface="Ballpoint"/>
            </a:endParaRPr>
          </a:p>
        </p:txBody>
      </p:sp>
      <p:sp>
        <p:nvSpPr>
          <p:cNvPr id="7" name="Freeform 7"/>
          <p:cNvSpPr/>
          <p:nvPr/>
        </p:nvSpPr>
        <p:spPr>
          <a:xfrm rot="-4767025">
            <a:off x="16840220" y="3344631"/>
            <a:ext cx="831575" cy="2706309"/>
          </a:xfrm>
          <a:custGeom>
            <a:avLst/>
            <a:gdLst/>
            <a:ahLst/>
            <a:cxnLst/>
            <a:rect l="l" t="t" r="r" b="b"/>
            <a:pathLst>
              <a:path w="831575" h="2706309">
                <a:moveTo>
                  <a:pt x="0" y="0"/>
                </a:moveTo>
                <a:lnTo>
                  <a:pt x="831576" y="0"/>
                </a:lnTo>
                <a:lnTo>
                  <a:pt x="831576" y="2706310"/>
                </a:lnTo>
                <a:lnTo>
                  <a:pt x="0" y="27063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51058">
            <a:off x="1883158" y="8673600"/>
            <a:ext cx="6375907" cy="915812"/>
          </a:xfrm>
          <a:custGeom>
            <a:avLst/>
            <a:gdLst/>
            <a:ahLst/>
            <a:cxnLst/>
            <a:rect l="l" t="t" r="r" b="b"/>
            <a:pathLst>
              <a:path w="6375907" h="915812">
                <a:moveTo>
                  <a:pt x="0" y="0"/>
                </a:moveTo>
                <a:lnTo>
                  <a:pt x="6375907" y="0"/>
                </a:lnTo>
                <a:lnTo>
                  <a:pt x="6375907" y="915812"/>
                </a:lnTo>
                <a:lnTo>
                  <a:pt x="0" y="9158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 rot="-69622">
            <a:off x="10924697" y="4749540"/>
            <a:ext cx="5156411" cy="4446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180340" indent="270510" algn="just">
              <a:lnSpc>
                <a:spcPct val="150000"/>
              </a:lnSpc>
              <a:spcBef>
                <a:spcPts val="865"/>
              </a:spcBef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</a:rPr>
              <a:t>Необходимо заготовить небольшие видеосюжеты. </a:t>
            </a:r>
            <a:r>
              <a:rPr lang="ru-RU" sz="2800" dirty="0" err="1">
                <a:latin typeface="Times New Roman"/>
                <a:ea typeface="Times New Roman"/>
              </a:rPr>
              <a:t>Н.р</a:t>
            </a:r>
            <a:r>
              <a:rPr lang="ru-RU" sz="2800" dirty="0">
                <a:latin typeface="Times New Roman"/>
                <a:ea typeface="Times New Roman"/>
              </a:rPr>
              <a:t>. Ералаш. Видеосюжеты демонстрируются без звука. Задача – экспромтом озвучить сюжет, придумывая реплики для своих героев.</a:t>
            </a:r>
            <a:endParaRPr lang="ru-RU" sz="2000" dirty="0">
              <a:latin typeface="Times New Roman"/>
              <a:ea typeface="Times New Roma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315293" y="3184394"/>
            <a:ext cx="5943772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270510" algn="ctr">
              <a:spcBef>
                <a:spcPts val="865"/>
              </a:spcBef>
              <a:spcAft>
                <a:spcPts val="0"/>
              </a:spcAft>
            </a:pPr>
            <a:r>
              <a:rPr lang="ru-RU" sz="4400" b="1" dirty="0">
                <a:solidFill>
                  <a:srgbClr val="FFC000"/>
                </a:solidFill>
                <a:latin typeface="Times New Roman"/>
                <a:ea typeface="Times New Roman"/>
              </a:rPr>
              <a:t>"Собери историю"</a:t>
            </a:r>
            <a:endParaRPr lang="ru-RU" sz="3600" dirty="0">
              <a:solidFill>
                <a:srgbClr val="FFC0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1" name="TextBox 11"/>
          <p:cNvSpPr txBox="1"/>
          <p:nvPr/>
        </p:nvSpPr>
        <p:spPr>
          <a:xfrm rot="-69622">
            <a:off x="2698201" y="4533246"/>
            <a:ext cx="5177625" cy="3283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R="17145" indent="270510" algn="just">
              <a:lnSpc>
                <a:spcPct val="110000"/>
              </a:lnSpc>
              <a:spcBef>
                <a:spcPts val="545"/>
              </a:spcBef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</a:rPr>
              <a:t>Случайному участнику дается любое случайное</a:t>
            </a:r>
            <a:r>
              <a:rPr lang="ru-RU" sz="2800" spc="-15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слово</a:t>
            </a:r>
            <a:r>
              <a:rPr lang="ru-RU" sz="2800" spc="-15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из</a:t>
            </a:r>
            <a:r>
              <a:rPr lang="ru-RU" sz="2800" spc="-3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списка.</a:t>
            </a:r>
            <a:r>
              <a:rPr lang="ru-RU" sz="2800" spc="-20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Он</a:t>
            </a:r>
            <a:r>
              <a:rPr lang="ru-RU" sz="2800" spc="-15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должен</a:t>
            </a:r>
            <a:r>
              <a:rPr lang="ru-RU" sz="2800" spc="-25" dirty="0">
                <a:latin typeface="Times New Roman"/>
                <a:ea typeface="Times New Roman"/>
              </a:rPr>
              <a:t> </a:t>
            </a:r>
            <a:r>
              <a:rPr lang="ru-RU" sz="2800" dirty="0">
                <a:latin typeface="Times New Roman"/>
                <a:ea typeface="Times New Roman"/>
              </a:rPr>
              <a:t>включить слово в предложение, которое станет началом истории. Следующий участник, получив свое слово, продолжает историю.</a:t>
            </a:r>
            <a:endParaRPr lang="ru-RU" sz="28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2" name="Freeform 12"/>
          <p:cNvSpPr/>
          <p:nvPr/>
        </p:nvSpPr>
        <p:spPr>
          <a:xfrm rot="-151058">
            <a:off x="9776051" y="922362"/>
            <a:ext cx="6375907" cy="915812"/>
          </a:xfrm>
          <a:custGeom>
            <a:avLst/>
            <a:gdLst/>
            <a:ahLst/>
            <a:cxnLst/>
            <a:rect l="l" t="t" r="r" b="b"/>
            <a:pathLst>
              <a:path w="6375907" h="915812">
                <a:moveTo>
                  <a:pt x="0" y="0"/>
                </a:moveTo>
                <a:lnTo>
                  <a:pt x="6375907" y="0"/>
                </a:lnTo>
                <a:lnTo>
                  <a:pt x="6375907" y="915812"/>
                </a:lnTo>
                <a:lnTo>
                  <a:pt x="0" y="9158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0158468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55002">
            <a:off x="3958847" y="-8897"/>
            <a:ext cx="11665704" cy="10038093"/>
          </a:xfrm>
          <a:custGeom>
            <a:avLst/>
            <a:gdLst/>
            <a:ahLst/>
            <a:cxnLst/>
            <a:rect l="l" t="t" r="r" b="b"/>
            <a:pathLst>
              <a:path w="8057132" h="8064424">
                <a:moveTo>
                  <a:pt x="0" y="0"/>
                </a:moveTo>
                <a:lnTo>
                  <a:pt x="8057132" y="0"/>
                </a:lnTo>
                <a:lnTo>
                  <a:pt x="8057132" y="8064424"/>
                </a:lnTo>
                <a:lnTo>
                  <a:pt x="0" y="80644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6117340">
            <a:off x="2573625" y="2078057"/>
            <a:ext cx="877980" cy="2857332"/>
          </a:xfrm>
          <a:custGeom>
            <a:avLst/>
            <a:gdLst/>
            <a:ahLst/>
            <a:cxnLst/>
            <a:rect l="l" t="t" r="r" b="b"/>
            <a:pathLst>
              <a:path w="877980" h="2857332">
                <a:moveTo>
                  <a:pt x="0" y="0"/>
                </a:moveTo>
                <a:lnTo>
                  <a:pt x="877981" y="0"/>
                </a:lnTo>
                <a:lnTo>
                  <a:pt x="877981" y="2857332"/>
                </a:lnTo>
                <a:lnTo>
                  <a:pt x="0" y="28573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4767025">
            <a:off x="16840220" y="3344631"/>
            <a:ext cx="831575" cy="2706309"/>
          </a:xfrm>
          <a:custGeom>
            <a:avLst/>
            <a:gdLst/>
            <a:ahLst/>
            <a:cxnLst/>
            <a:rect l="l" t="t" r="r" b="b"/>
            <a:pathLst>
              <a:path w="831575" h="2706309">
                <a:moveTo>
                  <a:pt x="0" y="0"/>
                </a:moveTo>
                <a:lnTo>
                  <a:pt x="831576" y="0"/>
                </a:lnTo>
                <a:lnTo>
                  <a:pt x="831576" y="2706310"/>
                </a:lnTo>
                <a:lnTo>
                  <a:pt x="0" y="27063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51058">
            <a:off x="430042" y="9039804"/>
            <a:ext cx="6375907" cy="915812"/>
          </a:xfrm>
          <a:custGeom>
            <a:avLst/>
            <a:gdLst/>
            <a:ahLst/>
            <a:cxnLst/>
            <a:rect l="l" t="t" r="r" b="b"/>
            <a:pathLst>
              <a:path w="6375907" h="915812">
                <a:moveTo>
                  <a:pt x="0" y="0"/>
                </a:moveTo>
                <a:lnTo>
                  <a:pt x="6375907" y="0"/>
                </a:lnTo>
                <a:lnTo>
                  <a:pt x="6375907" y="915812"/>
                </a:lnTo>
                <a:lnTo>
                  <a:pt x="0" y="9158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822986" y="3124150"/>
            <a:ext cx="5943772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270510" algn="ctr">
              <a:spcBef>
                <a:spcPts val="865"/>
              </a:spcBef>
            </a:pPr>
            <a:r>
              <a:rPr lang="ru-RU" sz="3600" b="1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«Перевод</a:t>
            </a:r>
            <a:r>
              <a:rPr lang="ru-RU" sz="3600" b="1" spc="-5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3600" b="1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с</a:t>
            </a:r>
            <a:r>
              <a:rPr lang="ru-RU" sz="3600" b="1" spc="-4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3600" b="1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русского</a:t>
            </a:r>
            <a:r>
              <a:rPr lang="ru-RU" sz="3600" b="1" spc="-15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3600" b="1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на</a:t>
            </a:r>
            <a:r>
              <a:rPr lang="ru-RU" sz="3600" b="1" spc="-3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3600" b="1" spc="-1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русский»</a:t>
            </a:r>
            <a:endParaRPr lang="ru-RU" sz="2800" dirty="0">
              <a:solidFill>
                <a:srgbClr val="FFC000"/>
              </a:solidFill>
              <a:latin typeface="Times New Roman"/>
              <a:ea typeface="Times New Roman"/>
            </a:endParaRPr>
          </a:p>
        </p:txBody>
      </p:sp>
      <p:sp>
        <p:nvSpPr>
          <p:cNvPr id="11" name="TextBox 11"/>
          <p:cNvSpPr txBox="1"/>
          <p:nvPr/>
        </p:nvSpPr>
        <p:spPr>
          <a:xfrm rot="-69622">
            <a:off x="6173262" y="4314279"/>
            <a:ext cx="8157182" cy="4503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179070" indent="270510" algn="just">
              <a:lnSpc>
                <a:spcPct val="150000"/>
              </a:lnSpc>
              <a:spcBef>
                <a:spcPts val="865"/>
              </a:spcBef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</a:rPr>
              <a:t>Попробуйте сказать по-другому, не повторив ни одного слова, но сохраняя смысл, следующие предложения:</a:t>
            </a:r>
            <a:endParaRPr lang="ru-RU" sz="2000" dirty="0">
              <a:latin typeface="Times New Roman"/>
              <a:ea typeface="Times New Roman"/>
            </a:endParaRPr>
          </a:p>
          <a:p>
            <a:pPr marL="342900" lvl="0" indent="-342900" algn="just">
              <a:spcBef>
                <a:spcPts val="5"/>
              </a:spcBef>
              <a:spcAft>
                <a:spcPts val="0"/>
              </a:spcAft>
              <a:buSzPts val="1400"/>
              <a:buFont typeface="Wingdings"/>
              <a:buChar char=""/>
              <a:tabLst>
                <a:tab pos="1267460" algn="l"/>
              </a:tabLst>
            </a:pPr>
            <a:r>
              <a:rPr lang="ru-RU" sz="2800" dirty="0">
                <a:latin typeface="Times New Roman"/>
                <a:ea typeface="Wingdings"/>
                <a:cs typeface="Wingdings"/>
              </a:rPr>
              <a:t>Муха</a:t>
            </a:r>
            <a:r>
              <a:rPr lang="ru-RU" sz="2800" spc="-20" dirty="0">
                <a:latin typeface="Times New Roman"/>
                <a:ea typeface="Wingdings"/>
                <a:cs typeface="Wingdings"/>
              </a:rPr>
              <a:t> </a:t>
            </a:r>
            <a:r>
              <a:rPr lang="ru-RU" sz="2800" dirty="0">
                <a:latin typeface="Times New Roman"/>
                <a:ea typeface="Wingdings"/>
                <a:cs typeface="Wingdings"/>
              </a:rPr>
              <a:t>села</a:t>
            </a:r>
            <a:r>
              <a:rPr lang="ru-RU" sz="2800" spc="-20" dirty="0">
                <a:latin typeface="Times New Roman"/>
                <a:ea typeface="Wingdings"/>
                <a:cs typeface="Wingdings"/>
              </a:rPr>
              <a:t> </a:t>
            </a:r>
            <a:r>
              <a:rPr lang="ru-RU" sz="2800" dirty="0">
                <a:latin typeface="Times New Roman"/>
                <a:ea typeface="Wingdings"/>
                <a:cs typeface="Wingdings"/>
              </a:rPr>
              <a:t>на</a:t>
            </a:r>
            <a:r>
              <a:rPr lang="ru-RU" sz="2800" spc="-20" dirty="0">
                <a:latin typeface="Times New Roman"/>
                <a:ea typeface="Wingdings"/>
                <a:cs typeface="Wingdings"/>
              </a:rPr>
              <a:t> </a:t>
            </a:r>
            <a:r>
              <a:rPr lang="ru-RU" sz="2800" spc="-10" dirty="0">
                <a:latin typeface="Times New Roman"/>
                <a:ea typeface="Wingdings"/>
                <a:cs typeface="Wingdings"/>
              </a:rPr>
              <a:t>варенье.</a:t>
            </a:r>
            <a:endParaRPr lang="ru-RU" sz="2000" dirty="0">
              <a:latin typeface="Times New Roman"/>
              <a:ea typeface="Wingdings"/>
              <a:cs typeface="Wingdings"/>
            </a:endParaRPr>
          </a:p>
          <a:p>
            <a:pPr marL="342900" lvl="0" indent="-342900" algn="just">
              <a:spcBef>
                <a:spcPts val="795"/>
              </a:spcBef>
              <a:spcAft>
                <a:spcPts val="0"/>
              </a:spcAft>
              <a:buSzPts val="1400"/>
              <a:buFont typeface="Wingdings"/>
              <a:buChar char=""/>
              <a:tabLst>
                <a:tab pos="1313180" algn="l"/>
              </a:tabLst>
            </a:pPr>
            <a:r>
              <a:rPr lang="ru-RU" sz="2800" dirty="0">
                <a:latin typeface="Times New Roman"/>
                <a:ea typeface="Wingdings"/>
                <a:cs typeface="Wingdings"/>
              </a:rPr>
              <a:t>На</a:t>
            </a:r>
            <a:r>
              <a:rPr lang="ru-RU" sz="2800" spc="-30" dirty="0">
                <a:latin typeface="Times New Roman"/>
                <a:ea typeface="Wingdings"/>
                <a:cs typeface="Wingdings"/>
              </a:rPr>
              <a:t> </a:t>
            </a:r>
            <a:r>
              <a:rPr lang="ru-RU" sz="2800" dirty="0">
                <a:latin typeface="Times New Roman"/>
                <a:ea typeface="Wingdings"/>
                <a:cs typeface="Wingdings"/>
              </a:rPr>
              <a:t>столе</a:t>
            </a:r>
            <a:r>
              <a:rPr lang="ru-RU" sz="2800" spc="-30" dirty="0">
                <a:latin typeface="Times New Roman"/>
                <a:ea typeface="Wingdings"/>
                <a:cs typeface="Wingdings"/>
              </a:rPr>
              <a:t> </a:t>
            </a:r>
            <a:r>
              <a:rPr lang="ru-RU" sz="2800" dirty="0">
                <a:latin typeface="Times New Roman"/>
                <a:ea typeface="Wingdings"/>
                <a:cs typeface="Wingdings"/>
              </a:rPr>
              <a:t>стоит</a:t>
            </a:r>
            <a:r>
              <a:rPr lang="ru-RU" sz="2800" spc="-35" dirty="0">
                <a:latin typeface="Times New Roman"/>
                <a:ea typeface="Wingdings"/>
                <a:cs typeface="Wingdings"/>
              </a:rPr>
              <a:t> </a:t>
            </a:r>
            <a:r>
              <a:rPr lang="ru-RU" sz="2800" spc="-10" dirty="0">
                <a:latin typeface="Times New Roman"/>
                <a:ea typeface="Wingdings"/>
                <a:cs typeface="Wingdings"/>
              </a:rPr>
              <a:t>стакан.</a:t>
            </a:r>
            <a:endParaRPr lang="ru-RU" sz="2000" dirty="0">
              <a:latin typeface="Times New Roman"/>
              <a:ea typeface="Wingdings"/>
              <a:cs typeface="Wingdings"/>
            </a:endParaRPr>
          </a:p>
          <a:p>
            <a:pPr marL="342900" lvl="0" indent="-342900" algn="just">
              <a:spcBef>
                <a:spcPts val="815"/>
              </a:spcBef>
              <a:spcAft>
                <a:spcPts val="0"/>
              </a:spcAft>
              <a:buSzPts val="1400"/>
              <a:buFont typeface="Wingdings"/>
              <a:buChar char=""/>
              <a:tabLst>
                <a:tab pos="1267460" algn="l"/>
              </a:tabLst>
            </a:pPr>
            <a:r>
              <a:rPr lang="ru-RU" sz="2800" dirty="0">
                <a:latin typeface="Times New Roman"/>
                <a:ea typeface="Wingdings"/>
                <a:cs typeface="Wingdings"/>
              </a:rPr>
              <a:t>Бьют</a:t>
            </a:r>
            <a:r>
              <a:rPr lang="ru-RU" sz="2800" spc="-45" dirty="0">
                <a:latin typeface="Times New Roman"/>
                <a:ea typeface="Wingdings"/>
                <a:cs typeface="Wingdings"/>
              </a:rPr>
              <a:t> </a:t>
            </a:r>
            <a:r>
              <a:rPr lang="ru-RU" sz="2800" dirty="0">
                <a:latin typeface="Times New Roman"/>
                <a:ea typeface="Wingdings"/>
                <a:cs typeface="Wingdings"/>
              </a:rPr>
              <a:t>часы</a:t>
            </a:r>
            <a:r>
              <a:rPr lang="ru-RU" sz="2800" spc="-35" dirty="0">
                <a:latin typeface="Times New Roman"/>
                <a:ea typeface="Wingdings"/>
                <a:cs typeface="Wingdings"/>
              </a:rPr>
              <a:t> </a:t>
            </a:r>
            <a:r>
              <a:rPr lang="ru-RU" sz="2800" dirty="0">
                <a:latin typeface="Times New Roman"/>
                <a:ea typeface="Wingdings"/>
                <a:cs typeface="Wingdings"/>
              </a:rPr>
              <a:t>двенадцать</a:t>
            </a:r>
            <a:r>
              <a:rPr lang="ru-RU" sz="2800" spc="-45" dirty="0">
                <a:latin typeface="Times New Roman"/>
                <a:ea typeface="Wingdings"/>
                <a:cs typeface="Wingdings"/>
              </a:rPr>
              <a:t> </a:t>
            </a:r>
            <a:r>
              <a:rPr lang="ru-RU" sz="2800" spc="-20" dirty="0">
                <a:latin typeface="Times New Roman"/>
                <a:ea typeface="Wingdings"/>
                <a:cs typeface="Wingdings"/>
              </a:rPr>
              <a:t>раз.</a:t>
            </a:r>
            <a:endParaRPr lang="ru-RU" sz="2000" dirty="0">
              <a:latin typeface="Times New Roman"/>
              <a:ea typeface="Wingdings"/>
              <a:cs typeface="Wingdings"/>
            </a:endParaRPr>
          </a:p>
          <a:p>
            <a:pPr marL="342900" lvl="0" indent="-342900" algn="just">
              <a:spcBef>
                <a:spcPts val="815"/>
              </a:spcBef>
              <a:spcAft>
                <a:spcPts val="0"/>
              </a:spcAft>
              <a:buSzPts val="1400"/>
              <a:buFont typeface="Wingdings"/>
              <a:buChar char=""/>
              <a:tabLst>
                <a:tab pos="1267460" algn="l"/>
              </a:tabLst>
            </a:pPr>
            <a:r>
              <a:rPr lang="ru-RU" sz="2800" dirty="0">
                <a:latin typeface="Times New Roman"/>
                <a:ea typeface="Wingdings"/>
                <a:cs typeface="Wingdings"/>
              </a:rPr>
              <a:t>Воробей</a:t>
            </a:r>
            <a:r>
              <a:rPr lang="ru-RU" sz="2800" spc="-30" dirty="0">
                <a:latin typeface="Times New Roman"/>
                <a:ea typeface="Wingdings"/>
                <a:cs typeface="Wingdings"/>
              </a:rPr>
              <a:t> </a:t>
            </a:r>
            <a:r>
              <a:rPr lang="ru-RU" sz="2800" dirty="0">
                <a:latin typeface="Times New Roman"/>
                <a:ea typeface="Wingdings"/>
                <a:cs typeface="Wingdings"/>
              </a:rPr>
              <a:t>влетел</a:t>
            </a:r>
            <a:r>
              <a:rPr lang="ru-RU" sz="2800" spc="-25" dirty="0">
                <a:latin typeface="Times New Roman"/>
                <a:ea typeface="Wingdings"/>
                <a:cs typeface="Wingdings"/>
              </a:rPr>
              <a:t> </a:t>
            </a:r>
            <a:r>
              <a:rPr lang="ru-RU" sz="2800" dirty="0">
                <a:latin typeface="Times New Roman"/>
                <a:ea typeface="Wingdings"/>
                <a:cs typeface="Wingdings"/>
              </a:rPr>
              <a:t>в</a:t>
            </a:r>
            <a:r>
              <a:rPr lang="ru-RU" sz="2800" spc="-30" dirty="0">
                <a:latin typeface="Times New Roman"/>
                <a:ea typeface="Wingdings"/>
                <a:cs typeface="Wingdings"/>
              </a:rPr>
              <a:t> </a:t>
            </a:r>
            <a:r>
              <a:rPr lang="ru-RU" sz="2800" spc="-10" dirty="0">
                <a:latin typeface="Times New Roman"/>
                <a:ea typeface="Wingdings"/>
                <a:cs typeface="Wingdings"/>
              </a:rPr>
              <a:t>окно.</a:t>
            </a:r>
            <a:endParaRPr lang="ru-RU" sz="2000" dirty="0">
              <a:latin typeface="Times New Roman"/>
              <a:ea typeface="Wingdings"/>
              <a:cs typeface="Wingdings"/>
            </a:endParaRPr>
          </a:p>
          <a:p>
            <a:pPr marL="342900" lvl="0" indent="-342900" algn="just">
              <a:spcBef>
                <a:spcPts val="790"/>
              </a:spcBef>
              <a:spcAft>
                <a:spcPts val="0"/>
              </a:spcAft>
              <a:buSzPts val="1400"/>
              <a:buFont typeface="Wingdings"/>
              <a:buChar char=""/>
              <a:tabLst>
                <a:tab pos="1267460" algn="l"/>
              </a:tabLst>
            </a:pPr>
            <a:r>
              <a:rPr lang="ru-RU" sz="2800" dirty="0">
                <a:latin typeface="Times New Roman"/>
                <a:ea typeface="Wingdings"/>
                <a:cs typeface="Wingdings"/>
              </a:rPr>
              <a:t>Шел</a:t>
            </a:r>
            <a:r>
              <a:rPr lang="ru-RU" sz="2800" spc="-25" dirty="0">
                <a:latin typeface="Times New Roman"/>
                <a:ea typeface="Wingdings"/>
                <a:cs typeface="Wingdings"/>
              </a:rPr>
              <a:t> </a:t>
            </a:r>
            <a:r>
              <a:rPr lang="ru-RU" sz="2800" dirty="0">
                <a:latin typeface="Times New Roman"/>
                <a:ea typeface="Wingdings"/>
                <a:cs typeface="Wingdings"/>
              </a:rPr>
              <a:t>отряд</a:t>
            </a:r>
            <a:r>
              <a:rPr lang="ru-RU" sz="2800" spc="-15" dirty="0">
                <a:latin typeface="Times New Roman"/>
                <a:ea typeface="Wingdings"/>
                <a:cs typeface="Wingdings"/>
              </a:rPr>
              <a:t> </a:t>
            </a:r>
            <a:r>
              <a:rPr lang="ru-RU" sz="2800" dirty="0">
                <a:latin typeface="Times New Roman"/>
                <a:ea typeface="Wingdings"/>
                <a:cs typeface="Wingdings"/>
              </a:rPr>
              <a:t>по</a:t>
            </a:r>
            <a:r>
              <a:rPr lang="ru-RU" sz="2800" spc="-30" dirty="0">
                <a:latin typeface="Times New Roman"/>
                <a:ea typeface="Wingdings"/>
                <a:cs typeface="Wingdings"/>
              </a:rPr>
              <a:t> </a:t>
            </a:r>
            <a:r>
              <a:rPr lang="ru-RU" sz="2800" spc="-10" dirty="0">
                <a:latin typeface="Times New Roman"/>
                <a:ea typeface="Wingdings"/>
                <a:cs typeface="Wingdings"/>
              </a:rPr>
              <a:t>берегу.</a:t>
            </a:r>
            <a:endParaRPr lang="ru-RU" sz="2000" spc="0" dirty="0">
              <a:effectLst/>
              <a:latin typeface="Times New Roman"/>
              <a:ea typeface="Wingdings"/>
              <a:cs typeface="Wingdings"/>
            </a:endParaRPr>
          </a:p>
        </p:txBody>
      </p:sp>
      <p:sp>
        <p:nvSpPr>
          <p:cNvPr id="12" name="Freeform 12"/>
          <p:cNvSpPr/>
          <p:nvPr/>
        </p:nvSpPr>
        <p:spPr>
          <a:xfrm rot="-151058">
            <a:off x="9776051" y="922362"/>
            <a:ext cx="6375907" cy="915812"/>
          </a:xfrm>
          <a:custGeom>
            <a:avLst/>
            <a:gdLst/>
            <a:ahLst/>
            <a:cxnLst/>
            <a:rect l="l" t="t" r="r" b="b"/>
            <a:pathLst>
              <a:path w="6375907" h="915812">
                <a:moveTo>
                  <a:pt x="0" y="0"/>
                </a:moveTo>
                <a:lnTo>
                  <a:pt x="6375907" y="0"/>
                </a:lnTo>
                <a:lnTo>
                  <a:pt x="6375907" y="915812"/>
                </a:lnTo>
                <a:lnTo>
                  <a:pt x="0" y="9158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959502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47732">
            <a:off x="2183494" y="16517"/>
            <a:ext cx="4510414" cy="4497284"/>
          </a:xfrm>
          <a:custGeom>
            <a:avLst/>
            <a:gdLst/>
            <a:ahLst/>
            <a:cxnLst/>
            <a:rect l="l" t="t" r="r" b="b"/>
            <a:pathLst>
              <a:path w="4510414" h="4497284">
                <a:moveTo>
                  <a:pt x="0" y="0"/>
                </a:moveTo>
                <a:lnTo>
                  <a:pt x="4510415" y="0"/>
                </a:lnTo>
                <a:lnTo>
                  <a:pt x="4510415" y="4497284"/>
                </a:lnTo>
                <a:lnTo>
                  <a:pt x="0" y="449728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917616">
            <a:off x="171978" y="2975727"/>
            <a:ext cx="4693491" cy="4679827"/>
          </a:xfrm>
          <a:custGeom>
            <a:avLst/>
            <a:gdLst/>
            <a:ahLst/>
            <a:cxnLst/>
            <a:rect l="l" t="t" r="r" b="b"/>
            <a:pathLst>
              <a:path w="4693491" h="4679827">
                <a:moveTo>
                  <a:pt x="0" y="0"/>
                </a:moveTo>
                <a:lnTo>
                  <a:pt x="4693491" y="0"/>
                </a:lnTo>
                <a:lnTo>
                  <a:pt x="4693491" y="4679827"/>
                </a:lnTo>
                <a:lnTo>
                  <a:pt x="0" y="467982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74983">
            <a:off x="6561585" y="2498815"/>
            <a:ext cx="5489789" cy="5480774"/>
          </a:xfrm>
          <a:custGeom>
            <a:avLst/>
            <a:gdLst/>
            <a:ahLst/>
            <a:cxnLst/>
            <a:rect l="l" t="t" r="r" b="b"/>
            <a:pathLst>
              <a:path w="5489789" h="5480774">
                <a:moveTo>
                  <a:pt x="0" y="0"/>
                </a:moveTo>
                <a:lnTo>
                  <a:pt x="5489789" y="0"/>
                </a:lnTo>
                <a:lnTo>
                  <a:pt x="5489789" y="5480774"/>
                </a:lnTo>
                <a:lnTo>
                  <a:pt x="0" y="548077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917616">
            <a:off x="2236425" y="5908018"/>
            <a:ext cx="4595062" cy="4581685"/>
          </a:xfrm>
          <a:custGeom>
            <a:avLst/>
            <a:gdLst/>
            <a:ahLst/>
            <a:cxnLst/>
            <a:rect l="l" t="t" r="r" b="b"/>
            <a:pathLst>
              <a:path w="4595062" h="4581685">
                <a:moveTo>
                  <a:pt x="0" y="0"/>
                </a:moveTo>
                <a:lnTo>
                  <a:pt x="4595063" y="0"/>
                </a:lnTo>
                <a:lnTo>
                  <a:pt x="4595063" y="4581685"/>
                </a:lnTo>
                <a:lnTo>
                  <a:pt x="0" y="458168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619618">
            <a:off x="11654757" y="-168543"/>
            <a:ext cx="4510414" cy="4497284"/>
          </a:xfrm>
          <a:custGeom>
            <a:avLst/>
            <a:gdLst/>
            <a:ahLst/>
            <a:cxnLst/>
            <a:rect l="l" t="t" r="r" b="b"/>
            <a:pathLst>
              <a:path w="4510414" h="4497284">
                <a:moveTo>
                  <a:pt x="0" y="0"/>
                </a:moveTo>
                <a:lnTo>
                  <a:pt x="4510415" y="0"/>
                </a:lnTo>
                <a:lnTo>
                  <a:pt x="4510415" y="4497283"/>
                </a:lnTo>
                <a:lnTo>
                  <a:pt x="0" y="449728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917616">
            <a:off x="13369572" y="2960235"/>
            <a:ext cx="4724565" cy="4710811"/>
          </a:xfrm>
          <a:custGeom>
            <a:avLst/>
            <a:gdLst/>
            <a:ahLst/>
            <a:cxnLst/>
            <a:rect l="l" t="t" r="r" b="b"/>
            <a:pathLst>
              <a:path w="4724565" h="4710811">
                <a:moveTo>
                  <a:pt x="0" y="0"/>
                </a:moveTo>
                <a:lnTo>
                  <a:pt x="4724566" y="0"/>
                </a:lnTo>
                <a:lnTo>
                  <a:pt x="4724566" y="4710812"/>
                </a:lnTo>
                <a:lnTo>
                  <a:pt x="0" y="471081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264119">
            <a:off x="11418116" y="5934243"/>
            <a:ext cx="4484678" cy="4471622"/>
          </a:xfrm>
          <a:custGeom>
            <a:avLst/>
            <a:gdLst/>
            <a:ahLst/>
            <a:cxnLst/>
            <a:rect l="l" t="t" r="r" b="b"/>
            <a:pathLst>
              <a:path w="4484678" h="4471622">
                <a:moveTo>
                  <a:pt x="0" y="0"/>
                </a:moveTo>
                <a:lnTo>
                  <a:pt x="4484678" y="0"/>
                </a:lnTo>
                <a:lnTo>
                  <a:pt x="4484678" y="4471622"/>
                </a:lnTo>
                <a:lnTo>
                  <a:pt x="0" y="4471622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859083">
            <a:off x="5577672" y="4198656"/>
            <a:ext cx="536973" cy="1747546"/>
          </a:xfrm>
          <a:custGeom>
            <a:avLst/>
            <a:gdLst/>
            <a:ahLst/>
            <a:cxnLst/>
            <a:rect l="l" t="t" r="r" b="b"/>
            <a:pathLst>
              <a:path w="536973" h="1747546">
                <a:moveTo>
                  <a:pt x="0" y="0"/>
                </a:moveTo>
                <a:lnTo>
                  <a:pt x="536974" y="0"/>
                </a:lnTo>
                <a:lnTo>
                  <a:pt x="536974" y="1747545"/>
                </a:lnTo>
                <a:lnTo>
                  <a:pt x="0" y="17475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 rot="402067">
            <a:off x="2734483" y="820244"/>
            <a:ext cx="3554506" cy="1410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01"/>
              </a:lnSpc>
            </a:pPr>
            <a:r>
              <a:rPr lang="ru-RU" sz="4800" b="1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«Чемодан</a:t>
            </a:r>
            <a:r>
              <a:rPr lang="ru-RU" sz="4800" b="1" spc="-5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 </a:t>
            </a:r>
            <a:r>
              <a:rPr lang="ru-RU" sz="4800" b="1" spc="-10" dirty="0">
                <a:solidFill>
                  <a:srgbClr val="FFC000"/>
                </a:solidFill>
                <a:uFill>
                  <a:solidFill>
                    <a:srgbClr val="001F5F"/>
                  </a:solidFill>
                </a:uFill>
                <a:latin typeface="Times New Roman"/>
                <a:ea typeface="Times New Roman"/>
              </a:rPr>
              <a:t>успеха»</a:t>
            </a:r>
            <a:endParaRPr lang="en-US" sz="4800" dirty="0">
              <a:solidFill>
                <a:srgbClr val="FFC000"/>
              </a:solidFill>
              <a:latin typeface="Ballpoint"/>
            </a:endParaRPr>
          </a:p>
        </p:txBody>
      </p:sp>
      <p:sp>
        <p:nvSpPr>
          <p:cNvPr id="17" name="Freeform 17"/>
          <p:cNvSpPr/>
          <p:nvPr/>
        </p:nvSpPr>
        <p:spPr>
          <a:xfrm rot="-1833775">
            <a:off x="6751056" y="1320748"/>
            <a:ext cx="536973" cy="1747546"/>
          </a:xfrm>
          <a:custGeom>
            <a:avLst/>
            <a:gdLst/>
            <a:ahLst/>
            <a:cxnLst/>
            <a:rect l="l" t="t" r="r" b="b"/>
            <a:pathLst>
              <a:path w="536973" h="1747546">
                <a:moveTo>
                  <a:pt x="0" y="0"/>
                </a:moveTo>
                <a:lnTo>
                  <a:pt x="536973" y="0"/>
                </a:lnTo>
                <a:lnTo>
                  <a:pt x="536973" y="1747546"/>
                </a:lnTo>
                <a:lnTo>
                  <a:pt x="0" y="1747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7085958">
            <a:off x="7272481" y="7165031"/>
            <a:ext cx="536973" cy="1747546"/>
          </a:xfrm>
          <a:custGeom>
            <a:avLst/>
            <a:gdLst/>
            <a:ahLst/>
            <a:cxnLst/>
            <a:rect l="l" t="t" r="r" b="b"/>
            <a:pathLst>
              <a:path w="536973" h="1747546">
                <a:moveTo>
                  <a:pt x="0" y="0"/>
                </a:moveTo>
                <a:lnTo>
                  <a:pt x="536973" y="0"/>
                </a:lnTo>
                <a:lnTo>
                  <a:pt x="536973" y="1747545"/>
                </a:lnTo>
                <a:lnTo>
                  <a:pt x="0" y="17475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5940916">
            <a:off x="12280940" y="4251020"/>
            <a:ext cx="536973" cy="1747546"/>
          </a:xfrm>
          <a:custGeom>
            <a:avLst/>
            <a:gdLst/>
            <a:ahLst/>
            <a:cxnLst/>
            <a:rect l="l" t="t" r="r" b="b"/>
            <a:pathLst>
              <a:path w="536973" h="1747546">
                <a:moveTo>
                  <a:pt x="0" y="0"/>
                </a:moveTo>
                <a:lnTo>
                  <a:pt x="536973" y="0"/>
                </a:lnTo>
                <a:lnTo>
                  <a:pt x="536973" y="1747545"/>
                </a:lnTo>
                <a:lnTo>
                  <a:pt x="0" y="17475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8573135">
            <a:off x="10740923" y="7525745"/>
            <a:ext cx="536973" cy="1747546"/>
          </a:xfrm>
          <a:custGeom>
            <a:avLst/>
            <a:gdLst/>
            <a:ahLst/>
            <a:cxnLst/>
            <a:rect l="l" t="t" r="r" b="b"/>
            <a:pathLst>
              <a:path w="536973" h="1747546">
                <a:moveTo>
                  <a:pt x="0" y="0"/>
                </a:moveTo>
                <a:lnTo>
                  <a:pt x="536973" y="0"/>
                </a:lnTo>
                <a:lnTo>
                  <a:pt x="536973" y="1747546"/>
                </a:lnTo>
                <a:lnTo>
                  <a:pt x="0" y="1747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3747085">
            <a:off x="10898460" y="1452601"/>
            <a:ext cx="536973" cy="1747546"/>
          </a:xfrm>
          <a:custGeom>
            <a:avLst/>
            <a:gdLst/>
            <a:ahLst/>
            <a:cxnLst/>
            <a:rect l="l" t="t" r="r" b="b"/>
            <a:pathLst>
              <a:path w="536973" h="1747546">
                <a:moveTo>
                  <a:pt x="0" y="0"/>
                </a:moveTo>
                <a:lnTo>
                  <a:pt x="536973" y="0"/>
                </a:lnTo>
                <a:lnTo>
                  <a:pt x="536973" y="1747546"/>
                </a:lnTo>
                <a:lnTo>
                  <a:pt x="0" y="1747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 rot="-295697">
            <a:off x="3075797" y="7552446"/>
            <a:ext cx="2976702" cy="1388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270510"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/>
                <a:ea typeface="Times New Roman"/>
              </a:rPr>
              <a:t>Новым</a:t>
            </a:r>
            <a:r>
              <a:rPr lang="ru-RU" sz="3200" b="1" spc="-40" dirty="0">
                <a:latin typeface="Times New Roman"/>
                <a:ea typeface="Times New Roman"/>
              </a:rPr>
              <a:t> </a:t>
            </a:r>
            <a:r>
              <a:rPr lang="ru-RU" sz="3200" b="1" dirty="0">
                <a:latin typeface="Times New Roman"/>
                <a:ea typeface="Times New Roman"/>
              </a:rPr>
              <a:t>для</a:t>
            </a:r>
            <a:r>
              <a:rPr lang="ru-RU" sz="3200" b="1" spc="-40" dirty="0">
                <a:latin typeface="Times New Roman"/>
                <a:ea typeface="Times New Roman"/>
              </a:rPr>
              <a:t> </a:t>
            </a:r>
            <a:r>
              <a:rPr lang="ru-RU" sz="3200" b="1" dirty="0">
                <a:latin typeface="Times New Roman"/>
                <a:ea typeface="Times New Roman"/>
              </a:rPr>
              <a:t>меня</a:t>
            </a:r>
            <a:r>
              <a:rPr lang="ru-RU" sz="3200" b="1" spc="-45" dirty="0">
                <a:latin typeface="Times New Roman"/>
                <a:ea typeface="Times New Roman"/>
              </a:rPr>
              <a:t> </a:t>
            </a:r>
            <a:r>
              <a:rPr lang="ru-RU" sz="3200" b="1" dirty="0">
                <a:latin typeface="Times New Roman"/>
                <a:ea typeface="Times New Roman"/>
              </a:rPr>
              <a:t>стало</a:t>
            </a:r>
            <a:r>
              <a:rPr lang="ru-RU" sz="3200" b="1" spc="-45" dirty="0">
                <a:latin typeface="Times New Roman"/>
                <a:ea typeface="Times New Roman"/>
              </a:rPr>
              <a:t> </a:t>
            </a:r>
            <a:r>
              <a:rPr lang="ru-RU" sz="3200" b="1" dirty="0">
                <a:latin typeface="Times New Roman"/>
                <a:ea typeface="Times New Roman"/>
              </a:rPr>
              <a:t>… </a:t>
            </a:r>
            <a:endParaRPr lang="ru-RU" sz="24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23" name="TextBox 23"/>
          <p:cNvSpPr txBox="1"/>
          <p:nvPr/>
        </p:nvSpPr>
        <p:spPr>
          <a:xfrm rot="-295697">
            <a:off x="910935" y="4592871"/>
            <a:ext cx="3331264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270510">
              <a:lnSpc>
                <a:spcPct val="150000"/>
              </a:lnSpc>
              <a:spcBef>
                <a:spcPts val="815"/>
              </a:spcBef>
              <a:spcAft>
                <a:spcPts val="0"/>
              </a:spcAft>
            </a:pPr>
            <a:r>
              <a:rPr lang="ru-RU" sz="2800" b="1" dirty="0">
                <a:latin typeface="Times New Roman"/>
                <a:ea typeface="Times New Roman"/>
              </a:rPr>
              <a:t>Больше всего мне понравилось …</a:t>
            </a:r>
            <a:endParaRPr lang="ru-RU" sz="20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24" name="TextBox 24"/>
          <p:cNvSpPr txBox="1"/>
          <p:nvPr/>
        </p:nvSpPr>
        <p:spPr>
          <a:xfrm rot="376462">
            <a:off x="2673412" y="2471121"/>
            <a:ext cx="337733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270510">
              <a:spcBef>
                <a:spcPts val="865"/>
              </a:spcBef>
              <a:spcAft>
                <a:spcPts val="0"/>
              </a:spcAft>
            </a:pPr>
            <a:r>
              <a:rPr lang="ru-RU" sz="2800" b="1" dirty="0">
                <a:latin typeface="Times New Roman"/>
                <a:ea typeface="Times New Roman"/>
              </a:rPr>
              <a:t>Было</a:t>
            </a:r>
            <a:r>
              <a:rPr lang="ru-RU" sz="2800" b="1" spc="-40" dirty="0">
                <a:latin typeface="Times New Roman"/>
                <a:ea typeface="Times New Roman"/>
              </a:rPr>
              <a:t> </a:t>
            </a:r>
            <a:r>
              <a:rPr lang="ru-RU" sz="2800" b="1" dirty="0">
                <a:latin typeface="Times New Roman"/>
                <a:ea typeface="Times New Roman"/>
              </a:rPr>
              <a:t>интересно</a:t>
            </a:r>
            <a:r>
              <a:rPr lang="ru-RU" sz="2800" b="1" spc="-40" dirty="0">
                <a:latin typeface="Times New Roman"/>
                <a:ea typeface="Times New Roman"/>
              </a:rPr>
              <a:t> </a:t>
            </a:r>
            <a:r>
              <a:rPr lang="ru-RU" sz="2800" b="1" spc="-50" dirty="0">
                <a:latin typeface="Times New Roman"/>
                <a:ea typeface="Times New Roman"/>
              </a:rPr>
              <a:t>…</a:t>
            </a:r>
            <a:endParaRPr lang="ru-RU" sz="20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25" name="TextBox 25"/>
          <p:cNvSpPr txBox="1"/>
          <p:nvPr/>
        </p:nvSpPr>
        <p:spPr>
          <a:xfrm rot="361348">
            <a:off x="12059028" y="7425314"/>
            <a:ext cx="320285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270510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/>
                <a:ea typeface="Times New Roman"/>
              </a:rPr>
              <a:t>Особенно</a:t>
            </a:r>
            <a:r>
              <a:rPr lang="ru-RU" sz="3200" b="1" spc="-30" dirty="0">
                <a:latin typeface="Times New Roman"/>
                <a:ea typeface="Times New Roman"/>
              </a:rPr>
              <a:t> </a:t>
            </a:r>
            <a:r>
              <a:rPr lang="ru-RU" sz="3200" b="1" dirty="0">
                <a:latin typeface="Times New Roman"/>
                <a:ea typeface="Times New Roman"/>
              </a:rPr>
              <a:t>мне</a:t>
            </a:r>
            <a:r>
              <a:rPr lang="ru-RU" sz="3200" b="1" spc="-20" dirty="0">
                <a:latin typeface="Times New Roman"/>
                <a:ea typeface="Times New Roman"/>
              </a:rPr>
              <a:t> </a:t>
            </a:r>
            <a:r>
              <a:rPr lang="ru-RU" sz="3200" b="1" spc="-10" dirty="0">
                <a:latin typeface="Times New Roman"/>
                <a:ea typeface="Times New Roman"/>
              </a:rPr>
              <a:t>понравилось…</a:t>
            </a:r>
            <a:endParaRPr lang="ru-RU" sz="28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26" name="TextBox 26"/>
          <p:cNvSpPr txBox="1"/>
          <p:nvPr/>
        </p:nvSpPr>
        <p:spPr>
          <a:xfrm rot="-295697">
            <a:off x="14170694" y="4501142"/>
            <a:ext cx="3113676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270510"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/>
                <a:ea typeface="Times New Roman"/>
              </a:rPr>
              <a:t>Возьму </a:t>
            </a:r>
          </a:p>
          <a:p>
            <a:pPr indent="270510"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>
                <a:latin typeface="Times New Roman"/>
                <a:ea typeface="Times New Roman"/>
              </a:rPr>
              <a:t>   с собой…</a:t>
            </a:r>
            <a:endParaRPr lang="ru-RU" sz="2800" b="1" dirty="0">
              <a:effectLst/>
              <a:latin typeface="Times New Roman"/>
              <a:ea typeface="Times New Roman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2298821" y="1283018"/>
            <a:ext cx="3251263" cy="1861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270510" algn="just">
              <a:lnSpc>
                <a:spcPct val="150000"/>
              </a:lnSpc>
              <a:spcBef>
                <a:spcPts val="815"/>
              </a:spcBef>
              <a:spcAft>
                <a:spcPts val="0"/>
              </a:spcAft>
            </a:pPr>
            <a:r>
              <a:rPr lang="ru-RU" sz="2800" b="1" dirty="0">
                <a:latin typeface="Times New Roman"/>
                <a:ea typeface="Times New Roman"/>
              </a:rPr>
              <a:t>Сегодня</a:t>
            </a:r>
            <a:r>
              <a:rPr lang="ru-RU" sz="2800" b="1" spc="-30" dirty="0">
                <a:latin typeface="Times New Roman"/>
                <a:ea typeface="Times New Roman"/>
              </a:rPr>
              <a:t> </a:t>
            </a:r>
            <a:r>
              <a:rPr lang="ru-RU" sz="2800" b="1" dirty="0">
                <a:latin typeface="Times New Roman"/>
                <a:ea typeface="Times New Roman"/>
              </a:rPr>
              <a:t>на</a:t>
            </a:r>
            <a:r>
              <a:rPr lang="ru-RU" sz="2800" b="1" spc="-30" dirty="0">
                <a:latin typeface="Times New Roman"/>
                <a:ea typeface="Times New Roman"/>
              </a:rPr>
              <a:t> </a:t>
            </a:r>
            <a:r>
              <a:rPr lang="ru-RU" sz="2800" b="1" dirty="0">
                <a:latin typeface="Times New Roman"/>
                <a:ea typeface="Times New Roman"/>
              </a:rPr>
              <a:t>мастер</a:t>
            </a:r>
            <a:r>
              <a:rPr lang="ru-RU" sz="2800" b="1" spc="-30" dirty="0">
                <a:latin typeface="Times New Roman"/>
                <a:ea typeface="Times New Roman"/>
              </a:rPr>
              <a:t> </a:t>
            </a:r>
            <a:r>
              <a:rPr lang="ru-RU" sz="2800" b="1" dirty="0">
                <a:latin typeface="Times New Roman"/>
                <a:ea typeface="Times New Roman"/>
              </a:rPr>
              <a:t>классе</a:t>
            </a:r>
            <a:r>
              <a:rPr lang="ru-RU" sz="2800" b="1" spc="-45" dirty="0">
                <a:latin typeface="Times New Roman"/>
                <a:ea typeface="Times New Roman"/>
              </a:rPr>
              <a:t> </a:t>
            </a:r>
            <a:r>
              <a:rPr lang="ru-RU" sz="2800" b="1" dirty="0">
                <a:latin typeface="Times New Roman"/>
                <a:ea typeface="Times New Roman"/>
              </a:rPr>
              <a:t>я</a:t>
            </a:r>
            <a:r>
              <a:rPr lang="ru-RU" sz="2800" b="1" spc="-25" dirty="0">
                <a:latin typeface="Times New Roman"/>
                <a:ea typeface="Times New Roman"/>
              </a:rPr>
              <a:t> </a:t>
            </a:r>
            <a:r>
              <a:rPr lang="ru-RU" sz="2800" b="1" dirty="0">
                <a:latin typeface="Times New Roman"/>
                <a:ea typeface="Times New Roman"/>
              </a:rPr>
              <a:t>узнал,</a:t>
            </a:r>
            <a:r>
              <a:rPr lang="ru-RU" sz="2800" b="1" spc="-20" dirty="0">
                <a:latin typeface="Times New Roman"/>
                <a:ea typeface="Times New Roman"/>
              </a:rPr>
              <a:t> </a:t>
            </a:r>
            <a:r>
              <a:rPr lang="ru-RU" sz="2800" b="1" dirty="0">
                <a:latin typeface="Times New Roman"/>
                <a:ea typeface="Times New Roman"/>
              </a:rPr>
              <a:t>что</a:t>
            </a:r>
            <a:r>
              <a:rPr lang="ru-RU" sz="2800" b="1" spc="-30" dirty="0">
                <a:latin typeface="Times New Roman"/>
                <a:ea typeface="Times New Roman"/>
              </a:rPr>
              <a:t> </a:t>
            </a:r>
            <a:r>
              <a:rPr lang="ru-RU" sz="2800" b="1" dirty="0">
                <a:latin typeface="Times New Roman"/>
                <a:ea typeface="Times New Roman"/>
              </a:rPr>
              <a:t>… </a:t>
            </a:r>
            <a:endParaRPr lang="ru-RU" sz="2000" b="1" dirty="0">
              <a:effectLst/>
              <a:latin typeface="Times New Roman"/>
              <a:ea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2878</Words>
  <Application>Microsoft Office PowerPoint</Application>
  <PresentationFormat>Произвольный</PresentationFormat>
  <Paragraphs>283</Paragraphs>
  <Slides>24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7" baseType="lpstr">
      <vt:lpstr>Fira Sans</vt:lpstr>
      <vt:lpstr>Arial</vt:lpstr>
      <vt:lpstr>Dekko</vt:lpstr>
      <vt:lpstr>Symbol</vt:lpstr>
      <vt:lpstr>Ballpoint Semi-Bold</vt:lpstr>
      <vt:lpstr>Itim</vt:lpstr>
      <vt:lpstr>-apple-system</vt:lpstr>
      <vt:lpstr>Times New Roman</vt:lpstr>
      <vt:lpstr>Calibri Light</vt:lpstr>
      <vt:lpstr>Wingdings</vt:lpstr>
      <vt:lpstr>Calibri</vt:lpstr>
      <vt:lpstr>Ballpoint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Lluvia de Ideas Scrapbook Doodle Blanco y Marrón</dc:title>
  <dc:creator>DEPO</dc:creator>
  <cp:lastModifiedBy>Екатерина Чимутова</cp:lastModifiedBy>
  <cp:revision>77</cp:revision>
  <dcterms:created xsi:type="dcterms:W3CDTF">2006-08-16T00:00:00Z</dcterms:created>
  <dcterms:modified xsi:type="dcterms:W3CDTF">2026-10-12T07:56:01Z</dcterms:modified>
  <dc:identifier>DAF3gsrPJSY</dc:identifier>
</cp:coreProperties>
</file>