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63" r:id="rId7"/>
    <p:sldId id="264" r:id="rId8"/>
    <p:sldId id="261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96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4A0D3-E413-4080-B4A4-7FFED00B354F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39B6E-C5C9-47AF-B495-C24E8B4404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572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4A0D3-E413-4080-B4A4-7FFED00B354F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39B6E-C5C9-47AF-B495-C24E8B4404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289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4A0D3-E413-4080-B4A4-7FFED00B354F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39B6E-C5C9-47AF-B495-C24E8B4404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763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4A0D3-E413-4080-B4A4-7FFED00B354F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39B6E-C5C9-47AF-B495-C24E8B4404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815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4A0D3-E413-4080-B4A4-7FFED00B354F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39B6E-C5C9-47AF-B495-C24E8B4404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69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4A0D3-E413-4080-B4A4-7FFED00B354F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39B6E-C5C9-47AF-B495-C24E8B4404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599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4A0D3-E413-4080-B4A4-7FFED00B354F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39B6E-C5C9-47AF-B495-C24E8B4404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482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4A0D3-E413-4080-B4A4-7FFED00B354F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39B6E-C5C9-47AF-B495-C24E8B4404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03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4A0D3-E413-4080-B4A4-7FFED00B354F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39B6E-C5C9-47AF-B495-C24E8B4404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583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4A0D3-E413-4080-B4A4-7FFED00B354F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39B6E-C5C9-47AF-B495-C24E8B4404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436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4A0D3-E413-4080-B4A4-7FFED00B354F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39B6E-C5C9-47AF-B495-C24E8B4404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683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4A0D3-E413-4080-B4A4-7FFED00B354F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39B6E-C5C9-47AF-B495-C24E8B4404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928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4.png"/><Relationship Id="rId10" Type="http://schemas.openxmlformats.org/officeDocument/2006/relationships/image" Target="../media/image15.tiff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.png"/><Relationship Id="rId3" Type="http://schemas.openxmlformats.org/officeDocument/2006/relationships/image" Target="../media/image29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0.png"/><Relationship Id="rId9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3" Type="http://schemas.openxmlformats.org/officeDocument/2006/relationships/image" Target="../media/image30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58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2696" y="3255264"/>
            <a:ext cx="2935224" cy="29352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8800" y="3369564"/>
            <a:ext cx="3191256" cy="3191256"/>
          </a:xfrm>
          <a:prstGeom prst="rect">
            <a:avLst/>
          </a:prstGeom>
        </p:spPr>
      </p:pic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10469880" y="6053174"/>
            <a:ext cx="1618488" cy="65948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226296" y="3880196"/>
            <a:ext cx="2052828" cy="14655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0">
            <a:solidFill>
              <a:srgbClr val="00B0F0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  <a:softEdge rad="101600"/>
          </a:effectLst>
        </p:spPr>
        <p:txBody>
          <a:bodyPr lIns="90000" tIns="45000" rIns="90000" bIns="45000" anchor="t">
            <a:noAutofit/>
          </a:bodyPr>
          <a:lstStyle/>
          <a:p>
            <a:pPr algn="r"/>
            <a:r>
              <a:rPr lang="ru-RU" sz="1400" b="1" spc="-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Сыропятова Екатерина Валерьевна, учитель-логопед МАОУ СШ №3 г. Красноуфимск</a:t>
            </a:r>
            <a:endParaRPr lang="en-US" sz="1400" b="0" strike="noStrike" spc="-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557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84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558" y="2834640"/>
            <a:ext cx="3538728" cy="353872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9818" y="2706624"/>
            <a:ext cx="3191256" cy="31912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60951" y="1076251"/>
            <a:ext cx="8042602" cy="2454144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sz="2100" b="1" spc="-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Далеко-далеко в Звездной Галактике летит необычный космический корабль – </a:t>
            </a:r>
            <a:r>
              <a:rPr lang="ru-RU" sz="2100" b="1" spc="-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Звуколёт</a:t>
            </a:r>
            <a:r>
              <a:rPr lang="ru-RU" sz="2100" b="1" spc="-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. Но неожиданно корабль попал в сверхзвуковую бурю и сломался. Помоги капитану Комете и его помощнику роботу </a:t>
            </a:r>
            <a:r>
              <a:rPr lang="ru-RU" sz="2100" b="1" spc="-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Вжику</a:t>
            </a:r>
            <a:r>
              <a:rPr lang="ru-RU" sz="2100" b="1" spc="-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починить </a:t>
            </a:r>
            <a:r>
              <a:rPr lang="ru-RU" sz="2100" b="1" spc="-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Звуколёт</a:t>
            </a:r>
            <a:endParaRPr lang="en-US" sz="2100" b="0" strike="noStrike" spc="-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15480" y="3685032"/>
            <a:ext cx="4733544" cy="2642616"/>
          </a:xfrm>
          <a:prstGeom prst="rect">
            <a:avLst/>
          </a:prstGeom>
        </p:spPr>
      </p:pic>
      <p:pic>
        <p:nvPicPr>
          <p:cNvPr id="2" name="Рисунок 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9345168" y="5641694"/>
            <a:ext cx="1618488" cy="65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766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84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0271" y="3273763"/>
            <a:ext cx="3227717" cy="3227717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1630178" y="3252032"/>
            <a:ext cx="1216704" cy="1258183"/>
            <a:chOff x="714600" y="924120"/>
            <a:chExt cx="1763640" cy="1907280"/>
          </a:xfrm>
        </p:grpSpPr>
        <p:pic>
          <p:nvPicPr>
            <p:cNvPr id="8" name="Рисунок 7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/>
          </p:blipFill>
          <p:spPr>
            <a:xfrm flipH="1">
              <a:off x="714600" y="964800"/>
              <a:ext cx="1763640" cy="18666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9" name="Рисунок 8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/>
          </p:blipFill>
          <p:spPr>
            <a:xfrm>
              <a:off x="935280" y="924120"/>
              <a:ext cx="1469160" cy="1469160"/>
            </a:xfrm>
            <a:prstGeom prst="rect">
              <a:avLst/>
            </a:prstGeom>
            <a:ln w="0">
              <a:noFill/>
            </a:ln>
          </p:spPr>
        </p:pic>
      </p:grpSp>
      <p:grpSp>
        <p:nvGrpSpPr>
          <p:cNvPr id="33" name="Группа 32"/>
          <p:cNvGrpSpPr/>
          <p:nvPr/>
        </p:nvGrpSpPr>
        <p:grpSpPr>
          <a:xfrm>
            <a:off x="2448799" y="4887621"/>
            <a:ext cx="1216704" cy="1112348"/>
            <a:chOff x="1987742" y="4545138"/>
            <a:chExt cx="1216704" cy="1112348"/>
          </a:xfrm>
        </p:grpSpPr>
        <p:pic>
          <p:nvPicPr>
            <p:cNvPr id="11" name="Рисунок 10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/>
          </p:blipFill>
          <p:spPr>
            <a:xfrm>
              <a:off x="1987742" y="4698589"/>
              <a:ext cx="1216704" cy="958897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2" name="Рисунок 11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/>
          </p:blipFill>
          <p:spPr>
            <a:xfrm>
              <a:off x="2139376" y="4545138"/>
              <a:ext cx="795471" cy="940210"/>
            </a:xfrm>
            <a:prstGeom prst="rect">
              <a:avLst/>
            </a:prstGeom>
            <a:ln w="0">
              <a:noFill/>
            </a:ln>
          </p:spPr>
        </p:pic>
      </p:grpSp>
      <p:grpSp>
        <p:nvGrpSpPr>
          <p:cNvPr id="13" name="Группа 12"/>
          <p:cNvGrpSpPr/>
          <p:nvPr/>
        </p:nvGrpSpPr>
        <p:grpSpPr>
          <a:xfrm>
            <a:off x="7937584" y="2004627"/>
            <a:ext cx="1105306" cy="1623829"/>
            <a:chOff x="9957960" y="1170720"/>
            <a:chExt cx="1419480" cy="2207880"/>
          </a:xfrm>
        </p:grpSpPr>
        <p:pic>
          <p:nvPicPr>
            <p:cNvPr id="14" name="Рисунок 13"/>
            <p:cNvPicPr/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/>
          </p:blipFill>
          <p:spPr>
            <a:xfrm flipH="1">
              <a:off x="9957960" y="1170720"/>
              <a:ext cx="1419480" cy="17107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5" name="Рисунок 14"/>
            <p:cNvPicPr/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/>
          </p:blipFill>
          <p:spPr>
            <a:xfrm>
              <a:off x="10375560" y="1662480"/>
              <a:ext cx="766440" cy="1716120"/>
            </a:xfrm>
            <a:prstGeom prst="rect">
              <a:avLst/>
            </a:prstGeom>
            <a:ln w="0">
              <a:noFill/>
            </a:ln>
          </p:spPr>
        </p:pic>
      </p:grpSp>
      <p:pic>
        <p:nvPicPr>
          <p:cNvPr id="22" name="Рисунок 21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5971" y="2068921"/>
            <a:ext cx="1485488" cy="142835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098189" y="1004137"/>
            <a:ext cx="9731880" cy="751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ctr"/>
            <a:r>
              <a:rPr lang="en-US" sz="2100" b="1" strike="noStrike" spc="-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CenturyGothic-Bold"/>
              </a:rPr>
              <a:t>Помоги</a:t>
            </a:r>
            <a:r>
              <a:rPr lang="en-US" sz="2100" b="1" strike="noStrike" spc="-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CenturyGothic-Bold"/>
              </a:rPr>
              <a:t> </a:t>
            </a:r>
            <a:r>
              <a:rPr lang="ru-RU" sz="2100" b="1" spc="-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CenturyGothic-Bold"/>
              </a:rPr>
              <a:t>капитану Комете</a:t>
            </a:r>
            <a:r>
              <a:rPr lang="en-US" sz="2100" b="1" strike="noStrike" spc="-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CenturyGothic-Bold"/>
              </a:rPr>
              <a:t> </a:t>
            </a:r>
            <a:r>
              <a:rPr lang="en-US" sz="2100" b="1" strike="noStrike" spc="-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CenturyGothic-Bold"/>
              </a:rPr>
              <a:t>поймать</a:t>
            </a:r>
            <a:r>
              <a:rPr lang="en-US" sz="2100" b="1" strike="noStrike" spc="-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CenturyGothic-Bold"/>
              </a:rPr>
              <a:t> </a:t>
            </a:r>
            <a:r>
              <a:rPr lang="en-US" sz="2100" b="1" strike="noStrike" spc="-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CenturyGothic-Bold"/>
              </a:rPr>
              <a:t>детали</a:t>
            </a:r>
            <a:r>
              <a:rPr lang="en-US" sz="2100" b="1" strike="noStrike" spc="-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CenturyGothic-Bold"/>
              </a:rPr>
              <a:t> </a:t>
            </a:r>
            <a:r>
              <a:rPr lang="en-US" sz="2100" b="1" strike="noStrike" spc="-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CenturyGothic-Bold"/>
              </a:rPr>
              <a:t>со</a:t>
            </a:r>
            <a:r>
              <a:rPr lang="en-US" sz="2100" b="1" strike="noStrike" spc="-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CenturyGothic-Bold"/>
              </a:rPr>
              <a:t> </a:t>
            </a:r>
            <a:r>
              <a:rPr lang="en-US" sz="2100" b="1" strike="noStrike" spc="-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CenturyGothic-Bold"/>
              </a:rPr>
              <a:t>звуком</a:t>
            </a:r>
            <a:r>
              <a:rPr lang="en-US" sz="2100" b="1" strike="noStrike" spc="-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CenturyGothic-Bold"/>
              </a:rPr>
              <a:t> [Ш], </a:t>
            </a:r>
            <a:r>
              <a:rPr lang="en-US" sz="2100" b="1" strike="noStrike" spc="-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CenturyGothic-Bold"/>
              </a:rPr>
              <a:t>чтобы</a:t>
            </a:r>
            <a:r>
              <a:rPr lang="en-US" sz="2100" b="1" strike="noStrike" spc="-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CenturyGothic-Bold"/>
              </a:rPr>
              <a:t> </a:t>
            </a:r>
            <a:r>
              <a:rPr lang="en-US" sz="2100" b="1" strike="noStrike" spc="-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CenturyGothic-Bold"/>
              </a:rPr>
              <a:t>починить</a:t>
            </a:r>
            <a:r>
              <a:rPr lang="en-US" sz="2100" b="1" strike="noStrike" spc="-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CenturyGothic-Bold"/>
              </a:rPr>
              <a:t> </a:t>
            </a:r>
            <a:r>
              <a:rPr lang="en-US" sz="2100" b="1" strike="noStrike" spc="-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CenturyGothic-Bold"/>
              </a:rPr>
              <a:t>прибор</a:t>
            </a:r>
            <a:r>
              <a:rPr lang="ru-RU" sz="2100" b="1" strike="noStrike" spc="-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CenturyGothic-Bold"/>
              </a:rPr>
              <a:t>. Чётко произноси слова и нажимай на нужный предмет</a:t>
            </a:r>
            <a:endParaRPr lang="en-US" sz="2100" b="0" strike="noStrike" spc="-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43" name="Группа 42"/>
          <p:cNvGrpSpPr/>
          <p:nvPr/>
        </p:nvGrpSpPr>
        <p:grpSpPr>
          <a:xfrm>
            <a:off x="8740285" y="3092814"/>
            <a:ext cx="1789435" cy="1408557"/>
            <a:chOff x="9304768" y="2812642"/>
            <a:chExt cx="1789435" cy="1408557"/>
          </a:xfrm>
        </p:grpSpPr>
        <p:pic>
          <p:nvPicPr>
            <p:cNvPr id="41" name="Рисунок 40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/>
          </p:blipFill>
          <p:spPr>
            <a:xfrm>
              <a:off x="9304768" y="3195411"/>
              <a:ext cx="1216704" cy="958897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85646" y="2812642"/>
              <a:ext cx="1408557" cy="1408557"/>
            </a:xfrm>
            <a:prstGeom prst="rect">
              <a:avLst/>
            </a:prstGeom>
          </p:spPr>
        </p:pic>
      </p:grpSp>
      <p:grpSp>
        <p:nvGrpSpPr>
          <p:cNvPr id="36" name="Группа 35"/>
          <p:cNvGrpSpPr/>
          <p:nvPr/>
        </p:nvGrpSpPr>
        <p:grpSpPr>
          <a:xfrm>
            <a:off x="1361118" y="1762923"/>
            <a:ext cx="1326043" cy="1097127"/>
            <a:chOff x="9613365" y="4560358"/>
            <a:chExt cx="1326043" cy="1097127"/>
          </a:xfrm>
        </p:grpSpPr>
        <p:pic>
          <p:nvPicPr>
            <p:cNvPr id="30" name="Рисунок 29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/>
          </p:blipFill>
          <p:spPr>
            <a:xfrm>
              <a:off x="9613365" y="4698588"/>
              <a:ext cx="1216704" cy="958897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5" name="Рисунок 34"/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63464" y="4560358"/>
              <a:ext cx="1075944" cy="1075944"/>
            </a:xfrm>
            <a:prstGeom prst="rect">
              <a:avLst/>
            </a:prstGeom>
          </p:spPr>
        </p:pic>
      </p:grpSp>
      <p:grpSp>
        <p:nvGrpSpPr>
          <p:cNvPr id="38" name="Группа 37"/>
          <p:cNvGrpSpPr/>
          <p:nvPr/>
        </p:nvGrpSpPr>
        <p:grpSpPr>
          <a:xfrm>
            <a:off x="3198171" y="1899419"/>
            <a:ext cx="1349833" cy="1576164"/>
            <a:chOff x="3186060" y="1769235"/>
            <a:chExt cx="1349833" cy="1576164"/>
          </a:xfrm>
        </p:grpSpPr>
        <p:pic>
          <p:nvPicPr>
            <p:cNvPr id="32" name="Рисунок 31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/>
          </p:blipFill>
          <p:spPr>
            <a:xfrm>
              <a:off x="3186060" y="2068921"/>
              <a:ext cx="1216704" cy="958897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37" name="Рисунок 36"/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14305" y="1769235"/>
              <a:ext cx="1021588" cy="1576164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7382541" y="4501371"/>
            <a:ext cx="1934070" cy="1575816"/>
            <a:chOff x="8501306" y="4099713"/>
            <a:chExt cx="1934070" cy="1575816"/>
          </a:xfrm>
        </p:grpSpPr>
        <p:pic>
          <p:nvPicPr>
            <p:cNvPr id="31" name="Рисунок 30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/>
          </p:blipFill>
          <p:spPr>
            <a:xfrm>
              <a:off x="8501306" y="4373299"/>
              <a:ext cx="1216704" cy="958897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0" name="Рисунок 39"/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59560" y="4099713"/>
              <a:ext cx="1575816" cy="1575816"/>
            </a:xfrm>
            <a:prstGeom prst="rect">
              <a:avLst/>
            </a:prstGeom>
          </p:spPr>
        </p:pic>
      </p:grpSp>
      <p:pic>
        <p:nvPicPr>
          <p:cNvPr id="27" name="Рисунок 26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9316611" y="5670226"/>
            <a:ext cx="1618488" cy="65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892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323 0.00278 L 0.22969 0.0659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23" y="314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96296E-6 L 0.25325 0.3016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56" y="1506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"/>
                                            </p:cond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3.7037E-6 L -0.27826 -0.1018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19" y="-509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3"/>
                                            </p:cond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3.7037E-6 L -0.3845 0.09283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32" y="463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8"/>
                                            </p:cond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85185E-6 L -0.26809 0.23472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11" y="1173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2"/>
                                            </p:cond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43197" y="4282399"/>
            <a:ext cx="2340864" cy="24361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05979" y="1064008"/>
            <a:ext cx="9731880" cy="707175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ctr"/>
            <a:r>
              <a:rPr lang="ru-RU" sz="2100" b="1" spc="-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В сломанном </a:t>
            </a:r>
            <a:r>
              <a:rPr lang="ru-RU" sz="2100" b="1" spc="-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Звуколёте</a:t>
            </a:r>
            <a:r>
              <a:rPr lang="ru-RU" sz="2100" b="1" spc="-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очень шумно! Чётко произноси слова. Помоги роботу </a:t>
            </a:r>
            <a:r>
              <a:rPr lang="ru-RU" sz="2100" b="1" spc="-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Вжику</a:t>
            </a:r>
            <a:r>
              <a:rPr lang="ru-RU" sz="2100" b="1" spc="-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взять для починки только детали со звуком </a:t>
            </a:r>
            <a:r>
              <a:rPr lang="en-US" sz="2100" b="1" spc="-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[</a:t>
            </a:r>
            <a:r>
              <a:rPr lang="ru-RU" sz="2100" b="1" spc="-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З</a:t>
            </a:r>
            <a:r>
              <a:rPr lang="en-US" sz="2100" b="1" spc="-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]</a:t>
            </a:r>
            <a:endParaRPr lang="en-US" sz="2100" b="0" strike="noStrike" spc="-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8805987" y="2333901"/>
            <a:ext cx="2166597" cy="1622645"/>
            <a:chOff x="4450772" y="4787299"/>
            <a:chExt cx="2166597" cy="1622645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50772" y="4787299"/>
              <a:ext cx="1982514" cy="1622645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25851" y="4863177"/>
              <a:ext cx="1591518" cy="1326540"/>
            </a:xfrm>
            <a:prstGeom prst="rect">
              <a:avLst/>
            </a:prstGeom>
          </p:spPr>
        </p:pic>
      </p:grpSp>
      <p:grpSp>
        <p:nvGrpSpPr>
          <p:cNvPr id="16" name="Группа 15"/>
          <p:cNvGrpSpPr/>
          <p:nvPr/>
        </p:nvGrpSpPr>
        <p:grpSpPr>
          <a:xfrm>
            <a:off x="1710795" y="4152889"/>
            <a:ext cx="1982514" cy="1970095"/>
            <a:chOff x="1734759" y="3813048"/>
            <a:chExt cx="1982514" cy="1970095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34759" y="4051854"/>
              <a:ext cx="1982514" cy="1622645"/>
            </a:xfrm>
            <a:prstGeom prst="rect">
              <a:avLst/>
            </a:prstGeom>
          </p:spPr>
        </p:pic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95829" y="3813048"/>
              <a:ext cx="1090932" cy="1970095"/>
            </a:xfrm>
            <a:prstGeom prst="rect">
              <a:avLst/>
            </a:prstGeom>
          </p:spPr>
        </p:pic>
      </p:grpSp>
      <p:grpSp>
        <p:nvGrpSpPr>
          <p:cNvPr id="18" name="Группа 17"/>
          <p:cNvGrpSpPr/>
          <p:nvPr/>
        </p:nvGrpSpPr>
        <p:grpSpPr>
          <a:xfrm>
            <a:off x="6482808" y="1953880"/>
            <a:ext cx="1982514" cy="2402016"/>
            <a:chOff x="6798012" y="1598843"/>
            <a:chExt cx="1982514" cy="2402016"/>
          </a:xfrm>
        </p:grpSpPr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98012" y="1988529"/>
              <a:ext cx="1982514" cy="1622645"/>
            </a:xfrm>
            <a:prstGeom prst="rect">
              <a:avLst/>
            </a:prstGeom>
          </p:spPr>
        </p:pic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34638" y="1598843"/>
              <a:ext cx="1247526" cy="2402016"/>
            </a:xfrm>
            <a:prstGeom prst="rect">
              <a:avLst/>
            </a:prstGeom>
          </p:spPr>
        </p:pic>
      </p:grpSp>
      <p:grpSp>
        <p:nvGrpSpPr>
          <p:cNvPr id="20" name="Группа 19"/>
          <p:cNvGrpSpPr/>
          <p:nvPr/>
        </p:nvGrpSpPr>
        <p:grpSpPr>
          <a:xfrm>
            <a:off x="4089405" y="1906666"/>
            <a:ext cx="1982514" cy="1908000"/>
            <a:chOff x="4369509" y="1857099"/>
            <a:chExt cx="1982514" cy="1920621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69509" y="1959152"/>
              <a:ext cx="1982514" cy="1622645"/>
            </a:xfrm>
            <a:prstGeom prst="rect">
              <a:avLst/>
            </a:prstGeom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24966" y="1857099"/>
              <a:ext cx="1279391" cy="1920621"/>
            </a:xfrm>
            <a:prstGeom prst="rect">
              <a:avLst/>
            </a:prstGeom>
          </p:spPr>
        </p:pic>
      </p:grpSp>
      <p:grpSp>
        <p:nvGrpSpPr>
          <p:cNvPr id="22" name="Группа 21"/>
          <p:cNvGrpSpPr/>
          <p:nvPr/>
        </p:nvGrpSpPr>
        <p:grpSpPr>
          <a:xfrm>
            <a:off x="1398622" y="2124456"/>
            <a:ext cx="1982514" cy="1622645"/>
            <a:chOff x="1531812" y="1857099"/>
            <a:chExt cx="1982514" cy="1622645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31812" y="1857099"/>
              <a:ext cx="1982514" cy="1622645"/>
            </a:xfrm>
            <a:prstGeom prst="rect">
              <a:avLst/>
            </a:prstGeom>
          </p:spPr>
        </p:pic>
        <p:pic>
          <p:nvPicPr>
            <p:cNvPr id="21" name="Рисунок 20"/>
            <p:cNvPicPr>
              <a:picLocks noChangeAspect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093976" y="2066544"/>
              <a:ext cx="1216152" cy="1380744"/>
            </a:xfrm>
            <a:prstGeom prst="rect">
              <a:avLst/>
            </a:prstGeom>
          </p:spPr>
        </p:pic>
      </p:grpSp>
      <p:grpSp>
        <p:nvGrpSpPr>
          <p:cNvPr id="24" name="Группа 23"/>
          <p:cNvGrpSpPr/>
          <p:nvPr/>
        </p:nvGrpSpPr>
        <p:grpSpPr>
          <a:xfrm>
            <a:off x="4415627" y="4316726"/>
            <a:ext cx="2066409" cy="1806258"/>
            <a:chOff x="9193792" y="1971462"/>
            <a:chExt cx="2066409" cy="1806258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93792" y="1971462"/>
              <a:ext cx="1982514" cy="1622645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92154" y="2335964"/>
              <a:ext cx="1768047" cy="1441756"/>
            </a:xfrm>
            <a:prstGeom prst="rect">
              <a:avLst/>
            </a:prstGeom>
          </p:spPr>
        </p:pic>
      </p:grpSp>
      <p:pic>
        <p:nvPicPr>
          <p:cNvPr id="25" name="Рисунок 24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9979257" y="5793241"/>
            <a:ext cx="1618488" cy="65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21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4.44444E-6 L 0.4888 0.398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40" y="1993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7037E-6 L 0.04375 0.35463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7" y="1773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"/>
                                            </p:cond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11111E-6 L 0.24011 -0.00787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05" y="-39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2"/>
                                            </p:cond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84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598" y="1421793"/>
            <a:ext cx="1591703" cy="19202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45968" y="1050907"/>
            <a:ext cx="8550841" cy="1314119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ctr"/>
            <a:r>
              <a:rPr lang="ru-RU" sz="2100" b="1" spc="-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Звуколёт</a:t>
            </a:r>
            <a:r>
              <a:rPr lang="ru-RU" sz="2100" b="1" spc="-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почти готов! Но из пульта управления слышится «</a:t>
            </a:r>
            <a:r>
              <a:rPr lang="ru-RU" sz="2100" b="1" spc="-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Рррр</a:t>
            </a:r>
            <a:r>
              <a:rPr lang="ru-RU" sz="2100" b="1" spc="-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». Помоги капитану Комете починить его – чётко называй слова и клади в коробку только предметы со звуком </a:t>
            </a:r>
            <a:r>
              <a:rPr lang="en-US" sz="2100" b="1" spc="-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[</a:t>
            </a:r>
            <a:r>
              <a:rPr lang="ru-RU" sz="2100" b="1" spc="-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Р</a:t>
            </a:r>
            <a:r>
              <a:rPr lang="en-US" sz="2100" b="1" spc="-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]</a:t>
            </a:r>
            <a:r>
              <a:rPr lang="ru-RU" sz="2100" b="1" spc="-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в начале слова</a:t>
            </a:r>
            <a:endParaRPr lang="en-US" sz="2100" b="0" strike="noStrike" spc="-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4738172" y="4066618"/>
            <a:ext cx="2566434" cy="2369466"/>
            <a:chOff x="1600200" y="4403858"/>
            <a:chExt cx="2147316" cy="2043026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9284" t="27043" r="9827" b="16790"/>
            <a:stretch/>
          </p:blipFill>
          <p:spPr>
            <a:xfrm>
              <a:off x="1600200" y="4960281"/>
              <a:ext cx="2147316" cy="1486603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80686" y="4403858"/>
              <a:ext cx="1386345" cy="556423"/>
            </a:xfrm>
            <a:prstGeom prst="rect">
              <a:avLst/>
            </a:prstGeom>
            <a:effectLst>
              <a:glow rad="127000">
                <a:schemeClr val="accent1">
                  <a:alpha val="93000"/>
                </a:schemeClr>
              </a:glow>
            </a:effectLst>
          </p:spPr>
        </p:pic>
      </p:grp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40695" y="2365027"/>
            <a:ext cx="882552" cy="1636939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1929" y="2474206"/>
            <a:ext cx="1658935" cy="1688427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91838" y="4054696"/>
            <a:ext cx="1261873" cy="131450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7974" y="4432550"/>
            <a:ext cx="1865388" cy="1519389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8433" y="4983480"/>
            <a:ext cx="1498435" cy="1108383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8697" y="2474206"/>
            <a:ext cx="1457325" cy="1257300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1217" y="2962656"/>
            <a:ext cx="2078620" cy="1039310"/>
          </a:xfrm>
          <a:prstGeom prst="rect">
            <a:avLst/>
          </a:prstGeom>
        </p:spPr>
      </p:pic>
      <p:pic>
        <p:nvPicPr>
          <p:cNvPr id="14" name="Рисунок 13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9404759" y="5751815"/>
            <a:ext cx="1618488" cy="65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52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2 -0.00625 L 0.23815 0.321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57" y="1636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7037E-7 L -0.35169 0.34607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591" y="1729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"/>
                                            </p:cond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2.59259E-6 L -0.18464 -0.00324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32" y="-162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3"/>
                                            </p:cond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96296E-6 L -0.35833 0.02453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17" y="122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8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84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7236" y="1427715"/>
            <a:ext cx="1591703" cy="19202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47388" y="1151244"/>
            <a:ext cx="8550841" cy="702354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ctr"/>
            <a:r>
              <a:rPr lang="ru-RU" sz="2100" b="1" spc="-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Произноси слова и клади в коробку только предметы со звуком </a:t>
            </a:r>
            <a:r>
              <a:rPr lang="en-US" sz="2100" b="1" spc="-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[</a:t>
            </a:r>
            <a:r>
              <a:rPr lang="ru-RU" sz="2100" b="1" spc="-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Р</a:t>
            </a:r>
            <a:r>
              <a:rPr lang="en-US" sz="2100" b="1" spc="-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]</a:t>
            </a:r>
            <a:r>
              <a:rPr lang="ru-RU" sz="2100" b="1" spc="-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 в середине слова</a:t>
            </a:r>
            <a:endParaRPr lang="en-US" sz="2100" b="0" strike="noStrike" spc="-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4822858" y="4114800"/>
            <a:ext cx="2487168" cy="2244955"/>
            <a:chOff x="4911852" y="4376216"/>
            <a:chExt cx="2147316" cy="1928675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4911852" y="4818288"/>
              <a:ext cx="2147316" cy="1486603"/>
              <a:chOff x="4911852" y="4818288"/>
              <a:chExt cx="2147316" cy="1486603"/>
            </a:xfrm>
          </p:grpSpPr>
          <p:pic>
            <p:nvPicPr>
              <p:cNvPr id="7" name="Рисунок 6"/>
              <p:cNvPicPr>
                <a:picLocks noChangeAspect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9284" t="27043" r="9827" b="16790"/>
              <a:stretch/>
            </p:blipFill>
            <p:spPr>
              <a:xfrm>
                <a:off x="4911852" y="4818288"/>
                <a:ext cx="2147316" cy="1486603"/>
              </a:xfrm>
              <a:prstGeom prst="rect">
                <a:avLst/>
              </a:prstGeom>
            </p:spPr>
          </p:pic>
          <p:sp>
            <p:nvSpPr>
              <p:cNvPr id="10" name="Прямоугольник 9"/>
              <p:cNvSpPr/>
              <p:nvPr/>
            </p:nvSpPr>
            <p:spPr>
              <a:xfrm>
                <a:off x="5788152" y="5381561"/>
                <a:ext cx="209672" cy="92333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endParaRPr lang="ru-RU" sz="54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endParaRPr>
              </a:p>
            </p:txBody>
          </p:sp>
        </p:grpSp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308854" y="4376216"/>
              <a:ext cx="1353312" cy="576072"/>
            </a:xfrm>
            <a:prstGeom prst="rect">
              <a:avLst/>
            </a:prstGeom>
            <a:effectLst>
              <a:glow rad="127000">
                <a:schemeClr val="accent1">
                  <a:alpha val="93000"/>
                </a:schemeClr>
              </a:glow>
            </a:effectLst>
          </p:spPr>
        </p:pic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4452" y="4251960"/>
            <a:ext cx="978164" cy="12698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121" t="9119" r="18217" b="14151"/>
          <a:stretch/>
        </p:blipFill>
        <p:spPr>
          <a:xfrm>
            <a:off x="1747388" y="4896671"/>
            <a:ext cx="1252017" cy="146308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2230" y="3562596"/>
            <a:ext cx="1360394" cy="101981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5450" y="2447836"/>
            <a:ext cx="1002365" cy="100236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6472" y="2002090"/>
            <a:ext cx="1428936" cy="142950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01199" y="1621308"/>
            <a:ext cx="1271016" cy="225552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28053" y="2432515"/>
            <a:ext cx="1001781" cy="835923"/>
          </a:xfrm>
          <a:prstGeom prst="rect">
            <a:avLst/>
          </a:prstGeom>
        </p:spPr>
      </p:pic>
      <p:pic>
        <p:nvPicPr>
          <p:cNvPr id="16" name="Рисунок 15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9427463" y="5628213"/>
            <a:ext cx="1618488" cy="65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84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0.30833 0.0182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17" y="90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1.11022E-16 L 0.23529 0.2268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58" y="1134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"/>
                                            </p:cond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0.00417 L -0.26068 0.10301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34" y="534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3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-0.34088 0.38334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44" y="1916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8"/>
                                            </p:cond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84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16688" y="1175937"/>
            <a:ext cx="8550841" cy="774443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ctr"/>
            <a:r>
              <a:rPr lang="ru-RU" sz="2100" b="1" spc="-1" dirty="0">
                <a:solidFill>
                  <a:schemeClr val="accent1">
                    <a:lumMod val="75000"/>
                  </a:schemeClr>
                </a:solidFill>
                <a:latin typeface="CenturyGothic-Bold"/>
              </a:rPr>
              <a:t>Ещё чуть-чуть! Положи в коробку только предметы со звуком </a:t>
            </a:r>
            <a:r>
              <a:rPr lang="en-US" sz="2100" b="1" spc="-1" dirty="0">
                <a:solidFill>
                  <a:schemeClr val="accent1">
                    <a:lumMod val="75000"/>
                  </a:schemeClr>
                </a:solidFill>
                <a:latin typeface="CenturyGothic-Bold"/>
              </a:rPr>
              <a:t>[</a:t>
            </a:r>
            <a:r>
              <a:rPr lang="ru-RU" sz="2100" b="1" spc="-1" dirty="0">
                <a:solidFill>
                  <a:schemeClr val="accent1">
                    <a:lumMod val="75000"/>
                  </a:schemeClr>
                </a:solidFill>
                <a:latin typeface="CenturyGothic-Bold"/>
              </a:rPr>
              <a:t>Р</a:t>
            </a:r>
            <a:r>
              <a:rPr lang="en-US" sz="2100" b="1" spc="-1" dirty="0">
                <a:solidFill>
                  <a:schemeClr val="accent1">
                    <a:lumMod val="75000"/>
                  </a:schemeClr>
                </a:solidFill>
                <a:latin typeface="CenturyGothic-Bold"/>
              </a:rPr>
              <a:t>]</a:t>
            </a:r>
            <a:r>
              <a:rPr lang="ru-RU" sz="2100" b="1" spc="-1" dirty="0">
                <a:solidFill>
                  <a:schemeClr val="accent1">
                    <a:lumMod val="75000"/>
                  </a:schemeClr>
                </a:solidFill>
                <a:latin typeface="CenturyGothic-Bold"/>
              </a:rPr>
              <a:t> в конце слова</a:t>
            </a:r>
            <a:endParaRPr lang="en-US" sz="2100" b="0" strike="noStrike" spc="-1" dirty="0">
              <a:solidFill>
                <a:schemeClr val="accent1">
                  <a:lumMod val="75000"/>
                </a:schemeClr>
              </a:solidFill>
              <a:latin typeface="Arial"/>
            </a:endParaRPr>
          </a:p>
        </p:txBody>
      </p:sp>
      <p:grpSp>
        <p:nvGrpSpPr>
          <p:cNvPr id="21" name="Группа 20"/>
          <p:cNvGrpSpPr/>
          <p:nvPr/>
        </p:nvGrpSpPr>
        <p:grpSpPr>
          <a:xfrm>
            <a:off x="4911851" y="4480559"/>
            <a:ext cx="2147316" cy="2002535"/>
            <a:chOff x="8223504" y="4361687"/>
            <a:chExt cx="2147316" cy="2002535"/>
          </a:xfrm>
        </p:grpSpPr>
        <p:grpSp>
          <p:nvGrpSpPr>
            <p:cNvPr id="18" name="Группа 17"/>
            <p:cNvGrpSpPr/>
            <p:nvPr/>
          </p:nvGrpSpPr>
          <p:grpSpPr>
            <a:xfrm>
              <a:off x="8223504" y="4877619"/>
              <a:ext cx="2147316" cy="1486603"/>
              <a:chOff x="8223504" y="4877620"/>
              <a:chExt cx="2147316" cy="1486603"/>
            </a:xfrm>
          </p:grpSpPr>
          <p:pic>
            <p:nvPicPr>
              <p:cNvPr id="8" name="Рисунок 7"/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9284" t="27043" r="9827" b="16790"/>
              <a:stretch/>
            </p:blipFill>
            <p:spPr>
              <a:xfrm>
                <a:off x="8223504" y="4877620"/>
                <a:ext cx="2147316" cy="1486603"/>
              </a:xfrm>
              <a:prstGeom prst="rect">
                <a:avLst/>
              </a:prstGeom>
            </p:spPr>
          </p:pic>
          <p:sp>
            <p:nvSpPr>
              <p:cNvPr id="11" name="Прямоугольник 10"/>
              <p:cNvSpPr/>
              <p:nvPr/>
            </p:nvSpPr>
            <p:spPr>
              <a:xfrm>
                <a:off x="9116568" y="5381561"/>
                <a:ext cx="207386" cy="92333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endParaRPr lang="ru-RU" sz="54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endParaRPr>
              </a:p>
            </p:txBody>
          </p:sp>
        </p:grpSp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603989" y="4361687"/>
              <a:ext cx="1399547" cy="563011"/>
            </a:xfrm>
            <a:prstGeom prst="rect">
              <a:avLst/>
            </a:prstGeom>
            <a:effectLst>
              <a:glow rad="127000">
                <a:schemeClr val="accent1">
                  <a:alpha val="93000"/>
                </a:schemeClr>
              </a:glow>
            </a:effectLst>
          </p:spPr>
        </p:pic>
      </p:grpSp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79586" y="1045406"/>
            <a:ext cx="1695897" cy="17649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0089" y="4816926"/>
            <a:ext cx="726948" cy="1453896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1995" y="2298014"/>
            <a:ext cx="1236081" cy="123608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8622" y="2106233"/>
            <a:ext cx="1665733" cy="1445106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2512" y="2533865"/>
            <a:ext cx="2561329" cy="916686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7509" y="4166860"/>
            <a:ext cx="1457325" cy="1025271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65231" y="3358764"/>
            <a:ext cx="1791397" cy="1616192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4827" y="3768985"/>
            <a:ext cx="1634713" cy="1423147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34710" y="2283749"/>
            <a:ext cx="1405128" cy="1219651"/>
          </a:xfrm>
          <a:prstGeom prst="rect">
            <a:avLst/>
          </a:prstGeom>
        </p:spPr>
      </p:pic>
      <p:pic>
        <p:nvPicPr>
          <p:cNvPr id="33" name="Рисунок 32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9345168" y="5641694"/>
            <a:ext cx="1618488" cy="65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536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7.40741E-7 L 0.31784 0.380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85" y="19005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59259E-6 L 0.12109 0.400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55" y="2002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33333E-6 L 0.32813 0.00232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06" y="11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"/>
                                            </p:cond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48148E-6 L -0.31094 0.25695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47" y="12847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8"/>
                                            </p:cond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7.40741E-7 L -0.19401 0.14884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01" y="743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2"/>
                                            </p:cond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84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8821" b="-8821"/>
          <a:stretch/>
        </p:blipFill>
        <p:spPr>
          <a:xfrm>
            <a:off x="2368896" y="1380679"/>
            <a:ext cx="7498080" cy="5971503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3" name="TextBox 2"/>
          <p:cNvSpPr txBox="1"/>
          <p:nvPr/>
        </p:nvSpPr>
        <p:spPr>
          <a:xfrm>
            <a:off x="1408176" y="1026734"/>
            <a:ext cx="9565825" cy="1036824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ctr"/>
            <a:r>
              <a:rPr lang="ru-RU" sz="2100" b="1" spc="-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Ура, ты справился! Теперь </a:t>
            </a:r>
            <a:r>
              <a:rPr lang="ru-RU" sz="2100" b="1" spc="-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З</a:t>
            </a:r>
            <a:r>
              <a:rPr lang="ru-RU" sz="2100" b="1" strike="noStrike" spc="-1" dirty="0" err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вуколёт</a:t>
            </a:r>
            <a:r>
              <a:rPr lang="ru-RU" sz="2100" b="1" spc="-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готов </a:t>
            </a:r>
          </a:p>
          <a:p>
            <a:pPr algn="ctr"/>
            <a:r>
              <a:rPr lang="ru-RU" sz="2100" b="1" spc="-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покорять далёкие галактики! </a:t>
            </a:r>
          </a:p>
          <a:p>
            <a:pPr algn="ctr"/>
            <a:r>
              <a:rPr lang="ru-RU" sz="2100" b="1" spc="-1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Спасибо за помощь, дорогой друг! </a:t>
            </a:r>
            <a:endParaRPr lang="en-US" sz="2100" b="1" strike="noStrike" spc="-1" dirty="0">
              <a:solidFill>
                <a:schemeClr val="accent1">
                  <a:lumMod val="75000"/>
                </a:schemeClr>
              </a:solidFill>
              <a:latin typeface="Century Gothic" panose="020B0502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04378" y="2889629"/>
            <a:ext cx="2945852" cy="355389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7936" y="3934177"/>
            <a:ext cx="2340864" cy="243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111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</TotalTime>
  <Words>174</Words>
  <Application>Microsoft Office PowerPoint</Application>
  <PresentationFormat>Широкоэкранный</PresentationFormat>
  <Paragraphs>10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Century Gothic</vt:lpstr>
      <vt:lpstr>CenturyGothic-Bold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Екатерина Чимутова</cp:lastModifiedBy>
  <cp:revision>70</cp:revision>
  <dcterms:created xsi:type="dcterms:W3CDTF">2026-09-05T11:59:51Z</dcterms:created>
  <dcterms:modified xsi:type="dcterms:W3CDTF">2026-10-12T07:41:29Z</dcterms:modified>
</cp:coreProperties>
</file>