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4"/>
  </p:notesMasterIdLst>
  <p:sldIdLst>
    <p:sldId id="284" r:id="rId2"/>
    <p:sldId id="258" r:id="rId3"/>
    <p:sldId id="260" r:id="rId4"/>
    <p:sldId id="283" r:id="rId5"/>
    <p:sldId id="262" r:id="rId6"/>
    <p:sldId id="278" r:id="rId7"/>
    <p:sldId id="267" r:id="rId8"/>
    <p:sldId id="280" r:id="rId9"/>
    <p:sldId id="268" r:id="rId10"/>
    <p:sldId id="269" r:id="rId11"/>
    <p:sldId id="270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FFA"/>
    <a:srgbClr val="597287"/>
    <a:srgbClr val="96A9BA"/>
    <a:srgbClr val="A2A2A2"/>
    <a:srgbClr val="1BA9DF"/>
    <a:srgbClr val="A6D6F9"/>
    <a:srgbClr val="A6D7FA"/>
    <a:srgbClr val="A8C2E6"/>
    <a:srgbClr val="117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Несформированность фонематического слуха</c:v>
                </c:pt>
                <c:pt idx="1">
                  <c:v>Нарушения звукопроизношения</c:v>
                </c:pt>
                <c:pt idx="2">
                  <c:v>Нарушения артикуляционной моторики</c:v>
                </c:pt>
                <c:pt idx="3">
                  <c:v>Нарушения мелкой моторики</c:v>
                </c:pt>
                <c:pt idx="4">
                  <c:v>Нарушения общей моторики</c:v>
                </c:pt>
                <c:pt idx="5">
                  <c:v>Нарушения просодической стороны речи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0.9</c:v>
                </c:pt>
                <c:pt idx="1">
                  <c:v>1</c:v>
                </c:pt>
                <c:pt idx="2">
                  <c:v>0.8</c:v>
                </c:pt>
                <c:pt idx="3">
                  <c:v>0.7</c:v>
                </c:pt>
                <c:pt idx="4">
                  <c:v>1</c:v>
                </c:pt>
                <c:pt idx="5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5D-4B97-AA3E-41CE6F8F2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4510048"/>
        <c:axId val="464512344"/>
      </c:barChart>
      <c:catAx>
        <c:axId val="464510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4512344"/>
        <c:crosses val="autoZero"/>
        <c:auto val="1"/>
        <c:lblAlgn val="ctr"/>
        <c:lblOffset val="100"/>
        <c:noMultiLvlLbl val="0"/>
      </c:catAx>
      <c:valAx>
        <c:axId val="464512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4510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Констатирующий этап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Общая моторика</c:v>
                </c:pt>
                <c:pt idx="1">
                  <c:v>Моторика пальцев</c:v>
                </c:pt>
                <c:pt idx="2">
                  <c:v>Артикуляционная моторика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10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19-4E63-BA0F-EB24CFBF257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Контрольный этап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Общая моторика</c:v>
                </c:pt>
                <c:pt idx="1">
                  <c:v>Моторика пальцев</c:v>
                </c:pt>
                <c:pt idx="2">
                  <c:v>Артикуляционная моторика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19-4E63-BA0F-EB24CFBF2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313614944"/>
        <c:axId val="313607072"/>
      </c:barChart>
      <c:catAx>
        <c:axId val="31361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607072"/>
        <c:crosses val="autoZero"/>
        <c:auto val="1"/>
        <c:lblAlgn val="ctr"/>
        <c:lblOffset val="100"/>
        <c:noMultiLvlLbl val="0"/>
      </c:catAx>
      <c:valAx>
        <c:axId val="31360707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61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Констатирующий этап (%)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865-4074-AF15-1F4F8E1A1726}"/>
              </c:ext>
            </c:extLst>
          </c:dPt>
          <c:cat>
            <c:strRef>
              <c:f>Лист1!$A$2:$A$4</c:f>
              <c:strCache>
                <c:ptCount val="3"/>
                <c:pt idx="0">
                  <c:v>Шипящие</c:v>
                </c:pt>
                <c:pt idx="1">
                  <c:v>Свистящие</c:v>
                </c:pt>
                <c:pt idx="2">
                  <c:v>Сонорные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40</c:v>
                </c:pt>
                <c:pt idx="1">
                  <c:v>50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03-462C-BF43-7899244F22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Контрольный этап (%)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Шипящие</c:v>
                </c:pt>
                <c:pt idx="1">
                  <c:v>Свистящие</c:v>
                </c:pt>
                <c:pt idx="2">
                  <c:v>Сонорные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</c:v>
                </c:pt>
                <c:pt idx="1">
                  <c:v>10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03-462C-BF43-7899244F2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313614944"/>
        <c:axId val="313607072"/>
      </c:barChart>
      <c:catAx>
        <c:axId val="31361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607072"/>
        <c:crosses val="autoZero"/>
        <c:auto val="1"/>
        <c:lblAlgn val="ctr"/>
        <c:lblOffset val="100"/>
        <c:noMultiLvlLbl val="0"/>
      </c:catAx>
      <c:valAx>
        <c:axId val="31360707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61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Констатирующий этап (%)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Опознавание фонем</c:v>
                </c:pt>
                <c:pt idx="1">
                  <c:v>Различие фонем.</c:v>
                </c:pt>
                <c:pt idx="2">
                  <c:v>Повторение слогового ряда.</c:v>
                </c:pt>
                <c:pt idx="3">
                  <c:v>Выделение исследуемого звука «с», «ж».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80</c:v>
                </c:pt>
                <c:pt idx="1">
                  <c:v>100</c:v>
                </c:pt>
                <c:pt idx="2">
                  <c:v>100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99-44B2-83A1-79E77BBFB0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Контрольный этап (%)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Опознавание фонем</c:v>
                </c:pt>
                <c:pt idx="1">
                  <c:v>Различие фонем.</c:v>
                </c:pt>
                <c:pt idx="2">
                  <c:v>Повторение слогового ряда.</c:v>
                </c:pt>
                <c:pt idx="3">
                  <c:v>Выделение исследуемого звука «с», «ж».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99-44B2-83A1-79E77BBFB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549718152"/>
        <c:axId val="549712904"/>
      </c:barChart>
      <c:catAx>
        <c:axId val="54971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9712904"/>
        <c:crosses val="autoZero"/>
        <c:auto val="1"/>
        <c:lblAlgn val="ctr"/>
        <c:lblOffset val="100"/>
        <c:noMultiLvlLbl val="0"/>
      </c:catAx>
      <c:valAx>
        <c:axId val="54971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971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Констатирующий этап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Лист1!$A$2:$A$8</c:f>
              <c:strCache>
                <c:ptCount val="7"/>
                <c:pt idx="0">
                  <c:v>Мелкая моторика</c:v>
                </c:pt>
                <c:pt idx="1">
                  <c:v>Артикуляционная моторика</c:v>
                </c:pt>
                <c:pt idx="2">
                  <c:v>Звукопроизношение</c:v>
                </c:pt>
                <c:pt idx="3">
                  <c:v>Просодическая сторона речи</c:v>
                </c:pt>
                <c:pt idx="4">
                  <c:v>Фонематический слух</c:v>
                </c:pt>
                <c:pt idx="5">
                  <c:v>Фонематическое восприятие</c:v>
                </c:pt>
                <c:pt idx="6">
                  <c:v>Общая моторика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2.2000000000000002</c:v>
                </c:pt>
                <c:pt idx="1">
                  <c:v>1.7</c:v>
                </c:pt>
                <c:pt idx="2">
                  <c:v>1.3</c:v>
                </c:pt>
                <c:pt idx="3">
                  <c:v>2</c:v>
                </c:pt>
                <c:pt idx="4">
                  <c:v>2.1</c:v>
                </c:pt>
                <c:pt idx="5">
                  <c:v>1.4</c:v>
                </c:pt>
                <c:pt idx="6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0-421A-B33A-B6AD001E06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Контрольный этап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Лист1!$A$2:$A$8</c:f>
              <c:strCache>
                <c:ptCount val="7"/>
                <c:pt idx="0">
                  <c:v>Мелкая моторика</c:v>
                </c:pt>
                <c:pt idx="1">
                  <c:v>Артикуляционная моторика</c:v>
                </c:pt>
                <c:pt idx="2">
                  <c:v>Звукопроизношение</c:v>
                </c:pt>
                <c:pt idx="3">
                  <c:v>Просодическая сторона речи</c:v>
                </c:pt>
                <c:pt idx="4">
                  <c:v>Фонематический слух</c:v>
                </c:pt>
                <c:pt idx="5">
                  <c:v>Фонематическое восприятие</c:v>
                </c:pt>
                <c:pt idx="6">
                  <c:v>Общая моторика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3.2</c:v>
                </c:pt>
                <c:pt idx="1">
                  <c:v>2.8</c:v>
                </c:pt>
                <c:pt idx="2">
                  <c:v>1.9</c:v>
                </c:pt>
                <c:pt idx="3">
                  <c:v>1.6</c:v>
                </c:pt>
                <c:pt idx="4">
                  <c:v>1.7</c:v>
                </c:pt>
                <c:pt idx="5">
                  <c:v>1.5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B0-421A-B33A-B6AD001E0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9128463"/>
        <c:axId val="1319135119"/>
      </c:barChart>
      <c:catAx>
        <c:axId val="131912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9135119"/>
        <c:crosses val="autoZero"/>
        <c:auto val="1"/>
        <c:lblAlgn val="ctr"/>
        <c:lblOffset val="100"/>
        <c:noMultiLvlLbl val="0"/>
      </c:catAx>
      <c:valAx>
        <c:axId val="1319135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9128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22031C-50CA-4628-8BCC-A6D20009DD51}" type="doc">
      <dgm:prSet loTypeId="urn:microsoft.com/office/officeart/2005/8/layout/vList2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A3E77CC-D396-464F-9BE4-7FC097E97CD0}">
      <dgm:prSet phldrT="[Текст]"/>
      <dgm:spPr>
        <a:solidFill>
          <a:srgbClr val="597287"/>
        </a:solidFill>
      </dgm:spPr>
      <dgm:t>
        <a:bodyPr/>
        <a:lstStyle/>
        <a:p>
          <a:pPr algn="ctr"/>
          <a:r>
            <a:rPr lang="ru-RU" dirty="0" err="1"/>
            <a:t>Дисграфия</a:t>
          </a:r>
          <a:r>
            <a:rPr lang="ru-RU" dirty="0"/>
            <a:t> выявляется у 10-25% младших школьников (по данным М.С. Грушевской, А.Н. Корнева, И.Н. </a:t>
          </a:r>
          <a:r>
            <a:rPr lang="ru-RU" dirty="0" err="1"/>
            <a:t>Садовниковой</a:t>
          </a:r>
          <a:r>
            <a:rPr lang="ru-RU" dirty="0"/>
            <a:t>)</a:t>
          </a:r>
        </a:p>
      </dgm:t>
    </dgm:pt>
    <dgm:pt modelId="{8A3925A4-6092-48C9-AEA6-4882EB66713D}" type="parTrans" cxnId="{DE8647C9-DFEA-4791-8599-8DF996074EFC}">
      <dgm:prSet/>
      <dgm:spPr/>
      <dgm:t>
        <a:bodyPr/>
        <a:lstStyle/>
        <a:p>
          <a:endParaRPr lang="ru-RU"/>
        </a:p>
      </dgm:t>
    </dgm:pt>
    <dgm:pt modelId="{1C3D6854-D0F7-414F-A016-582BECFB33B4}" type="sibTrans" cxnId="{DE8647C9-DFEA-4791-8599-8DF996074EFC}">
      <dgm:prSet/>
      <dgm:spPr/>
      <dgm:t>
        <a:bodyPr/>
        <a:lstStyle/>
        <a:p>
          <a:endParaRPr lang="ru-RU"/>
        </a:p>
      </dgm:t>
    </dgm:pt>
    <dgm:pt modelId="{A9DAA902-90F8-455A-99C6-80102164CAAF}">
      <dgm:prSet phldrT="[Текст]"/>
      <dgm:spPr/>
      <dgm:t>
        <a:bodyPr/>
        <a:lstStyle/>
        <a:p>
          <a:r>
            <a:rPr lang="ru-RU" dirty="0"/>
            <a:t>Одной из ключевых причин развития </a:t>
          </a:r>
          <a:r>
            <a:rPr lang="ru-RU" dirty="0" err="1"/>
            <a:t>дисграфии</a:t>
          </a:r>
          <a:r>
            <a:rPr lang="ru-RU" dirty="0"/>
            <a:t> является </a:t>
          </a:r>
          <a:r>
            <a:rPr lang="ru-RU" dirty="0" err="1"/>
            <a:t>несформированность</a:t>
          </a:r>
          <a:r>
            <a:rPr lang="ru-RU" dirty="0"/>
            <a:t> фонематических процессов</a:t>
          </a:r>
        </a:p>
      </dgm:t>
    </dgm:pt>
    <dgm:pt modelId="{24082EDE-B3B0-4254-ABEF-13FC3B3A9C1D}" type="parTrans" cxnId="{1647D040-8DD8-48A7-90ED-92A7E8E71CA2}">
      <dgm:prSet/>
      <dgm:spPr/>
      <dgm:t>
        <a:bodyPr/>
        <a:lstStyle/>
        <a:p>
          <a:endParaRPr lang="ru-RU"/>
        </a:p>
      </dgm:t>
    </dgm:pt>
    <dgm:pt modelId="{4E7B64C4-A8EE-4827-BB98-3CADE7B3AC3D}" type="sibTrans" cxnId="{1647D040-8DD8-48A7-90ED-92A7E8E71CA2}">
      <dgm:prSet/>
      <dgm:spPr/>
      <dgm:t>
        <a:bodyPr/>
        <a:lstStyle/>
        <a:p>
          <a:endParaRPr lang="ru-RU"/>
        </a:p>
      </dgm:t>
    </dgm:pt>
    <dgm:pt modelId="{226578EB-422A-4D06-9D17-0218C2BB13B4}">
      <dgm:prSet phldrT="[Текст]"/>
      <dgm:spPr>
        <a:solidFill>
          <a:srgbClr val="597287"/>
        </a:solidFill>
      </dgm:spPr>
      <dgm:t>
        <a:bodyPr/>
        <a:lstStyle/>
        <a:p>
          <a:pPr algn="ctr"/>
          <a:r>
            <a:rPr lang="ru-RU" dirty="0"/>
            <a:t>Доля детей с ОВЗ увеличилась с 2,2% (2011/2012) до 5,6% (2017/2018) по данным Росстата и Минтруда России</a:t>
          </a:r>
        </a:p>
      </dgm:t>
    </dgm:pt>
    <dgm:pt modelId="{A77C8F8D-1F84-4C8E-B78F-F8F3846796EB}" type="parTrans" cxnId="{187D2033-51A3-464D-874D-D4B9BE4FD2D3}">
      <dgm:prSet/>
      <dgm:spPr/>
      <dgm:t>
        <a:bodyPr/>
        <a:lstStyle/>
        <a:p>
          <a:endParaRPr lang="ru-RU"/>
        </a:p>
      </dgm:t>
    </dgm:pt>
    <dgm:pt modelId="{577208A9-E353-4602-A6C1-A619C0FD3918}" type="sibTrans" cxnId="{187D2033-51A3-464D-874D-D4B9BE4FD2D3}">
      <dgm:prSet/>
      <dgm:spPr/>
      <dgm:t>
        <a:bodyPr/>
        <a:lstStyle/>
        <a:p>
          <a:endParaRPr lang="ru-RU"/>
        </a:p>
      </dgm:t>
    </dgm:pt>
    <dgm:pt modelId="{FEC2A9E5-4A25-4AFE-9B87-5B772925A602}">
      <dgm:prSet phldrT="[Текст]"/>
      <dgm:spPr/>
      <dgm:t>
        <a:bodyPr/>
        <a:lstStyle/>
        <a:p>
          <a:r>
            <a:rPr lang="ru-RU" dirty="0"/>
            <a:t>Выявление и коррекция артикуляционно-фонематической </a:t>
          </a:r>
          <a:r>
            <a:rPr lang="ru-RU" dirty="0" err="1"/>
            <a:t>дисграфии</a:t>
          </a:r>
          <a:r>
            <a:rPr lang="ru-RU" dirty="0"/>
            <a:t> в условиях инклюзивного образования особенно актуально</a:t>
          </a:r>
        </a:p>
      </dgm:t>
    </dgm:pt>
    <dgm:pt modelId="{D9343E49-85FD-4DE0-9DDE-43F6AC02AB5F}" type="parTrans" cxnId="{D9DC8018-2896-4794-8494-8078454A27D9}">
      <dgm:prSet/>
      <dgm:spPr/>
      <dgm:t>
        <a:bodyPr/>
        <a:lstStyle/>
        <a:p>
          <a:endParaRPr lang="ru-RU"/>
        </a:p>
      </dgm:t>
    </dgm:pt>
    <dgm:pt modelId="{45430193-869B-445D-B751-C04E489695B7}" type="sibTrans" cxnId="{D9DC8018-2896-4794-8494-8078454A27D9}">
      <dgm:prSet/>
      <dgm:spPr/>
      <dgm:t>
        <a:bodyPr/>
        <a:lstStyle/>
        <a:p>
          <a:endParaRPr lang="ru-RU"/>
        </a:p>
      </dgm:t>
    </dgm:pt>
    <dgm:pt modelId="{FA8E141C-D05B-4C0A-AF21-31A8F8D1DE33}" type="pres">
      <dgm:prSet presAssocID="{A622031C-50CA-4628-8BCC-A6D20009DD51}" presName="linear" presStyleCnt="0">
        <dgm:presLayoutVars>
          <dgm:animLvl val="lvl"/>
          <dgm:resizeHandles val="exact"/>
        </dgm:presLayoutVars>
      </dgm:prSet>
      <dgm:spPr/>
    </dgm:pt>
    <dgm:pt modelId="{18D4A397-C650-4D68-87E8-25CB24B9B009}" type="pres">
      <dgm:prSet presAssocID="{DA3E77CC-D396-464F-9BE4-7FC097E97CD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1C58814-59BD-4853-858C-B1B13FE0FFEE}" type="pres">
      <dgm:prSet presAssocID="{DA3E77CC-D396-464F-9BE4-7FC097E97CD0}" presName="childText" presStyleLbl="revTx" presStyleIdx="0" presStyleCnt="2">
        <dgm:presLayoutVars>
          <dgm:bulletEnabled val="1"/>
        </dgm:presLayoutVars>
      </dgm:prSet>
      <dgm:spPr/>
    </dgm:pt>
    <dgm:pt modelId="{B9F68E46-C366-44B2-AB65-57F9DB548F38}" type="pres">
      <dgm:prSet presAssocID="{226578EB-422A-4D06-9D17-0218C2BB13B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3410D38-F0DC-4963-A6F3-9EC542A2D75A}" type="pres">
      <dgm:prSet presAssocID="{226578EB-422A-4D06-9D17-0218C2BB13B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9DC8018-2896-4794-8494-8078454A27D9}" srcId="{226578EB-422A-4D06-9D17-0218C2BB13B4}" destId="{FEC2A9E5-4A25-4AFE-9B87-5B772925A602}" srcOrd="0" destOrd="0" parTransId="{D9343E49-85FD-4DE0-9DDE-43F6AC02AB5F}" sibTransId="{45430193-869B-445D-B751-C04E489695B7}"/>
    <dgm:cxn modelId="{4A0A8F27-E73A-477C-A2A6-643D4733A40D}" type="presOf" srcId="{FEC2A9E5-4A25-4AFE-9B87-5B772925A602}" destId="{23410D38-F0DC-4963-A6F3-9EC542A2D75A}" srcOrd="0" destOrd="0" presId="urn:microsoft.com/office/officeart/2005/8/layout/vList2"/>
    <dgm:cxn modelId="{187D2033-51A3-464D-874D-D4B9BE4FD2D3}" srcId="{A622031C-50CA-4628-8BCC-A6D20009DD51}" destId="{226578EB-422A-4D06-9D17-0218C2BB13B4}" srcOrd="1" destOrd="0" parTransId="{A77C8F8D-1F84-4C8E-B78F-F8F3846796EB}" sibTransId="{577208A9-E353-4602-A6C1-A619C0FD3918}"/>
    <dgm:cxn modelId="{1647D040-8DD8-48A7-90ED-92A7E8E71CA2}" srcId="{DA3E77CC-D396-464F-9BE4-7FC097E97CD0}" destId="{A9DAA902-90F8-455A-99C6-80102164CAAF}" srcOrd="0" destOrd="0" parTransId="{24082EDE-B3B0-4254-ABEF-13FC3B3A9C1D}" sibTransId="{4E7B64C4-A8EE-4827-BB98-3CADE7B3AC3D}"/>
    <dgm:cxn modelId="{007D4E7B-0BBF-46D4-ADA2-C255DEE42251}" type="presOf" srcId="{226578EB-422A-4D06-9D17-0218C2BB13B4}" destId="{B9F68E46-C366-44B2-AB65-57F9DB548F38}" srcOrd="0" destOrd="0" presId="urn:microsoft.com/office/officeart/2005/8/layout/vList2"/>
    <dgm:cxn modelId="{10F0C99C-2B15-437B-AE10-0A2291DBF65A}" type="presOf" srcId="{A9DAA902-90F8-455A-99C6-80102164CAAF}" destId="{B1C58814-59BD-4853-858C-B1B13FE0FFEE}" srcOrd="0" destOrd="0" presId="urn:microsoft.com/office/officeart/2005/8/layout/vList2"/>
    <dgm:cxn modelId="{87AFA8AA-672C-4D01-978D-D84B93E0F0F7}" type="presOf" srcId="{DA3E77CC-D396-464F-9BE4-7FC097E97CD0}" destId="{18D4A397-C650-4D68-87E8-25CB24B9B009}" srcOrd="0" destOrd="0" presId="urn:microsoft.com/office/officeart/2005/8/layout/vList2"/>
    <dgm:cxn modelId="{DE8647C9-DFEA-4791-8599-8DF996074EFC}" srcId="{A622031C-50CA-4628-8BCC-A6D20009DD51}" destId="{DA3E77CC-D396-464F-9BE4-7FC097E97CD0}" srcOrd="0" destOrd="0" parTransId="{8A3925A4-6092-48C9-AEA6-4882EB66713D}" sibTransId="{1C3D6854-D0F7-414F-A016-582BECFB33B4}"/>
    <dgm:cxn modelId="{A2885FFF-C5FB-4856-AB98-D406EEB4EEF7}" type="presOf" srcId="{A622031C-50CA-4628-8BCC-A6D20009DD51}" destId="{FA8E141C-D05B-4C0A-AF21-31A8F8D1DE33}" srcOrd="0" destOrd="0" presId="urn:microsoft.com/office/officeart/2005/8/layout/vList2"/>
    <dgm:cxn modelId="{8C440B3A-B2A5-4F5F-8920-0926D2450239}" type="presParOf" srcId="{FA8E141C-D05B-4C0A-AF21-31A8F8D1DE33}" destId="{18D4A397-C650-4D68-87E8-25CB24B9B009}" srcOrd="0" destOrd="0" presId="urn:microsoft.com/office/officeart/2005/8/layout/vList2"/>
    <dgm:cxn modelId="{B5B56DE4-48DC-43FB-8C5F-0127918C864A}" type="presParOf" srcId="{FA8E141C-D05B-4C0A-AF21-31A8F8D1DE33}" destId="{B1C58814-59BD-4853-858C-B1B13FE0FFEE}" srcOrd="1" destOrd="0" presId="urn:microsoft.com/office/officeart/2005/8/layout/vList2"/>
    <dgm:cxn modelId="{049C6596-55A0-4B9B-AD52-EC9BF051ACD3}" type="presParOf" srcId="{FA8E141C-D05B-4C0A-AF21-31A8F8D1DE33}" destId="{B9F68E46-C366-44B2-AB65-57F9DB548F38}" srcOrd="2" destOrd="0" presId="urn:microsoft.com/office/officeart/2005/8/layout/vList2"/>
    <dgm:cxn modelId="{74911428-CA0D-4013-B38E-F1C3F02BA808}" type="presParOf" srcId="{FA8E141C-D05B-4C0A-AF21-31A8F8D1DE33}" destId="{23410D38-F0DC-4963-A6F3-9EC542A2D75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4A397-C650-4D68-87E8-25CB24B9B009}">
      <dsp:nvSpPr>
        <dsp:cNvPr id="0" name=""/>
        <dsp:cNvSpPr/>
      </dsp:nvSpPr>
      <dsp:spPr>
        <a:xfrm>
          <a:off x="0" y="231008"/>
          <a:ext cx="5319310" cy="1053000"/>
        </a:xfrm>
        <a:prstGeom prst="roundRect">
          <a:avLst/>
        </a:prstGeom>
        <a:solidFill>
          <a:srgbClr val="597287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/>
            <a:t>Дисграфия</a:t>
          </a:r>
          <a:r>
            <a:rPr lang="ru-RU" sz="2000" kern="1200" dirty="0"/>
            <a:t> выявляется у 10-25% младших школьников (по данным М.С. Грушевской, А.Н. Корнева, И.Н. </a:t>
          </a:r>
          <a:r>
            <a:rPr lang="ru-RU" sz="2000" kern="1200" dirty="0" err="1"/>
            <a:t>Садовниковой</a:t>
          </a:r>
          <a:r>
            <a:rPr lang="ru-RU" sz="2000" kern="1200" dirty="0"/>
            <a:t>)</a:t>
          </a:r>
        </a:p>
      </dsp:txBody>
      <dsp:txXfrm>
        <a:off x="51403" y="282411"/>
        <a:ext cx="5216504" cy="950194"/>
      </dsp:txXfrm>
    </dsp:sp>
    <dsp:sp modelId="{B1C58814-59BD-4853-858C-B1B13FE0FFEE}">
      <dsp:nvSpPr>
        <dsp:cNvPr id="0" name=""/>
        <dsp:cNvSpPr/>
      </dsp:nvSpPr>
      <dsp:spPr>
        <a:xfrm>
          <a:off x="0" y="1284008"/>
          <a:ext cx="5319310" cy="70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88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kern="1200" dirty="0"/>
            <a:t>Одной из ключевых причин развития </a:t>
          </a:r>
          <a:r>
            <a:rPr lang="ru-RU" sz="1600" kern="1200" dirty="0" err="1"/>
            <a:t>дисграфии</a:t>
          </a:r>
          <a:r>
            <a:rPr lang="ru-RU" sz="1600" kern="1200" dirty="0"/>
            <a:t> является </a:t>
          </a:r>
          <a:r>
            <a:rPr lang="ru-RU" sz="1600" kern="1200" dirty="0" err="1"/>
            <a:t>несформированность</a:t>
          </a:r>
          <a:r>
            <a:rPr lang="ru-RU" sz="1600" kern="1200" dirty="0"/>
            <a:t> фонематических процессов</a:t>
          </a:r>
        </a:p>
      </dsp:txBody>
      <dsp:txXfrm>
        <a:off x="0" y="1284008"/>
        <a:ext cx="5319310" cy="703800"/>
      </dsp:txXfrm>
    </dsp:sp>
    <dsp:sp modelId="{B9F68E46-C366-44B2-AB65-57F9DB548F38}">
      <dsp:nvSpPr>
        <dsp:cNvPr id="0" name=""/>
        <dsp:cNvSpPr/>
      </dsp:nvSpPr>
      <dsp:spPr>
        <a:xfrm>
          <a:off x="0" y="1987808"/>
          <a:ext cx="5319310" cy="1053000"/>
        </a:xfrm>
        <a:prstGeom prst="roundRect">
          <a:avLst/>
        </a:prstGeom>
        <a:solidFill>
          <a:srgbClr val="597287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Доля детей с ОВЗ увеличилась с 2,2% (2011/2012) до 5,6% (2017/2018) по данным Росстата и Минтруда России</a:t>
          </a:r>
        </a:p>
      </dsp:txBody>
      <dsp:txXfrm>
        <a:off x="51403" y="2039211"/>
        <a:ext cx="5216504" cy="950194"/>
      </dsp:txXfrm>
    </dsp:sp>
    <dsp:sp modelId="{23410D38-F0DC-4963-A6F3-9EC542A2D75A}">
      <dsp:nvSpPr>
        <dsp:cNvPr id="0" name=""/>
        <dsp:cNvSpPr/>
      </dsp:nvSpPr>
      <dsp:spPr>
        <a:xfrm>
          <a:off x="0" y="3040808"/>
          <a:ext cx="5319310" cy="70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88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kern="1200" dirty="0"/>
            <a:t>Выявление и коррекция артикуляционно-фонематической </a:t>
          </a:r>
          <a:r>
            <a:rPr lang="ru-RU" sz="1600" kern="1200" dirty="0" err="1"/>
            <a:t>дисграфии</a:t>
          </a:r>
          <a:r>
            <a:rPr lang="ru-RU" sz="1600" kern="1200" dirty="0"/>
            <a:t> в условиях инклюзивного образования особенно актуально</a:t>
          </a:r>
        </a:p>
      </dsp:txBody>
      <dsp:txXfrm>
        <a:off x="0" y="3040808"/>
        <a:ext cx="5319310" cy="703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078B1-AE35-453F-819C-96C23DDAF05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85031-543A-4B61-BDD8-58442B02F7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553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64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10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99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26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BFA81-AC8E-4262-8E6F-7507FE10B9A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93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99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46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62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3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06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78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27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159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19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409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46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69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94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947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104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209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1731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38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656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515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>
          <a:xfrm>
            <a:off x="838200" y="6356352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>
          <a:xfrm>
            <a:off x="8610600" y="6356352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725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56671-2071-4147-B119-F842CC5253C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C7F3BF-3531-4276-9AC5-D5E84AD213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736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54C5816-AB47-4C7F-ABDF-F3A3F0FBE6AF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1181900" y="2436336"/>
            <a:ext cx="8828373" cy="2293536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dirty="0">
                <a:solidFill>
                  <a:srgbClr val="203B92"/>
                </a:solidFill>
                <a:ea typeface="Roboto" panose="02000000000000000000" charset="0"/>
                <a:cs typeface="Times New Roman" panose="02020603050405020304" pitchFamily="18" charset="0"/>
              </a:rPr>
              <a:t>Профилактика артикуляционно-фонематической дисграфии у младших школьников в условиях инклюзивного образования</a:t>
            </a:r>
            <a:br>
              <a:rPr lang="ru-RU" sz="3600" b="1" dirty="0">
                <a:solidFill>
                  <a:srgbClr val="203B92"/>
                </a:solidFill>
                <a:ea typeface="Roboto" panose="02000000000000000000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rgbClr val="203B92"/>
                </a:solidFill>
                <a:ea typeface="Roboto" panose="02000000000000000000" charset="0"/>
              </a:rPr>
            </a:br>
            <a:endParaRPr lang="ru-RU" sz="3600" b="1" dirty="0">
              <a:solidFill>
                <a:srgbClr val="203B92"/>
              </a:solidFill>
              <a:ea typeface="Roboto" panose="02000000000000000000" charset="0"/>
              <a:cs typeface="Roboto" panose="02000000000000000000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E0ABD8-C6E1-4B3E-8EA9-838C12E9A1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2309" y="5406592"/>
            <a:ext cx="8121610" cy="1322587"/>
          </a:xfrm>
        </p:spPr>
        <p:txBody>
          <a:bodyPr>
            <a:normAutofit/>
          </a:bodyPr>
          <a:lstStyle/>
          <a:p>
            <a:pPr algn="ctr"/>
            <a:r>
              <a:rPr lang="ru-RU" sz="1600" i="1" cap="none" dirty="0">
                <a:solidFill>
                  <a:srgbClr val="203B92"/>
                </a:solidFill>
                <a:ea typeface="Roboto" panose="02000000000000000000" charset="0"/>
                <a:cs typeface="Times New Roman" panose="02020603050405020304" pitchFamily="18" charset="0"/>
              </a:rPr>
              <a:t>Исполнитель: учитель-логопед Сабирова Татьяна Николаевна</a:t>
            </a:r>
            <a:endParaRPr lang="ru-RU" sz="1600" i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FBF753-247B-4271-AA73-E77B5FF851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5559" y="483563"/>
            <a:ext cx="5684760" cy="164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4693" y="1396794"/>
            <a:ext cx="5027203" cy="502720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99600" y="1796265"/>
            <a:ext cx="4709653" cy="2114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11424" y="1322485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216241" y="692289"/>
            <a:ext cx="9695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АКТУАЛЬНОСТЬ</a:t>
            </a:r>
            <a:endParaRPr lang="ru-RU" sz="4800" dirty="0">
              <a:solidFill>
                <a:srgbClr val="00206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74350688"/>
              </p:ext>
            </p:extLst>
          </p:nvPr>
        </p:nvGraphicFramePr>
        <p:xfrm>
          <a:off x="749400" y="2029405"/>
          <a:ext cx="5319310" cy="3975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6390587" y="3689939"/>
            <a:ext cx="51464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quote-cjk-patch"/>
              </a:rPr>
              <a:t>Предмет исследования:</a:t>
            </a:r>
            <a:br>
              <a:rPr lang="ru-RU" dirty="0">
                <a:solidFill>
                  <a:srgbClr val="0F1115"/>
                </a:solidFill>
                <a:latin typeface="quote-cjk-patch"/>
              </a:rPr>
            </a:br>
            <a:r>
              <a:rPr lang="ru-RU" dirty="0">
                <a:solidFill>
                  <a:srgbClr val="0F1115"/>
                </a:solidFill>
                <a:latin typeface="quote-cjk-patch"/>
              </a:rPr>
              <a:t>содержание логопедической работы по профилактике артикуляционно-фонематической </a:t>
            </a:r>
            <a:r>
              <a:rPr lang="ru-RU" dirty="0" err="1">
                <a:solidFill>
                  <a:srgbClr val="0F1115"/>
                </a:solidFill>
                <a:latin typeface="quote-cjk-patch"/>
              </a:rPr>
              <a:t>дисграфии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 у младших школьников в условиях инклюзивного образования</a:t>
            </a:r>
            <a:br>
              <a:rPr lang="ru-RU" dirty="0"/>
            </a:b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90587" y="2323069"/>
            <a:ext cx="50760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quote-cjk-patch"/>
              </a:rPr>
              <a:t>Объект исследования:</a:t>
            </a:r>
            <a:br>
              <a:rPr lang="ru-RU" dirty="0">
                <a:solidFill>
                  <a:srgbClr val="0F1115"/>
                </a:solidFill>
                <a:latin typeface="quote-cjk-patch"/>
              </a:rPr>
            </a:br>
            <a:r>
              <a:rPr lang="ru-RU" dirty="0">
                <a:solidFill>
                  <a:srgbClr val="0F1115"/>
                </a:solidFill>
                <a:latin typeface="quote-cjk-patch"/>
              </a:rPr>
              <a:t>артикуляционно-фонематическая </a:t>
            </a:r>
            <a:r>
              <a:rPr lang="ru-RU" dirty="0" err="1">
                <a:solidFill>
                  <a:srgbClr val="0F1115"/>
                </a:solidFill>
                <a:latin typeface="quote-cjk-patch"/>
              </a:rPr>
              <a:t>дисграфия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 у младших школьников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390587" y="2227792"/>
            <a:ext cx="5146431" cy="98755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390587" y="3575406"/>
            <a:ext cx="5146431" cy="22039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586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300"/>
                    </a14:imgEffect>
                    <a14:imgEffect>
                      <a14:saturation sat="108000"/>
                    </a14:imgEffect>
                    <a14:imgEffect>
                      <a14:brightnessContrast bright="-100000"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16346" y="1438665"/>
            <a:ext cx="4923589" cy="4923589"/>
          </a:xfrm>
          <a:prstGeom prst="rect">
            <a:avLst/>
          </a:prstGeom>
          <a:noFill/>
          <a:effectLst>
            <a:reflection stA="0" endPos="65000" dist="50800" dir="5400000" sy="-100000" algn="bl" rotWithShape="0"/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99600" y="1796265"/>
            <a:ext cx="4709653" cy="2114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11424" y="1322485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75473" y="1436357"/>
            <a:ext cx="11605333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cs typeface="Times New Roman" panose="02020603050405020304" pitchFamily="18" charset="0"/>
              </a:rPr>
              <a:t>Цель исследования </a:t>
            </a:r>
            <a:r>
              <a:rPr lang="ru-RU" altLang="ru-RU" sz="2400" dirty="0">
                <a:cs typeface="Times New Roman" panose="02020603050405020304" pitchFamily="18" charset="0"/>
              </a:rPr>
              <a:t>– разработать и апробировать содержание работы по профилактике артикуляционно-фонематической дисграфии у младших школьников в условиях инклюзивного образования.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cs typeface="Times New Roman" panose="02020603050405020304" pitchFamily="18" charset="0"/>
              </a:rPr>
              <a:t>Задачи исследования:</a:t>
            </a: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Проанализировать научную литературу по проблеме артикуляционно-фонематической </a:t>
            </a:r>
            <a:r>
              <a:rPr lang="ru-RU" altLang="ru-RU" sz="2400" dirty="0" err="1">
                <a:cs typeface="Times New Roman" panose="02020603050405020304" pitchFamily="18" charset="0"/>
              </a:rPr>
              <a:t>дисграфии</a:t>
            </a:r>
            <a:r>
              <a:rPr lang="ru-RU" altLang="ru-RU" sz="2400" dirty="0">
                <a:cs typeface="Times New Roman" panose="02020603050405020304" pitchFamily="18" charset="0"/>
              </a:rPr>
              <a:t>.</a:t>
            </a: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Провести констатирующий эксперимент по выявлению симптомов 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артикуляционно-фонематической </a:t>
            </a:r>
            <a:r>
              <a:rPr kumimoji="0" lang="ru-RU" alt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дисграфии</a:t>
            </a: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.</a:t>
            </a:r>
            <a:endParaRPr lang="ru-RU" altLang="ru-RU" sz="2400" dirty="0">
              <a:cs typeface="Times New Roman" panose="02020603050405020304" pitchFamily="18" charset="0"/>
            </a:endParaRP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Определить направления и содержание коррекционно-профилактических занятий.</a:t>
            </a: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400" dirty="0">
                <a:cs typeface="Times New Roman" panose="02020603050405020304" pitchFamily="18" charset="0"/>
              </a:rPr>
              <a:t>Оценить эффективность логопедической работы.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400" b="1" dirty="0"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cs typeface="Times New Roman" panose="02020603050405020304" pitchFamily="18" charset="0"/>
              </a:rPr>
              <a:t>Гипотеза:</a:t>
            </a:r>
            <a:r>
              <a:rPr lang="ru-RU" altLang="ru-RU" sz="2400" dirty="0">
                <a:cs typeface="Times New Roman" panose="02020603050405020304" pitchFamily="18" charset="0"/>
              </a:rPr>
              <a:t> Систематическая логопедическая работа будет способствовать улучшению навыков письма у младших школьников.</a:t>
            </a:r>
            <a:endParaRPr kumimoji="0" lang="ru-RU" altLang="ru-RU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26454" y="513027"/>
            <a:ext cx="81495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ЦЕЛИ И ЗАДАЧИ</a:t>
            </a:r>
            <a:endParaRPr lang="ru-RU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512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BFADCB-38F8-4C1C-9B4C-FA8089F93BE2}"/>
              </a:ext>
            </a:extLst>
          </p:cNvPr>
          <p:cNvSpPr txBox="1"/>
          <p:nvPr/>
        </p:nvSpPr>
        <p:spPr>
          <a:xfrm>
            <a:off x="408373" y="4546179"/>
            <a:ext cx="11661762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24E8202-E643-4DB9-832B-79B9AF17896D}"/>
              </a:ext>
            </a:extLst>
          </p:cNvPr>
          <p:cNvSpPr/>
          <p:nvPr/>
        </p:nvSpPr>
        <p:spPr bwMode="auto">
          <a:xfrm>
            <a:off x="747204" y="355802"/>
            <a:ext cx="10697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ТЕОРЕТИЧЕСКОЕ ОБОСНОВАНИЕ РАБОТЫ ПО КОРРЕКЦИИ АРТИКУЛЯЦИОННО-ФОНЕМАТИЧЕСКОЙ ДИСГРАФИИ У МЛАДШИХ ШКОЛЬНИКОВ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661AD5-B5A5-444A-91EA-8E99A172F47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3278" y="1488004"/>
            <a:ext cx="5366600" cy="44140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DFDD97-71AF-40E5-8816-BE0688B08E57}"/>
              </a:ext>
            </a:extLst>
          </p:cNvPr>
          <p:cNvSpPr txBox="1"/>
          <p:nvPr/>
        </p:nvSpPr>
        <p:spPr>
          <a:xfrm>
            <a:off x="845427" y="1751641"/>
            <a:ext cx="10599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</a:rPr>
              <a:t>Данной проблеме посвятили свои работы такие ученые как Т. В. </a:t>
            </a:r>
            <a:r>
              <a:rPr lang="ru-RU" b="0" i="0" dirty="0" err="1">
                <a:solidFill>
                  <a:srgbClr val="0F1115"/>
                </a:solidFill>
                <a:effectLst/>
              </a:rPr>
              <a:t>Ахутина</a:t>
            </a:r>
            <a:r>
              <a:rPr lang="ru-RU" b="0" i="0" dirty="0">
                <a:solidFill>
                  <a:srgbClr val="0F1115"/>
                </a:solidFill>
                <a:effectLst/>
              </a:rPr>
              <a:t>, Л. С. Выготский, Р. Е. Левина, А. Р. </a:t>
            </a:r>
            <a:r>
              <a:rPr lang="ru-RU" b="0" i="0" dirty="0" err="1">
                <a:solidFill>
                  <a:srgbClr val="0F1115"/>
                </a:solidFill>
                <a:effectLst/>
              </a:rPr>
              <a:t>Лурия</a:t>
            </a:r>
            <a:r>
              <a:rPr lang="ru-RU" b="0" i="0" dirty="0">
                <a:solidFill>
                  <a:srgbClr val="0F1115"/>
                </a:solidFill>
                <a:effectLst/>
              </a:rPr>
              <a:t>, Р. И. </a:t>
            </a:r>
            <a:r>
              <a:rPr lang="ru-RU" b="0" i="0" dirty="0" err="1">
                <a:solidFill>
                  <a:srgbClr val="0F1115"/>
                </a:solidFill>
                <a:effectLst/>
              </a:rPr>
              <a:t>Лалаева</a:t>
            </a:r>
            <a:r>
              <a:rPr lang="ru-RU" b="0" i="0" dirty="0">
                <a:solidFill>
                  <a:srgbClr val="0F1115"/>
                </a:solidFill>
                <a:effectLst/>
              </a:rPr>
              <a:t>, И. Н. Садовникова и др.</a:t>
            </a:r>
            <a:endParaRPr lang="ru-RU" b="0" dirty="0">
              <a:solidFill>
                <a:srgbClr val="0F1115"/>
              </a:solidFill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A7E94E-26EB-482C-9ACE-95C47FE4EC5F}"/>
              </a:ext>
            </a:extLst>
          </p:cNvPr>
          <p:cNvSpPr txBox="1"/>
          <p:nvPr/>
        </p:nvSpPr>
        <p:spPr>
          <a:xfrm>
            <a:off x="845427" y="2515982"/>
            <a:ext cx="3365123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i="0" dirty="0">
                <a:solidFill>
                  <a:srgbClr val="0F1115"/>
                </a:solidFill>
                <a:effectLst/>
              </a:rPr>
              <a:t>Артикуляционно-фонематическая </a:t>
            </a:r>
            <a:r>
              <a:rPr lang="ru-RU" sz="1500" b="1" i="0" dirty="0" err="1">
                <a:solidFill>
                  <a:srgbClr val="0F1115"/>
                </a:solidFill>
                <a:effectLst/>
              </a:rPr>
              <a:t>дисграфия</a:t>
            </a:r>
            <a:r>
              <a:rPr lang="ru-RU" sz="1500" b="0" i="0" dirty="0">
                <a:solidFill>
                  <a:srgbClr val="0F1115"/>
                </a:solidFill>
                <a:effectLst/>
              </a:rPr>
              <a:t> – нарушение письма, обусловленное несформированностью фонематического восприятия и дефектами звукопроизношения, при котором ребенок пишет слова в соответствии с собственным неправильным произношением.</a:t>
            </a:r>
            <a:endParaRPr lang="ru-RU" sz="15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673657-E4A4-4565-83C0-D9B022B445F8}"/>
              </a:ext>
            </a:extLst>
          </p:cNvPr>
          <p:cNvSpPr txBox="1"/>
          <p:nvPr/>
        </p:nvSpPr>
        <p:spPr>
          <a:xfrm>
            <a:off x="4386542" y="2469433"/>
            <a:ext cx="372073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b="1" i="0" dirty="0">
                <a:solidFill>
                  <a:srgbClr val="0F1115"/>
                </a:solidFill>
                <a:effectLst/>
              </a:rPr>
              <a:t>Характеристика нарушений:</a:t>
            </a:r>
            <a:endParaRPr lang="ru-RU" sz="1500" b="0" i="0" dirty="0">
              <a:solidFill>
                <a:srgbClr val="0F1115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стойкие замены и пропуски букв;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смешения акустически и </a:t>
            </a:r>
            <a:r>
              <a:rPr lang="ru-RU" sz="1500" b="0" i="0" dirty="0" err="1">
                <a:solidFill>
                  <a:srgbClr val="0F1115"/>
                </a:solidFill>
                <a:effectLst/>
              </a:rPr>
              <a:t>артикуляционно</a:t>
            </a:r>
            <a:r>
              <a:rPr lang="ru-RU" sz="1500" b="0" i="0" dirty="0">
                <a:solidFill>
                  <a:srgbClr val="0F1115"/>
                </a:solidFill>
                <a:effectLst/>
              </a:rPr>
              <a:t> близких звуков;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несформированность звуко-слогового анализа и синтеза;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недостаточность артикуляционной моторики;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недоразвитие фонематических процессов.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F4F8F2-B5C2-4F21-9005-8B4A93225493}"/>
              </a:ext>
            </a:extLst>
          </p:cNvPr>
          <p:cNvSpPr txBox="1"/>
          <p:nvPr/>
        </p:nvSpPr>
        <p:spPr>
          <a:xfrm>
            <a:off x="845427" y="5216987"/>
            <a:ext cx="106724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</a:rPr>
              <a:t>По результатам исследований, основными проявлениями артикуляционно-фонематической </a:t>
            </a:r>
            <a:r>
              <a:rPr lang="ru-RU" b="0" i="0" dirty="0" err="1">
                <a:solidFill>
                  <a:srgbClr val="0F1115"/>
                </a:solidFill>
                <a:effectLst/>
              </a:rPr>
              <a:t>дисграфии</a:t>
            </a:r>
            <a:r>
              <a:rPr lang="ru-RU" b="0" i="0" dirty="0">
                <a:solidFill>
                  <a:srgbClr val="0F1115"/>
                </a:solidFill>
                <a:effectLst/>
              </a:rPr>
              <a:t> выступают замены букв, пропуски гласных и согласных, искажения звуко-слоговой структуры слова, что обусловлено тесной связью между дефектным звукопроизношением и формированием фонематических представлений.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51647B-BA22-47F4-BD76-4053C416322D}"/>
              </a:ext>
            </a:extLst>
          </p:cNvPr>
          <p:cNvSpPr txBox="1"/>
          <p:nvPr/>
        </p:nvSpPr>
        <p:spPr>
          <a:xfrm>
            <a:off x="8228467" y="2537175"/>
            <a:ext cx="3289453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500" b="1" i="0" dirty="0">
                <a:solidFill>
                  <a:srgbClr val="0F1115"/>
                </a:solidFill>
                <a:effectLst/>
              </a:rPr>
              <a:t>Предпосылками нарушений письма являются:</a:t>
            </a:r>
            <a:endParaRPr lang="ru-RU" sz="1500" b="0" i="0" dirty="0">
              <a:solidFill>
                <a:srgbClr val="0F1115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несформированность фонематического восприятия;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дефекты звукопроизношения;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недостаточность артикуляционной моторики;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rgbClr val="0F1115"/>
                </a:solidFill>
                <a:effectLst/>
              </a:rPr>
              <a:t> нарушения речевого дыхания и просодики.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B927AE1-5ECF-42D6-88FB-72D9486464B4}"/>
              </a:ext>
            </a:extLst>
          </p:cNvPr>
          <p:cNvSpPr/>
          <p:nvPr/>
        </p:nvSpPr>
        <p:spPr>
          <a:xfrm>
            <a:off x="837114" y="2456505"/>
            <a:ext cx="3307377" cy="255454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5BF2E97-2C7F-41DC-8459-1113985D94AD}"/>
              </a:ext>
            </a:extLst>
          </p:cNvPr>
          <p:cNvSpPr/>
          <p:nvPr/>
        </p:nvSpPr>
        <p:spPr>
          <a:xfrm>
            <a:off x="4320483" y="2469433"/>
            <a:ext cx="3708058" cy="255454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ECD7F18-0788-48DA-860B-719313F9948A}"/>
              </a:ext>
            </a:extLst>
          </p:cNvPr>
          <p:cNvSpPr/>
          <p:nvPr/>
        </p:nvSpPr>
        <p:spPr>
          <a:xfrm>
            <a:off x="8147138" y="2493179"/>
            <a:ext cx="3370782" cy="255454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C978BCC-0C9B-40DB-9AD3-5ECBA9B58693}"/>
              </a:ext>
            </a:extLst>
          </p:cNvPr>
          <p:cNvSpPr/>
          <p:nvPr/>
        </p:nvSpPr>
        <p:spPr>
          <a:xfrm>
            <a:off x="820761" y="5175330"/>
            <a:ext cx="10697159" cy="125525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634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-100000"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7944" y="1058024"/>
            <a:ext cx="6349908" cy="6349908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00335" y="2469031"/>
            <a:ext cx="4709653" cy="2114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tx1"/>
              </a:solidFill>
              <a:latin typeface="Roboto" panose="020B0604020202020204" charset="0"/>
              <a:cs typeface="Roboto" panose="020B060402020202020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11424" y="1322485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68810" y="2956108"/>
            <a:ext cx="4489085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64437" y="2274838"/>
            <a:ext cx="5798461" cy="230832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/>
              <a:t>База исследования:</a:t>
            </a:r>
            <a:r>
              <a:rPr lang="ru-RU" sz="2400" dirty="0"/>
              <a:t> МАОУ «Средняя школа №3», г. Красноуфимск.</a:t>
            </a:r>
          </a:p>
          <a:p>
            <a:r>
              <a:rPr lang="ru-RU" sz="2400" b="1" dirty="0"/>
              <a:t>Выборка:</a:t>
            </a:r>
            <a:r>
              <a:rPr lang="ru-RU" sz="2400" dirty="0"/>
              <a:t> 10 учащихся 1-го класса с логопедическим заключением ФФНР.</a:t>
            </a:r>
          </a:p>
          <a:p>
            <a:r>
              <a:rPr lang="ru-RU" sz="2400" b="1" dirty="0"/>
              <a:t>Сроки проведения: </a:t>
            </a:r>
            <a:r>
              <a:rPr lang="ru-RU" sz="2400" dirty="0"/>
              <a:t>с </a:t>
            </a:r>
            <a:r>
              <a:rPr lang="en-US" sz="2400" dirty="0"/>
              <a:t>16</a:t>
            </a:r>
            <a:r>
              <a:rPr lang="ru-RU" sz="2400" dirty="0"/>
              <a:t>.03.2026 г. по </a:t>
            </a:r>
            <a:r>
              <a:rPr lang="en-US" sz="2400" dirty="0"/>
              <a:t>29</a:t>
            </a:r>
            <a:r>
              <a:rPr lang="ru-RU" sz="2400" dirty="0"/>
              <a:t>.0</a:t>
            </a:r>
            <a:r>
              <a:rPr lang="en-US" sz="2400" dirty="0"/>
              <a:t>3</a:t>
            </a:r>
            <a:r>
              <a:rPr lang="ru-RU" sz="2400" dirty="0"/>
              <a:t>.2026 г.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06670" y="744870"/>
            <a:ext cx="99300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КОНСТАТИРУЮЩИЙ ЭКСПЕРИМЕНТ И АНАЛИЗ ЕГО РЕЗУЛЬТАТОВ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37721" y="2496341"/>
            <a:ext cx="44820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Методы исследования:</a:t>
            </a:r>
            <a:endParaRPr lang="ru-RU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Теоретические:</a:t>
            </a:r>
            <a:r>
              <a:rPr lang="ru-RU" sz="2000" dirty="0"/>
              <a:t> Анализ литературы.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Эмпирические:</a:t>
            </a:r>
            <a:r>
              <a:rPr lang="ru-RU" sz="2000" dirty="0"/>
              <a:t> Констатирующий, формирующий и контрольный эксперименты.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b="1" dirty="0"/>
              <a:t>Интерпретационные:</a:t>
            </a:r>
            <a:r>
              <a:rPr lang="ru-RU" sz="2000" dirty="0"/>
              <a:t> Качественный и количественный анализ данных.</a:t>
            </a:r>
            <a:endParaRPr lang="en-US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93880" y="2284525"/>
            <a:ext cx="4687714" cy="3733769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23290" y="4724210"/>
            <a:ext cx="40616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Методики исследования</a:t>
            </a:r>
            <a:r>
              <a:rPr lang="en-US" sz="2000" b="1" dirty="0"/>
              <a:t>:</a:t>
            </a:r>
            <a:r>
              <a:rPr lang="ru-RU" sz="2000" dirty="0"/>
              <a:t> Речевая карта (автор Н. М. </a:t>
            </a:r>
            <a:r>
              <a:rPr lang="ru-RU" sz="2000" dirty="0" err="1"/>
              <a:t>Трубникова</a:t>
            </a:r>
            <a:r>
              <a:rPr lang="ru-RU" sz="2000" dirty="0"/>
              <a:t>) Анализ письменных работ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4436" y="4710573"/>
            <a:ext cx="5798461" cy="1307722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1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182055295"/>
              </p:ext>
            </p:extLst>
          </p:nvPr>
        </p:nvGraphicFramePr>
        <p:xfrm>
          <a:off x="2839414" y="95628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808356" y="4488191"/>
            <a:ext cx="2671313" cy="738664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Свистящие звуки — 50%</a:t>
            </a:r>
          </a:p>
          <a:p>
            <a:r>
              <a:rPr lang="ru-RU" sz="1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Шипящие звуки — 40% </a:t>
            </a:r>
          </a:p>
          <a:p>
            <a:r>
              <a:rPr lang="ru-RU" sz="14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Сонорные звуки — 100%</a:t>
            </a:r>
            <a:endParaRPr lang="ru-RU" sz="14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ая фигурная скобка 16"/>
          <p:cNvSpPr/>
          <p:nvPr/>
        </p:nvSpPr>
        <p:spPr>
          <a:xfrm>
            <a:off x="8018352" y="1600028"/>
            <a:ext cx="237393" cy="562708"/>
          </a:xfrm>
          <a:prstGeom prst="rightBrac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Левая фигурная скобка 17"/>
          <p:cNvSpPr/>
          <p:nvPr/>
        </p:nvSpPr>
        <p:spPr>
          <a:xfrm>
            <a:off x="3557577" y="4497093"/>
            <a:ext cx="211015" cy="729762"/>
          </a:xfrm>
          <a:prstGeom prst="leftBrac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08356" y="3065358"/>
            <a:ext cx="2671313" cy="738664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в статической и динамической координации движений пальцев рук</a:t>
            </a:r>
            <a:endParaRPr lang="ru-RU" sz="11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448303" y="1626350"/>
            <a:ext cx="2671313" cy="52322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Тихий голос, нарушение темпа, монотонность</a:t>
            </a:r>
            <a:endParaRPr lang="ru-RU" sz="11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1523999" y="327620"/>
            <a:ext cx="94434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2060"/>
                </a:solidFill>
                <a:cs typeface="Times New Roman" panose="02020603050405020304" pitchFamily="18" charset="0"/>
              </a:rPr>
              <a:t>КОНСТАТИРУЮЩИЙ ЭКСПЕРИМЕНТ И АНАЛИЗ ЕГО РЕЗУЛЬТАТОВ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4" name="Левая фигурная скобка 23"/>
          <p:cNvSpPr/>
          <p:nvPr/>
        </p:nvSpPr>
        <p:spPr>
          <a:xfrm>
            <a:off x="3663084" y="3065358"/>
            <a:ext cx="211015" cy="729762"/>
          </a:xfrm>
          <a:prstGeom prst="leftBrac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808356" y="2250714"/>
            <a:ext cx="2671313" cy="738664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динамической координации, пространственной организации движений</a:t>
            </a:r>
            <a:endParaRPr lang="ru-RU" sz="11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>
            <a:off x="3663084" y="2255165"/>
            <a:ext cx="211015" cy="729762"/>
          </a:xfrm>
          <a:prstGeom prst="leftBrac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9443099" y="3665613"/>
            <a:ext cx="1989386" cy="954107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амплитуды движений, тремор, трудности переключения</a:t>
            </a:r>
            <a:endParaRPr lang="ru-RU" sz="11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авая фигурная скобка 27"/>
          <p:cNvSpPr/>
          <p:nvPr/>
        </p:nvSpPr>
        <p:spPr>
          <a:xfrm>
            <a:off x="9166710" y="3861312"/>
            <a:ext cx="237393" cy="562708"/>
          </a:xfrm>
          <a:prstGeom prst="rightBrac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974376" y="6341479"/>
            <a:ext cx="8429727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 algn="ctr" fontAlgn="auto">
              <a:lnSpc>
                <a:spcPct val="150000"/>
              </a:lnSpc>
              <a:spcAft>
                <a:spcPts val="1000"/>
              </a:spcAft>
            </a:pP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Рис </a:t>
            </a:r>
            <a:r>
              <a:rPr lang="en-US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5</a:t>
            </a: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. Общие нарушения</a:t>
            </a:r>
            <a:endParaRPr lang="ru-RU" sz="1400" kern="150" dirty="0">
              <a:solidFill>
                <a:schemeClr val="tx1">
                  <a:lumMod val="65000"/>
                  <a:lumOff val="35000"/>
                </a:schemeClr>
              </a:solidFill>
              <a:latin typeface="Liberation Serif"/>
              <a:ea typeface="Segoe UI" panose="020B0502040204020203" pitchFamily="34" charset="0"/>
              <a:cs typeface="Mangal"/>
            </a:endParaRPr>
          </a:p>
        </p:txBody>
      </p:sp>
    </p:spTree>
    <p:extLst>
      <p:ext uri="{BB962C8B-B14F-4D97-AF65-F5344CB8AC3E}">
        <p14:creationId xmlns:p14="http://schemas.microsoft.com/office/powerpoint/2010/main" val="3770379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11424" y="1322485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25221" y="2359503"/>
            <a:ext cx="4489085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46896" y="2378333"/>
            <a:ext cx="2898576" cy="1172660"/>
          </a:xfrm>
          <a:prstGeom prst="rect">
            <a:avLst/>
          </a:prstGeom>
          <a:solidFill>
            <a:srgbClr val="D2EFFA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1424" y="2416993"/>
            <a:ext cx="290046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/>
              <a:t>Подготовительный этап. Развитие артикуляционной, общей и мелкой моторики.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45004" y="3675658"/>
            <a:ext cx="2898576" cy="667703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45004" y="3724492"/>
            <a:ext cx="288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Развитие артикуляционной, общей и мелкой моторики.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12444" y="4506905"/>
            <a:ext cx="288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Развитие артикуляционной, общей и мелкой моторики.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45004" y="4468026"/>
            <a:ext cx="2898576" cy="667703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72496" y="2378333"/>
            <a:ext cx="2898576" cy="1172660"/>
          </a:xfrm>
          <a:prstGeom prst="rect">
            <a:avLst/>
          </a:prstGeom>
          <a:solidFill>
            <a:srgbClr val="D2EFFA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70604" y="2502998"/>
            <a:ext cx="290046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/>
              <a:t>Основной этап. Развитие артикуляционной, общей и мелкой моторики.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670604" y="3675658"/>
            <a:ext cx="2898576" cy="667703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70604" y="3724492"/>
            <a:ext cx="288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Коррекция звукопроизношения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38044" y="4506905"/>
            <a:ext cx="288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Развитие фонематических процессов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670604" y="4468026"/>
            <a:ext cx="2898576" cy="667703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382755" y="2364088"/>
            <a:ext cx="2898576" cy="1172660"/>
          </a:xfrm>
          <a:prstGeom prst="rect">
            <a:avLst/>
          </a:prstGeom>
          <a:solidFill>
            <a:srgbClr val="D2EFFA"/>
          </a:solidFill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365522" y="2416992"/>
            <a:ext cx="290046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/>
              <a:t>Заключительный этап. Развитие артикуляционной, общей и мелкой моторики.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380863" y="3661413"/>
            <a:ext cx="2898576" cy="667703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380863" y="3710247"/>
            <a:ext cx="288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Закрепление навыков в письменной речи.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348303" y="4492660"/>
            <a:ext cx="288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Интеграция в учебную деятельность.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380863" y="4453781"/>
            <a:ext cx="2898576" cy="667703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1400424" y="5421766"/>
            <a:ext cx="84297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 algn="ctr" fontAlgn="auto">
              <a:lnSpc>
                <a:spcPct val="150000"/>
              </a:lnSpc>
              <a:spcAft>
                <a:spcPts val="1000"/>
              </a:spcAft>
            </a:pP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Рис. 2 Этапы логопедической работы</a:t>
            </a:r>
            <a:endParaRPr lang="ru-RU" sz="1400" kern="150" dirty="0">
              <a:solidFill>
                <a:schemeClr val="tx1">
                  <a:lumMod val="65000"/>
                  <a:lumOff val="35000"/>
                </a:schemeClr>
              </a:solidFill>
              <a:latin typeface="Liberation Serif"/>
              <a:ea typeface="Segoe UI" panose="020B0502040204020203" pitchFamily="34" charset="0"/>
              <a:cs typeface="Mangal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624289" y="613467"/>
            <a:ext cx="108900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ЛОГОПЕДИЧЕСКАЯ РАБОТА ПО КОРРЕКЦИИ АРТИКУЛЯЦИОННО-ФОНЕМАТИЧЕСКОЙ ДИСГРАФИИ У МЛАДШИХ ШКОЛЬНИКОВ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404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252984" y="671384"/>
            <a:ext cx="116860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ЛОГОПЕДИЧЕСКАЯ РАБОТА ПО КОРРЕКЦИИ АРТИКУЛЯЦИОННО-ФОНЕМАТИЧЕСКОЙ ДИСГРАФИИ У МЛАДШИХ ШКОЛЬНИКОВ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97014" y="2106676"/>
            <a:ext cx="7051431" cy="6987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F1115"/>
                </a:solidFill>
                <a:cs typeface="Times New Roman" panose="02020603050405020304" pitchFamily="18" charset="0"/>
              </a:rPr>
              <a:t>Методологическая основа и принципы работы:</a:t>
            </a:r>
            <a:endParaRPr lang="ru-RU" sz="2400" dirty="0"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98903" y="3508600"/>
            <a:ext cx="3209192" cy="94389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Системно-структурный подход (Л.С. Выготский, Р.Е. Левина, А.Р. </a:t>
            </a:r>
            <a:r>
              <a:rPr lang="ru-RU" b="1" dirty="0" err="1">
                <a:solidFill>
                  <a:srgbClr val="0F1115"/>
                </a:solidFill>
                <a:cs typeface="Times New Roman" panose="02020603050405020304" pitchFamily="18" charset="0"/>
              </a:rPr>
              <a:t>Лурия</a:t>
            </a:r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98903" y="4826501"/>
            <a:ext cx="3209192" cy="109951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Системно-структурный подход (Л.С. Выготский, Р.Е. Левина, А.Р. </a:t>
            </a:r>
            <a:r>
              <a:rPr lang="ru-RU" b="1" dirty="0" err="1">
                <a:solidFill>
                  <a:srgbClr val="0F1115"/>
                </a:solidFill>
                <a:cs typeface="Times New Roman" panose="02020603050405020304" pitchFamily="18" charset="0"/>
              </a:rPr>
              <a:t>Лурия</a:t>
            </a:r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82254" y="3510395"/>
            <a:ext cx="3429000" cy="94030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Принцип взаимосвязи речи с другими психическими процессами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482254" y="4826501"/>
            <a:ext cx="3429000" cy="109951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Принцип индивидуального подхода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72660" y="4826501"/>
            <a:ext cx="2848708" cy="109951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Принцип систематичности и последовательности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72660" y="3512191"/>
            <a:ext cx="2848708" cy="93671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F1115"/>
                </a:solidFill>
                <a:cs typeface="Times New Roman" panose="02020603050405020304" pitchFamily="18" charset="0"/>
              </a:rPr>
              <a:t>Принцип поэтапного формирования умственных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745810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627338" y="1304729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83989" y="2265586"/>
            <a:ext cx="4489085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5107" y="333256"/>
            <a:ext cx="109020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Сравнительные результаты обследования моторной сферы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-722235" y="6038527"/>
            <a:ext cx="84297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 algn="ctr" fontAlgn="auto">
              <a:lnSpc>
                <a:spcPct val="150000"/>
              </a:lnSpc>
              <a:spcAft>
                <a:spcPts val="1000"/>
              </a:spcAft>
            </a:pP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Рисунок </a:t>
            </a:r>
            <a:r>
              <a:rPr lang="en-US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3</a:t>
            </a: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. Сравнительные данные уровня </a:t>
            </a:r>
            <a:r>
              <a:rPr lang="ru-RU" sz="1400" i="1" kern="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сформированности</a:t>
            </a: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 моторной сферы</a:t>
            </a:r>
            <a:endParaRPr lang="ru-RU" sz="1400" kern="150" dirty="0">
              <a:solidFill>
                <a:schemeClr val="tx1">
                  <a:lumMod val="65000"/>
                  <a:lumOff val="35000"/>
                </a:schemeClr>
              </a:solidFill>
              <a:latin typeface="Liberation Serif"/>
              <a:ea typeface="Segoe UI" panose="020B0502040204020203" pitchFamily="34" charset="0"/>
              <a:cs typeface="Mangal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556845029"/>
              </p:ext>
            </p:extLst>
          </p:nvPr>
        </p:nvGraphicFramePr>
        <p:xfrm>
          <a:off x="544644" y="1849084"/>
          <a:ext cx="6730919" cy="42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 bwMode="auto">
          <a:xfrm>
            <a:off x="7540454" y="1930355"/>
            <a:ext cx="417755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</a:rPr>
              <a:t>Динамика сокращения нарушений	</a:t>
            </a:r>
          </a:p>
          <a:p>
            <a:pPr algn="ctr"/>
            <a:endParaRPr lang="ru-RU" sz="2800" b="1" dirty="0">
              <a:solidFill>
                <a:srgbClr val="000000"/>
              </a:solidFill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Опознавание фонем</a:t>
            </a:r>
            <a:r>
              <a:rPr lang="en-US" sz="2000" dirty="0">
                <a:solidFill>
                  <a:srgbClr val="000000"/>
                </a:solidFill>
              </a:rPr>
              <a:t>: </a:t>
            </a:r>
            <a:r>
              <a:rPr lang="ru-RU" sz="2000" dirty="0">
                <a:solidFill>
                  <a:srgbClr val="000000"/>
                </a:solidFill>
              </a:rPr>
              <a:t>-10% (1 ребенок)	</a:t>
            </a:r>
          </a:p>
          <a:p>
            <a:r>
              <a:rPr lang="ru-RU" sz="2000" dirty="0">
                <a:solidFill>
                  <a:srgbClr val="000000"/>
                </a:solidFill>
              </a:rPr>
              <a:t>Свистящие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r>
              <a:rPr lang="ru-RU" sz="2000" dirty="0">
                <a:solidFill>
                  <a:srgbClr val="000000"/>
                </a:solidFill>
              </a:rPr>
              <a:t> -30% (3 ребенка)</a:t>
            </a:r>
          </a:p>
          <a:p>
            <a:r>
              <a:rPr lang="ru-RU" sz="2000" dirty="0">
                <a:solidFill>
                  <a:srgbClr val="000000"/>
                </a:solidFill>
              </a:rPr>
              <a:t>Сонорные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r>
              <a:rPr lang="ru-RU" sz="2000" dirty="0">
                <a:solidFill>
                  <a:srgbClr val="000000"/>
                </a:solidFill>
              </a:rPr>
              <a:t> -30% (3 ребенка)</a:t>
            </a:r>
          </a:p>
          <a:p>
            <a:endParaRPr lang="ru-RU" sz="2000" dirty="0">
              <a:solidFill>
                <a:srgbClr val="000000"/>
              </a:solidFill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Выделение исследуемого звука «с» и «ж»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r>
              <a:rPr lang="ru-RU" sz="2000" dirty="0">
                <a:solidFill>
                  <a:srgbClr val="000000"/>
                </a:solidFill>
              </a:rPr>
              <a:t> -20% (2 ребенка)</a:t>
            </a:r>
          </a:p>
          <a:p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540455" y="1955437"/>
            <a:ext cx="4177553" cy="4409664"/>
          </a:xfrm>
          <a:prstGeom prst="rect">
            <a:avLst/>
          </a:prstGeom>
          <a:noFill/>
          <a:ln w="38100">
            <a:solidFill>
              <a:srgbClr val="597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>
            <a:off x="7540456" y="3020934"/>
            <a:ext cx="4177553" cy="0"/>
          </a:xfrm>
          <a:prstGeom prst="line">
            <a:avLst/>
          </a:prstGeom>
          <a:ln w="38100">
            <a:solidFill>
              <a:srgbClr val="5972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312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11424" y="1322485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28378" y="2258356"/>
            <a:ext cx="4489085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021" y="288485"/>
            <a:ext cx="11814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Сравнительные результаты обследования звукопроизношения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944447662"/>
              </p:ext>
            </p:extLst>
          </p:nvPr>
        </p:nvGraphicFramePr>
        <p:xfrm>
          <a:off x="516441" y="1996577"/>
          <a:ext cx="6923361" cy="4381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 bwMode="auto">
          <a:xfrm>
            <a:off x="7584843" y="1956666"/>
            <a:ext cx="41775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</a:rPr>
              <a:t>Динамика сокращения нарушений	</a:t>
            </a:r>
          </a:p>
          <a:p>
            <a:endParaRPr lang="ru-RU" sz="2800" b="1" dirty="0">
              <a:solidFill>
                <a:srgbClr val="000000"/>
              </a:solidFill>
            </a:endParaRPr>
          </a:p>
          <a:p>
            <a:r>
              <a:rPr lang="ru-RU" sz="2800" dirty="0">
                <a:solidFill>
                  <a:srgbClr val="000000"/>
                </a:solidFill>
              </a:rPr>
              <a:t>Шипящие</a:t>
            </a:r>
            <a:r>
              <a:rPr lang="en-US" sz="2800" dirty="0">
                <a:solidFill>
                  <a:srgbClr val="000000"/>
                </a:solidFill>
              </a:rPr>
              <a:t>: </a:t>
            </a:r>
            <a:r>
              <a:rPr lang="ru-RU" sz="2800" dirty="0">
                <a:solidFill>
                  <a:srgbClr val="000000"/>
                </a:solidFill>
              </a:rPr>
              <a:t>-40% (1 ребенок)	</a:t>
            </a:r>
          </a:p>
          <a:p>
            <a:r>
              <a:rPr lang="ru-RU" sz="2800" dirty="0">
                <a:solidFill>
                  <a:srgbClr val="000000"/>
                </a:solidFill>
              </a:rPr>
              <a:t>Свистящие</a:t>
            </a:r>
            <a:r>
              <a:rPr lang="en-US" sz="2800" dirty="0">
                <a:solidFill>
                  <a:srgbClr val="000000"/>
                </a:solidFill>
              </a:rPr>
              <a:t>:</a:t>
            </a:r>
            <a:r>
              <a:rPr lang="ru-RU" sz="2800" dirty="0">
                <a:solidFill>
                  <a:srgbClr val="000000"/>
                </a:solidFill>
              </a:rPr>
              <a:t> -40% (4 ребенка)	</a:t>
            </a:r>
          </a:p>
          <a:p>
            <a:r>
              <a:rPr lang="ru-RU" sz="2800" dirty="0">
                <a:solidFill>
                  <a:srgbClr val="000000"/>
                </a:solidFill>
              </a:rPr>
              <a:t>Сонорные</a:t>
            </a:r>
            <a:r>
              <a:rPr lang="en-US" sz="2800" dirty="0">
                <a:solidFill>
                  <a:srgbClr val="000000"/>
                </a:solidFill>
              </a:rPr>
              <a:t>:</a:t>
            </a:r>
            <a:r>
              <a:rPr lang="ru-RU" sz="2800" dirty="0">
                <a:solidFill>
                  <a:srgbClr val="000000"/>
                </a:solidFill>
              </a:rPr>
              <a:t> -80% (8 детей)	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584844" y="1948207"/>
            <a:ext cx="4177553" cy="4409664"/>
          </a:xfrm>
          <a:prstGeom prst="rect">
            <a:avLst/>
          </a:prstGeom>
          <a:noFill/>
          <a:ln w="38100">
            <a:solidFill>
              <a:srgbClr val="597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>
            <a:off x="7584845" y="3013704"/>
            <a:ext cx="4177553" cy="0"/>
          </a:xfrm>
          <a:prstGeom prst="line">
            <a:avLst/>
          </a:prstGeom>
          <a:ln w="38100">
            <a:solidFill>
              <a:srgbClr val="5972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28403" y="6331696"/>
            <a:ext cx="66547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  <a:ea typeface="Segoe UI" panose="020B0502040204020203" pitchFamily="34" charset="0"/>
              </a:rPr>
              <a:t>Рисунок 4 . Сравнительные результаты обследования звукопроизношения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162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11424" y="1322485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1644" y="2196664"/>
            <a:ext cx="4489085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0819" y="216890"/>
            <a:ext cx="113458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Сравнительные результаты обследования фонематических процессов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-828927" y="6154916"/>
            <a:ext cx="84297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 algn="ctr" fontAlgn="auto">
              <a:lnSpc>
                <a:spcPct val="150000"/>
              </a:lnSpc>
              <a:spcAft>
                <a:spcPts val="1000"/>
              </a:spcAft>
            </a:pP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Рисунок </a:t>
            </a:r>
            <a:r>
              <a:rPr lang="en-US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5</a:t>
            </a: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. Исследования уровня </a:t>
            </a:r>
            <a:r>
              <a:rPr lang="ru-RU" sz="1400" i="1" kern="1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сформированности</a:t>
            </a:r>
            <a:r>
              <a:rPr lang="ru-RU" sz="1400" i="1" kern="150" dirty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/>
                <a:ea typeface="Segoe UI" panose="020B0502040204020203" pitchFamily="34" charset="0"/>
                <a:cs typeface="Mangal"/>
              </a:rPr>
              <a:t> фонематического слуха</a:t>
            </a:r>
            <a:endParaRPr lang="ru-RU" sz="1400" kern="150" dirty="0">
              <a:solidFill>
                <a:schemeClr val="tx1">
                  <a:lumMod val="65000"/>
                  <a:lumOff val="35000"/>
                </a:schemeClr>
              </a:solidFill>
              <a:latin typeface="Liberation Serif"/>
              <a:ea typeface="Segoe UI" panose="020B0502040204020203" pitchFamily="34" charset="0"/>
              <a:cs typeface="Mangal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941394454"/>
              </p:ext>
            </p:extLst>
          </p:nvPr>
        </p:nvGraphicFramePr>
        <p:xfrm>
          <a:off x="420238" y="1827654"/>
          <a:ext cx="6767526" cy="446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 bwMode="auto">
          <a:xfrm>
            <a:off x="7638109" y="1861433"/>
            <a:ext cx="417755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</a:rPr>
              <a:t>Динамика сокращения нарушений	</a:t>
            </a:r>
          </a:p>
          <a:p>
            <a:pPr algn="ctr"/>
            <a:endParaRPr lang="ru-RU" sz="2400" b="1" dirty="0">
              <a:solidFill>
                <a:srgbClr val="000000"/>
              </a:solidFill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Опознавание фонем</a:t>
            </a:r>
            <a:r>
              <a:rPr lang="en-US" sz="2000" dirty="0">
                <a:solidFill>
                  <a:srgbClr val="000000"/>
                </a:solidFill>
              </a:rPr>
              <a:t>: </a:t>
            </a:r>
            <a:r>
              <a:rPr lang="ru-RU" sz="2000" dirty="0">
                <a:solidFill>
                  <a:srgbClr val="000000"/>
                </a:solidFill>
              </a:rPr>
              <a:t>-10% (1 ребенок)	</a:t>
            </a:r>
          </a:p>
          <a:p>
            <a:r>
              <a:rPr lang="ru-RU" sz="2000" dirty="0">
                <a:solidFill>
                  <a:srgbClr val="000000"/>
                </a:solidFill>
              </a:rPr>
              <a:t>Свистящие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r>
              <a:rPr lang="ru-RU" sz="2000" dirty="0">
                <a:solidFill>
                  <a:srgbClr val="000000"/>
                </a:solidFill>
              </a:rPr>
              <a:t> -30% (3 ребенка)</a:t>
            </a:r>
          </a:p>
          <a:p>
            <a:r>
              <a:rPr lang="ru-RU" sz="2000" dirty="0">
                <a:solidFill>
                  <a:srgbClr val="000000"/>
                </a:solidFill>
              </a:rPr>
              <a:t>Сонорные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r>
              <a:rPr lang="ru-RU" sz="2000" dirty="0">
                <a:solidFill>
                  <a:srgbClr val="000000"/>
                </a:solidFill>
              </a:rPr>
              <a:t> -30% (3 ребенка)</a:t>
            </a:r>
          </a:p>
          <a:p>
            <a:endParaRPr lang="ru-RU" sz="2000" dirty="0">
              <a:solidFill>
                <a:srgbClr val="000000"/>
              </a:solidFill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Выделение исследуемого звука «с» и «ж»</a:t>
            </a:r>
            <a:r>
              <a:rPr lang="en-US" sz="2000" dirty="0">
                <a:solidFill>
                  <a:srgbClr val="000000"/>
                </a:solidFill>
              </a:rPr>
              <a:t>:</a:t>
            </a:r>
            <a:r>
              <a:rPr lang="ru-RU" sz="2000" dirty="0">
                <a:solidFill>
                  <a:srgbClr val="000000"/>
                </a:solidFill>
              </a:rPr>
              <a:t> -20% (2 ребенка)</a:t>
            </a:r>
          </a:p>
          <a:p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638110" y="1886515"/>
            <a:ext cx="4177553" cy="4409664"/>
          </a:xfrm>
          <a:prstGeom prst="rect">
            <a:avLst/>
          </a:prstGeom>
          <a:noFill/>
          <a:ln w="38100">
            <a:solidFill>
              <a:srgbClr val="597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 bwMode="auto">
          <a:xfrm>
            <a:off x="7638111" y="2952012"/>
            <a:ext cx="4177553" cy="0"/>
          </a:xfrm>
          <a:prstGeom prst="line">
            <a:avLst/>
          </a:prstGeom>
          <a:ln w="38100">
            <a:solidFill>
              <a:srgbClr val="5972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20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7120" y="477644"/>
            <a:ext cx="6096851" cy="609685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1172399-B115-3E1A-4DCB-206473EF3EE5}"/>
              </a:ext>
            </a:extLst>
          </p:cNvPr>
          <p:cNvSpPr txBox="1">
            <a:spLocks/>
          </p:cNvSpPr>
          <p:nvPr/>
        </p:nvSpPr>
        <p:spPr bwMode="auto">
          <a:xfrm>
            <a:off x="2530531" y="334194"/>
            <a:ext cx="4843664" cy="628383"/>
          </a:xfrm>
          <a:prstGeom prst="rect">
            <a:avLst/>
          </a:prstGeom>
        </p:spPr>
        <p:txBody>
          <a:bodyPr anchor="ctr"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125388">
              <a:lnSpc>
                <a:spcPct val="100000"/>
              </a:lnSpc>
              <a:defRPr/>
            </a:pPr>
            <a:endParaRPr lang="ru-RU" sz="2000" b="1" dirty="0">
              <a:solidFill>
                <a:srgbClr val="2C30A1"/>
              </a:solidFill>
              <a:latin typeface="Roboto"/>
              <a:ea typeface="Roboto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911424" y="1322485"/>
            <a:ext cx="6768075" cy="5918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25388">
              <a:lnSpc>
                <a:spcPct val="80000"/>
              </a:lnSpc>
              <a:defRPr/>
            </a:pPr>
            <a:endParaRPr lang="ru-RU" sz="3733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72766" y="2278720"/>
            <a:ext cx="4489085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93837" y="477644"/>
            <a:ext cx="94434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</a:rPr>
              <a:t>ЗАКЛЮЧЕНИЕ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740942055"/>
              </p:ext>
            </p:extLst>
          </p:nvPr>
        </p:nvGraphicFramePr>
        <p:xfrm>
          <a:off x="283259" y="1720107"/>
          <a:ext cx="5613111" cy="409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-553662" y="5757506"/>
            <a:ext cx="6535615" cy="766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  <a:spcBef>
                <a:spcPts val="150"/>
              </a:spcBef>
              <a:spcAft>
                <a:spcPts val="1000"/>
              </a:spcAft>
            </a:pPr>
            <a:r>
              <a:rPr lang="ru-RU" sz="1200" i="1" kern="150" dirty="0">
                <a:solidFill>
                  <a:schemeClr val="tx1">
                    <a:lumMod val="65000"/>
                    <a:lumOff val="35000"/>
                  </a:schemeClr>
                </a:solidFill>
                <a:ea typeface="Segoe UI" panose="020B0502040204020203" pitchFamily="34" charset="0"/>
                <a:cs typeface="Mangal"/>
              </a:rPr>
              <a:t>Рисунок 6. Сравнительные результаты обследования детей,</a:t>
            </a:r>
          </a:p>
          <a:p>
            <a:pPr marL="457200" algn="ctr">
              <a:lnSpc>
                <a:spcPct val="150000"/>
              </a:lnSpc>
              <a:spcBef>
                <a:spcPts val="150"/>
              </a:spcBef>
              <a:spcAft>
                <a:spcPts val="1000"/>
              </a:spcAft>
            </a:pPr>
            <a:r>
              <a:rPr lang="ru-RU" sz="1200" i="1" kern="15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Segoe UI" panose="020B0502040204020203" pitchFamily="34" charset="0"/>
                <a:cs typeface="Mangal"/>
              </a:rPr>
              <a:t>Средний балл</a:t>
            </a:r>
            <a:endParaRPr lang="ru-RU" sz="1100" kern="150" dirty="0">
              <a:solidFill>
                <a:schemeClr val="tx1">
                  <a:lumMod val="65000"/>
                  <a:lumOff val="35000"/>
                </a:schemeClr>
              </a:solidFill>
              <a:effectLst/>
              <a:ea typeface="Segoe UI" panose="020B0502040204020203" pitchFamily="34" charset="0"/>
              <a:cs typeface="Mang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1867" y="1733549"/>
            <a:ext cx="5588815" cy="4577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Mangal"/>
              </a:rPr>
              <a:t>При коррекции звукопроизношения мы смогли поставить и ввести в речь звуки у 6 обучающихся, у 4 детей звуки находятся на стадии автоматизации. </a:t>
            </a:r>
          </a:p>
          <a:p>
            <a:pPr fontAlgn="auto">
              <a:lnSpc>
                <a:spcPct val="150000"/>
              </a:lnSpc>
            </a:pP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Mangal"/>
              </a:rPr>
              <a:t>Такое распределение результатов свидетельствует об эффективности примененных коррекционных методик и индивидуального подхода к каждому ребенку. Результаты контрольного этапа продемонстрировали положительную динамику по всем исследуемым критериям. </a:t>
            </a:r>
          </a:p>
          <a:p>
            <a:pPr fontAlgn="auto">
              <a:lnSpc>
                <a:spcPct val="150000"/>
              </a:lnSpc>
            </a:pP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Mangal"/>
              </a:rPr>
              <a:t>Хотя большого скачка в развитии не наблюдается в связи со сложностью речевого нарушения и ограниченным временным периодом коррекционной работы, нам нужно продолжать систематически вести логопедическую работу с акцентом на дальнейшее совершенствование </a:t>
            </a:r>
            <a:r>
              <a:rPr lang="ru-RU" sz="1400" kern="150" dirty="0" err="1">
                <a:solidFill>
                  <a:srgbClr val="00000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Mangal"/>
              </a:rPr>
              <a:t>звукопроизносительных</a:t>
            </a:r>
            <a:r>
              <a:rPr lang="ru-RU" sz="1400" kern="150" dirty="0">
                <a:solidFill>
                  <a:srgbClr val="000000"/>
                </a:solidFill>
                <a:latin typeface="Times New Roman" panose="02020603050405020304" pitchFamily="18" charset="0"/>
                <a:ea typeface="Segoe UI" panose="020B0502040204020203" pitchFamily="34" charset="0"/>
                <a:cs typeface="Mangal"/>
              </a:rPr>
              <a:t> навыков, закрепление достигнутых результатов, постепенное усложнение коррекционных задач.</a:t>
            </a:r>
            <a:endParaRPr lang="ru-RU" sz="1200" kern="150" dirty="0">
              <a:solidFill>
                <a:srgbClr val="000000"/>
              </a:solidFill>
              <a:effectLst/>
              <a:latin typeface="Liberation Serif"/>
              <a:ea typeface="Segoe UI" panose="020B0502040204020203" pitchFamily="34" charset="0"/>
              <a:cs typeface="Mang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1868" y="1720107"/>
            <a:ext cx="5588815" cy="459546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89779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655</TotalTime>
  <Words>956</Words>
  <Application>Microsoft Office PowerPoint</Application>
  <PresentationFormat>Широкоэкранный</PresentationFormat>
  <Paragraphs>111</Paragraphs>
  <Slides>12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Liberation Serif</vt:lpstr>
      <vt:lpstr>quote-cjk-patch</vt:lpstr>
      <vt:lpstr>Roboto</vt:lpstr>
      <vt:lpstr>Segoe UI</vt:lpstr>
      <vt:lpstr>Times New Roman</vt:lpstr>
      <vt:lpstr>Trebuchet MS</vt:lpstr>
      <vt:lpstr>Wingdings 3</vt:lpstr>
      <vt:lpstr>Аспект</vt:lpstr>
      <vt:lpstr>Профилактика артикуляционно-фонематической дисграфии у младших школьников в условиях инклюзивного образования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«Профилактика артикуляционно-фонематической дисграфии у младших школьников в условиях инклюзивного образования»</dc:title>
  <dc:creator>Иисус Христос</dc:creator>
  <cp:lastModifiedBy>Екатерина Чимутова</cp:lastModifiedBy>
  <cp:revision>53</cp:revision>
  <dcterms:created xsi:type="dcterms:W3CDTF">2025-11-21T07:44:31Z</dcterms:created>
  <dcterms:modified xsi:type="dcterms:W3CDTF">2026-10-12T07:33:10Z</dcterms:modified>
</cp:coreProperties>
</file>