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96" r:id="rId4"/>
    <p:sldId id="260" r:id="rId5"/>
    <p:sldId id="302" r:id="rId6"/>
    <p:sldId id="262" r:id="rId7"/>
    <p:sldId id="259" r:id="rId8"/>
    <p:sldId id="263" r:id="rId9"/>
    <p:sldId id="290" r:id="rId10"/>
    <p:sldId id="289" r:id="rId11"/>
    <p:sldId id="292" r:id="rId12"/>
    <p:sldId id="295" r:id="rId13"/>
    <p:sldId id="297" r:id="rId14"/>
    <p:sldId id="298" r:id="rId15"/>
    <p:sldId id="301" r:id="rId16"/>
    <p:sldId id="300" r:id="rId17"/>
  </p:sldIdLst>
  <p:sldSz cx="12192000" cy="6858000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7E19"/>
    <a:srgbClr val="E58720"/>
    <a:srgbClr val="DE9410"/>
    <a:srgbClr val="FFCC71"/>
    <a:srgbClr val="42DBD8"/>
    <a:srgbClr val="7E2E00"/>
    <a:srgbClr val="5427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66"/>
    <p:restoredTop sz="94660"/>
  </p:normalViewPr>
  <p:slideViewPr>
    <p:cSldViewPr snapToGrid="0" showGuides="1">
      <p:cViewPr varScale="1">
        <p:scale>
          <a:sx n="54" d="100"/>
          <a:sy n="54" d="100"/>
        </p:scale>
        <p:origin x="6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6ADD935-B2BF-4B7F-B7C9-1BAAA4FD1E71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/>
            <a:fld id="{9A0DB2DC-4C9A-4742-B13C-FB6460FD3503}" type="slidenum">
              <a:rPr lang="ru-RU" altLang="ru-RU" dirty="0">
                <a:latin typeface="Calibri" panose="020F0502020204030204" pitchFamily="34" charset="0"/>
              </a:rPr>
              <a:t>‹#›</a:t>
            </a:fld>
            <a:endParaRPr lang="ru-RU" altLang="ru-RU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audio" Target="../media/audio5.wav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audio" Target="../media/audio7.wav"/><Relationship Id="rId10" Type="http://schemas.openxmlformats.org/officeDocument/2006/relationships/image" Target="../media/image11.png"/><Relationship Id="rId4" Type="http://schemas.openxmlformats.org/officeDocument/2006/relationships/audio" Target="../media/audio6.wav"/><Relationship Id="rId9" Type="http://schemas.openxmlformats.org/officeDocument/2006/relationships/image" Target="../media/image10.png"/><Relationship Id="rId1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slide" Target="slide1.xml"/><Relationship Id="rId5" Type="http://schemas.openxmlformats.org/officeDocument/2006/relationships/image" Target="../media/image17.png"/><Relationship Id="rId10" Type="http://schemas.openxmlformats.org/officeDocument/2006/relationships/image" Target="../media/image14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5" Type="http://schemas.openxmlformats.org/officeDocument/2006/relationships/image" Target="../media/image24.GIF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audio" Target="../media/audio11.wav"/><Relationship Id="rId7" Type="http://schemas.openxmlformats.org/officeDocument/2006/relationships/image" Target="../media/image29.pn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slide" Target="slide1.xml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35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slide" Target="slide1.xml"/><Relationship Id="rId2" Type="http://schemas.openxmlformats.org/officeDocument/2006/relationships/audio" Target="../media/audio14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1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1.xml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лачко с текстом: прямоугольное со скругленными углами 20"/>
          <p:cNvSpPr/>
          <p:nvPr/>
        </p:nvSpPr>
        <p:spPr>
          <a:xfrm>
            <a:off x="3836988" y="3879850"/>
            <a:ext cx="3343275" cy="1981200"/>
          </a:xfrm>
          <a:prstGeom prst="wedgeRoundRectCallout">
            <a:avLst>
              <a:gd name="adj1" fmla="val -68607"/>
              <a:gd name="adj2" fmla="val 23874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показать зубы, приоткрыть рот, положить широкий язык за нижние зубы (с внутренней стороны) и удерживать в таком положении под счёт от 1 - 5. Потом поднять широкий язык за верхние зубы и удерживать под счёт от 1 - 5. Так поочередно менять положение языка 4 - 6 раз.</a:t>
            </a:r>
          </a:p>
        </p:txBody>
      </p:sp>
      <p:sp>
        <p:nvSpPr>
          <p:cNvPr id="18" name="Облачко с текстом: прямоугольное со скругленными углами 17"/>
          <p:cNvSpPr/>
          <p:nvPr/>
        </p:nvSpPr>
        <p:spPr>
          <a:xfrm>
            <a:off x="3886200" y="2949575"/>
            <a:ext cx="3341688" cy="1981200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Водить кончиком языка по верхним и нижним зубам. Совершать по 5 движений справа налево и слева направо</a:t>
            </a:r>
          </a:p>
        </p:txBody>
      </p:sp>
      <p:sp>
        <p:nvSpPr>
          <p:cNvPr id="17" name="Облачко с текстом: прямоугольное со скругленными углами 16"/>
          <p:cNvSpPr/>
          <p:nvPr/>
        </p:nvSpPr>
        <p:spPr>
          <a:xfrm>
            <a:off x="3951288" y="2352675"/>
            <a:ext cx="3341688" cy="1979613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Зубы сомкнуты. Губы округлены и чуть вытянуты вперёд. Верхние и нижние резцы видны</a:t>
            </a:r>
          </a:p>
        </p:txBody>
      </p:sp>
      <p:sp>
        <p:nvSpPr>
          <p:cNvPr id="2053" name="TextBox 22"/>
          <p:cNvSpPr txBox="1"/>
          <p:nvPr/>
        </p:nvSpPr>
        <p:spPr>
          <a:xfrm>
            <a:off x="0" y="-6350"/>
            <a:ext cx="12192000" cy="1077913"/>
          </a:xfrm>
          <a:prstGeom prst="rect">
            <a:avLst/>
          </a:prstGeom>
          <a:solidFill>
            <a:schemeClr val="bg1">
              <a:alpha val="65097"/>
            </a:schemeClr>
          </a:solidFill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Лесная артикуляционная гимнастика</a:t>
            </a:r>
          </a:p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для постановки шипящих звуков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61975" y="1463675"/>
            <a:ext cx="2159000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Грибок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549275" y="1985963"/>
            <a:ext cx="235743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Чашечка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549275" y="2540000"/>
            <a:ext cx="235743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Бублик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550863" y="3106738"/>
            <a:ext cx="3103563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Чистим зубки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561975" y="3692525"/>
            <a:ext cx="359568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Вкусное варенье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538163" y="4257675"/>
            <a:ext cx="235743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Фокус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557213" y="4837113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Качели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9318625" y="1574800"/>
            <a:ext cx="235743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Дятел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9304338" y="2241550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Маляр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10036175" y="2881313"/>
            <a:ext cx="162877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Парус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9307513" y="3484563"/>
            <a:ext cx="2357438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Часики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7" name="TextBox 1"/>
          <p:cNvSpPr txBox="1">
            <a:spLocks noChangeArrowheads="1"/>
          </p:cNvSpPr>
          <p:nvPr/>
        </p:nvSpPr>
        <p:spPr bwMode="auto">
          <a:xfrm>
            <a:off x="9315450" y="4132263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Лошадка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28" name="TextBox 1"/>
          <p:cNvSpPr txBox="1">
            <a:spLocks noChangeArrowheads="1"/>
          </p:cNvSpPr>
          <p:nvPr/>
        </p:nvSpPr>
        <p:spPr bwMode="auto">
          <a:xfrm>
            <a:off x="9315450" y="4765675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Гармошка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19" name="Облачко с текстом: прямоугольное со скругленными углами 18"/>
          <p:cNvSpPr/>
          <p:nvPr/>
        </p:nvSpPr>
        <p:spPr>
          <a:xfrm>
            <a:off x="4511675" y="4233863"/>
            <a:ext cx="3341688" cy="1981200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Слегка приоткрыть рот и широким краем языка облизать верхнюю губу. Движение языком выполнять языком сверху вниз</a:t>
            </a:r>
          </a:p>
        </p:txBody>
      </p:sp>
      <p:sp>
        <p:nvSpPr>
          <p:cNvPr id="35" name="Облачко с текстом: прямоугольное со скругленными углами 34"/>
          <p:cNvSpPr/>
          <p:nvPr/>
        </p:nvSpPr>
        <p:spPr>
          <a:xfrm>
            <a:off x="5910263" y="4048125"/>
            <a:ext cx="3341688" cy="1981200"/>
          </a:xfrm>
          <a:prstGeom prst="wedgeRoundRectCallout">
            <a:avLst>
              <a:gd name="adj1" fmla="val 58433"/>
              <a:gd name="adj2" fmla="val 2057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приоткрыть рот, приклеить язык к нёбу и, не отпуская языка, закрывать и открывать рот. Губы находятся в положении улыбки</a:t>
            </a:r>
          </a:p>
        </p:txBody>
      </p:sp>
      <p:sp>
        <p:nvSpPr>
          <p:cNvPr id="34" name="Облачко с текстом: прямоугольное со скругленными углами 33"/>
          <p:cNvSpPr/>
          <p:nvPr/>
        </p:nvSpPr>
        <p:spPr>
          <a:xfrm>
            <a:off x="6024563" y="4159250"/>
            <a:ext cx="3341688" cy="1981200"/>
          </a:xfrm>
          <a:prstGeom prst="wedgeRoundRectCallout">
            <a:avLst>
              <a:gd name="adj1" fmla="val 62342"/>
              <a:gd name="adj2" fmla="val -228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показать зубы, приоткрыть рот и пощёлкать кончиком языка</a:t>
            </a:r>
          </a:p>
        </p:txBody>
      </p:sp>
      <p:sp>
        <p:nvSpPr>
          <p:cNvPr id="31" name="Облачко с текстом: прямоугольное со скругленными углами 30"/>
          <p:cNvSpPr/>
          <p:nvPr/>
        </p:nvSpPr>
        <p:spPr>
          <a:xfrm>
            <a:off x="6494463" y="2028825"/>
            <a:ext cx="3341688" cy="1981200"/>
          </a:xfrm>
          <a:prstGeom prst="wedgeRoundRectCallout">
            <a:avLst>
              <a:gd name="adj1" fmla="val 62342"/>
              <a:gd name="adj2" fmla="val -228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Улыбнутся, приоткрыть рот и «погладить» кончиком языка твёрдое нёбо, делая движения языком вперёд - назад</a:t>
            </a:r>
          </a:p>
        </p:txBody>
      </p:sp>
      <p:sp>
        <p:nvSpPr>
          <p:cNvPr id="30" name="Облачко с текстом: прямоугольное со скругленными углами 29"/>
          <p:cNvSpPr/>
          <p:nvPr/>
        </p:nvSpPr>
        <p:spPr>
          <a:xfrm>
            <a:off x="6594475" y="1912938"/>
            <a:ext cx="2657475" cy="1476375"/>
          </a:xfrm>
          <a:prstGeom prst="wedgeRoundRectCallout">
            <a:avLst>
              <a:gd name="adj1" fmla="val 62342"/>
              <a:gd name="adj2" fmla="val -228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открыть рот и постучать кончиком языка за верхними зубами, многократно и отчётливо произнося звук д: д - д - д. Сначала звук д произносить медленно, затем быстрее</a:t>
            </a:r>
          </a:p>
        </p:txBody>
      </p:sp>
      <p:sp>
        <p:nvSpPr>
          <p:cNvPr id="33" name="Облачко с текстом: прямоугольное со скругленными углами 32"/>
          <p:cNvSpPr/>
          <p:nvPr/>
        </p:nvSpPr>
        <p:spPr>
          <a:xfrm>
            <a:off x="6243638" y="3354388"/>
            <a:ext cx="3341688" cy="1981200"/>
          </a:xfrm>
          <a:prstGeom prst="wedgeRoundRectCallout">
            <a:avLst>
              <a:gd name="adj1" fmla="val 62342"/>
              <a:gd name="adj2" fmla="val -228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Рот приоткрыт. Губы растянуты в улыбку. Кончиком узкого языка попеременно тянуться под счёт к уголкам рта</a:t>
            </a:r>
          </a:p>
        </p:txBody>
      </p:sp>
      <p:sp>
        <p:nvSpPr>
          <p:cNvPr id="32" name="Облачко с текстом: прямоугольное со скругленными углами 31"/>
          <p:cNvSpPr/>
          <p:nvPr/>
        </p:nvSpPr>
        <p:spPr>
          <a:xfrm>
            <a:off x="6394450" y="2647950"/>
            <a:ext cx="3341688" cy="1981200"/>
          </a:xfrm>
          <a:prstGeom prst="wedgeRoundRectCallout">
            <a:avLst>
              <a:gd name="adj1" fmla="val 62342"/>
              <a:gd name="adj2" fmla="val -22845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Открыть рот, поднять язык за верхние передние зубы и упереть в альвеолы. Удерживать язык в таком положении под счёт от 1 до 10</a:t>
            </a:r>
          </a:p>
        </p:txBody>
      </p:sp>
      <p:sp>
        <p:nvSpPr>
          <p:cNvPr id="7" name="Облачко с текстом: прямоугольное со скругленными углами 6"/>
          <p:cNvSpPr/>
          <p:nvPr/>
        </p:nvSpPr>
        <p:spPr>
          <a:xfrm>
            <a:off x="3654425" y="1397000"/>
            <a:ext cx="3341688" cy="1981200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показать зубы, приоткрыть рот и, прижав широкий язык всей плоскостью к нёбу, широко открыть рот. Язык будет напоминать тонкую шляпку грибка, а растянутая подъязычная связка – ножку гриба</a:t>
            </a: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9315450" y="5397500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Футбол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36" name="Облачко с текстом: прямоугольное со скругленными углами 35"/>
          <p:cNvSpPr/>
          <p:nvPr/>
        </p:nvSpPr>
        <p:spPr>
          <a:xfrm>
            <a:off x="6143625" y="4378325"/>
            <a:ext cx="3341688" cy="1981200"/>
          </a:xfrm>
          <a:prstGeom prst="wedgeRoundRectCallout">
            <a:avLst>
              <a:gd name="adj1" fmla="val 60062"/>
              <a:gd name="adj2" fmla="val 19463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положить широкий передний край языка на нижнюю губу и, произнося длительно звук Ф-Ф-Ф, сдуть ватку на противоположный край стола</a:t>
            </a:r>
          </a:p>
        </p:txBody>
      </p:sp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541338" y="5446713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Блинчик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38" name="Облачко с текстом: прямоугольное со скругленными углами 37"/>
          <p:cNvSpPr/>
          <p:nvPr/>
        </p:nvSpPr>
        <p:spPr>
          <a:xfrm>
            <a:off x="3460750" y="4494213"/>
            <a:ext cx="3343275" cy="1981200"/>
          </a:xfrm>
          <a:prstGeom prst="wedgeRoundRectCallout">
            <a:avLst>
              <a:gd name="adj1" fmla="val -65025"/>
              <a:gd name="adj2" fmla="val 2002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Приоткрыть рот, положить язык на нижнюю губу и, пошлёпывая его губами, произносить звукосочетание: “пя-пя-пя”</a:t>
            </a: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9315450" y="5953125"/>
            <a:ext cx="2359025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Трубочка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40" name="Облачко с текстом: прямоугольное со скругленными углами 39"/>
          <p:cNvSpPr/>
          <p:nvPr/>
        </p:nvSpPr>
        <p:spPr>
          <a:xfrm>
            <a:off x="5991225" y="4845050"/>
            <a:ext cx="3341688" cy="1981200"/>
          </a:xfrm>
          <a:prstGeom prst="wedgeRoundRectCallout">
            <a:avLst>
              <a:gd name="adj1" fmla="val 60062"/>
              <a:gd name="adj2" fmla="val 19463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Вытянуть язык вперёд, свернув его трубочкой. Удерживать в таком положении под счёт от 5 до 7</a:t>
            </a:r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511175" y="6054725"/>
            <a:ext cx="4519613" cy="67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ts val="5000"/>
              </a:lnSpc>
              <a:spcBef>
                <a:spcPct val="0"/>
              </a:spcBef>
              <a:buFontTx/>
              <a:buNone/>
            </a:pPr>
            <a:r>
              <a:rPr lang="ru-RU" altLang="ru-RU" sz="3000" b="1" dirty="0">
                <a:solidFill>
                  <a:srgbClr val="385723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Приклей конфетку</a:t>
            </a:r>
            <a:endParaRPr lang="ru-RU" altLang="ru-RU" sz="3000" b="1" dirty="0">
              <a:solidFill>
                <a:srgbClr val="385723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sp>
        <p:nvSpPr>
          <p:cNvPr id="43" name="Облачко с текстом: прямоугольное со скругленными углами 42"/>
          <p:cNvSpPr/>
          <p:nvPr/>
        </p:nvSpPr>
        <p:spPr>
          <a:xfrm>
            <a:off x="4738688" y="4822825"/>
            <a:ext cx="3343275" cy="1981200"/>
          </a:xfrm>
          <a:prstGeom prst="wedgeRoundRectCallout">
            <a:avLst>
              <a:gd name="adj1" fmla="val -60792"/>
              <a:gd name="adj2" fmla="val 2991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Положить широкий язык на нижнюю губу. На кончик языка поместить конфетку. Приклеить конфетку к нёбу, подняв язык к верхним резцам</a:t>
            </a:r>
          </a:p>
        </p:txBody>
      </p:sp>
      <p:sp>
        <p:nvSpPr>
          <p:cNvPr id="10" name="Облачко с текстом: прямоугольное со скругленными углами 9"/>
          <p:cNvSpPr/>
          <p:nvPr/>
        </p:nvSpPr>
        <p:spPr>
          <a:xfrm>
            <a:off x="1246188" y="2028825"/>
            <a:ext cx="2408238" cy="1422400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открыть рот и установить язык наверху в форме чашечки</a:t>
            </a:r>
          </a:p>
        </p:txBody>
      </p:sp>
      <p:sp>
        <p:nvSpPr>
          <p:cNvPr id="20" name="Облачко с текстом: прямоугольное со скругленными углами 19"/>
          <p:cNvSpPr/>
          <p:nvPr/>
        </p:nvSpPr>
        <p:spPr>
          <a:xfrm>
            <a:off x="3967163" y="4173538"/>
            <a:ext cx="3341688" cy="1979613"/>
          </a:xfrm>
          <a:prstGeom prst="wedgeRoundRectCallout">
            <a:avLst>
              <a:gd name="adj1" fmla="val -63722"/>
              <a:gd name="adj2" fmla="val -200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Улыбнуться, приоткрыть рот, положить широкий край языка на верхнюю губу так, чтобы боковые края его были прижаты, а посередине языка был желобок, и сдуть ватку, положенную на кончик носа. Воздух при этом должен идти посередине языка, тогда ватка полетит вверх</a:t>
            </a:r>
          </a:p>
        </p:txBody>
      </p:sp>
    </p:spTree>
  </p:cSld>
  <p:clrMapOvr>
    <a:masterClrMapping/>
  </p:clrMapOvr>
  <p:transition spd="slow">
    <p:sndAc>
      <p:stSnd>
        <p:snd r:embed="rId2" name="miska_kosolapyj_minus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18" grpId="0" animBg="1"/>
      <p:bldP spid="18" grpId="1" animBg="1"/>
      <p:bldP spid="17" grpId="0" animBg="1"/>
      <p:bldP spid="17" grpId="1" animBg="1"/>
      <p:bldP spid="19" grpId="0" animBg="1"/>
      <p:bldP spid="19" grpId="1" animBg="1"/>
      <p:bldP spid="35" grpId="0" animBg="1"/>
      <p:bldP spid="35" grpId="1" animBg="1"/>
      <p:bldP spid="34" grpId="0" animBg="1"/>
      <p:bldP spid="34" grpId="1" animBg="1"/>
      <p:bldP spid="31" grpId="0" animBg="1"/>
      <p:bldP spid="31" grpId="1" animBg="1"/>
      <p:bldP spid="30" grpId="0" animBg="1"/>
      <p:bldP spid="30" grpId="1" animBg="1"/>
      <p:bldP spid="33" grpId="0" animBg="1"/>
      <p:bldP spid="33" grpId="1" animBg="1"/>
      <p:bldP spid="32" grpId="0" animBg="1"/>
      <p:bldP spid="32" grpId="1" animBg="1"/>
      <p:bldP spid="7" grpId="0" animBg="1"/>
      <p:bldP spid="7" grpId="1" animBg="1"/>
      <p:bldP spid="38" grpId="0" animBg="1"/>
      <p:bldP spid="38" grpId="1" animBg="1"/>
      <p:bldP spid="43" grpId="0" animBg="1"/>
      <p:bldP spid="43" grpId="1" animBg="1"/>
      <p:bldP spid="10" grpId="0" animBg="1"/>
      <p:bldP spid="10" grpId="1" animBg="1"/>
      <p:bldP spid="20" grpId="0" animBg="1"/>
      <p:bldP spid="2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7350" y="407988"/>
            <a:ext cx="2624138" cy="3348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14" descr="D:\Работка\Логопед\Занятия по скайпу\Рабочие материалы\Динозавры\Корзина1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75" y="1136650"/>
            <a:ext cx="3643313" cy="458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5725" y="3124200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0050" y="4532313"/>
            <a:ext cx="1584325" cy="1836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550" y="2798763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5263" y="4746625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038" y="3298825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238" y="1892300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8700" y="4870450"/>
            <a:ext cx="1584325" cy="183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Picture 15" descr="D:\Работка\Логопед\Занятия по скайпу\Рабочие материалы\Динозавры\Корзина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75" y="1136650"/>
            <a:ext cx="3643313" cy="4584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Облачко с текстом: прямоугольное со скругленными углами 14">
            <a:hlinkClick r:id="rId7" action="ppaction://hlinksldjump"/>
          </p:cNvPr>
          <p:cNvSpPr/>
          <p:nvPr/>
        </p:nvSpPr>
        <p:spPr>
          <a:xfrm>
            <a:off x="8247063" y="76200"/>
            <a:ext cx="3117850" cy="1651000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Грибок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грибы, чтобы помочь мишке их собрать и выполняй упражнение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3.33333E-6 L -0.40638 -0.04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-0.42383 -0.2680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00" y="-13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7037E-7 L -0.77838 0.001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00" y="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59259E-6 L -0.21432 -0.2680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0" y="-13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-0.64063 -0.0710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000" y="-3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3.7037E-6 L -0.41875 0.1340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00" y="6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96296E-6 L -0.64519 -0.3002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00" y="-1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Рвут траву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169" y="730250"/>
            <a:ext cx="3288132" cy="5397500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6" name="Облачко с текстом: прямоугольное со скругленными углами 5">
            <a:hlinkClick r:id="rId4" action="ppaction://hlinksldjump"/>
          </p:cNvPr>
          <p:cNvSpPr/>
          <p:nvPr/>
        </p:nvSpPr>
        <p:spPr>
          <a:xfrm>
            <a:off x="9274175" y="76200"/>
            <a:ext cx="2090738" cy="747713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Гармошка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sndAc>
      <p:stSnd>
        <p:snd r:embed="rId2" name="Гармошка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300" y="3236913"/>
            <a:ext cx="8081963" cy="3670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97675" y="823913"/>
            <a:ext cx="4338638" cy="5300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336537">
            <a:off x="6894513" y="2925763"/>
            <a:ext cx="1539875" cy="447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538" y="2370138"/>
            <a:ext cx="2871787" cy="15351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0474">
            <a:off x="5872163" y="1209675"/>
            <a:ext cx="6162675" cy="474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13" y="900113"/>
            <a:ext cx="4387850" cy="3032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9025" y="2189163"/>
            <a:ext cx="1366838" cy="1420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5725" y="2049463"/>
            <a:ext cx="1366838" cy="1420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925" y="2163763"/>
            <a:ext cx="1366838" cy="1420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4125" y="2354263"/>
            <a:ext cx="1366838" cy="1420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32" name="Рисунок 2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263" y="2897188"/>
            <a:ext cx="2271712" cy="1006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Облачко с текстом: прямоугольное со скругленными углами 1">
            <a:hlinkClick r:id="rId14" action="ppaction://hlinksldjump"/>
          </p:cNvPr>
          <p:cNvSpPr/>
          <p:nvPr/>
        </p:nvSpPr>
        <p:spPr>
          <a:xfrm>
            <a:off x="7807325" y="76200"/>
            <a:ext cx="3557588" cy="2278063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Чашечка, Бублик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лису, чтобы напоить её чаем.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чайник, чтобы налить лисе чай в чашку.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бублики, чтобы накормить лису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Пьёт из трубочк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8" presetClass="emph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Rot by="-900000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Банка на полк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81481E-6 L 0.13034 -0.1208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00" y="-6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ч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13034 -0.12083 L 0.00039 0.0013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" y="61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800000">
                                      <p:cBhvr>
                                        <p:cTn id="4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Банка на полк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81481E-6 C 0.03268 -0.08102 0.06549 -0.16181 0.10403 -0.197 C 0.14244 -0.23241 0.19296 -0.24167 0.23099 -0.21181 C 0.26888 -0.18218 0.29479 -0.08311 0.32643 -0.00163 " pathEditMode="relative" rAng="0" ptsTypes="AAAA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0" y="-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rust-suhare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0.03255 -0.08101 0.06537 -0.1618 0.10417 -0.19699 C 0.14258 -0.2324 0.19284 -0.24166 0.23086 -0.2118 C 0.26888 -0.18217 0.28984 -0.06643 0.30417 0.01991 " pathEditMode="relative" rAng="0" ptsTypes="AAAA"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rust-suhare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C 0.03268 -0.08102 0.06563 -0.1618 0.10404 -0.19699 C 0.14258 -0.23241 0.19297 -0.24167 0.23099 -0.2118 C 0.26901 -0.18217 0.27109 -0.08773 0.26667 0.00093 " pathEditMode="relative" rAng="0" ptsTypes="AAAA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11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rust-suhare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C 0.03268 -0.08102 0.06549 -0.16181 0.10416 -0.19699 C 0.14245 -0.23241 0.19284 -0.24167 0.23086 -0.21181 C 0.26888 -0.18218 0.28268 -0.11088 0.31041 -0.0294 " pathEditMode="relative" rAng="0" ptsTypes="AAAA">
                                      <p:cBhvr>
                                        <p:cTn id="7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00" y="-1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hrust-suharej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805113"/>
            <a:ext cx="9377363" cy="4102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148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62575" y="2751138"/>
            <a:ext cx="2828925" cy="954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950" y="2647950"/>
            <a:ext cx="2271713" cy="91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Рисунок 2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52700" y="2735263"/>
            <a:ext cx="2830513" cy="952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8013" y="2505075"/>
            <a:ext cx="2271712" cy="91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888" y="2343150"/>
            <a:ext cx="2271712" cy="91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950" y="2185988"/>
            <a:ext cx="2271713" cy="917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663" y="2025650"/>
            <a:ext cx="2271712" cy="9175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Группа 3"/>
          <p:cNvGrpSpPr/>
          <p:nvPr/>
        </p:nvGrpSpPr>
        <p:grpSpPr>
          <a:xfrm rot="567185">
            <a:off x="6492875" y="1190625"/>
            <a:ext cx="6162675" cy="4749800"/>
            <a:chOff x="5872163" y="1209675"/>
            <a:chExt cx="6162675" cy="4749800"/>
          </a:xfrm>
        </p:grpSpPr>
        <p:pic>
          <p:nvPicPr>
            <p:cNvPr id="6179" name="Рисунок 1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1336537">
              <a:off x="6894513" y="2925763"/>
              <a:ext cx="1539875" cy="44767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180" name="Рисунок 1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990474">
              <a:off x="5872163" y="1209675"/>
              <a:ext cx="6162675" cy="47498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9" name="Группа 18"/>
          <p:cNvGrpSpPr/>
          <p:nvPr/>
        </p:nvGrpSpPr>
        <p:grpSpPr>
          <a:xfrm>
            <a:off x="5673725" y="2036763"/>
            <a:ext cx="1682750" cy="769937"/>
            <a:chOff x="3995057" y="823913"/>
            <a:chExt cx="3537857" cy="1617783"/>
          </a:xfrm>
        </p:grpSpPr>
        <p:sp>
          <p:nvSpPr>
            <p:cNvPr id="16" name="Прямоугольник: скругленные углы 15"/>
            <p:cNvSpPr/>
            <p:nvPr/>
          </p:nvSpPr>
          <p:spPr>
            <a:xfrm rot="19644987">
              <a:off x="3995057" y="823913"/>
              <a:ext cx="3537857" cy="917299"/>
            </a:xfrm>
            <a:prstGeom prst="roundRect">
              <a:avLst>
                <a:gd name="adj" fmla="val 50000"/>
              </a:avLst>
            </a:prstGeom>
            <a:solidFill>
              <a:srgbClr val="E58720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 rot="19660358">
              <a:off x="4252053" y="1614458"/>
              <a:ext cx="690882" cy="827238"/>
            </a:xfrm>
            <a:prstGeom prst="ellipse">
              <a:avLst/>
            </a:prstGeom>
            <a:solidFill>
              <a:srgbClr val="FFCC71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5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363" y="1614488"/>
            <a:ext cx="839787" cy="10366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" name="Группа 36"/>
          <p:cNvGrpSpPr/>
          <p:nvPr/>
        </p:nvGrpSpPr>
        <p:grpSpPr>
          <a:xfrm>
            <a:off x="5673725" y="2174875"/>
            <a:ext cx="1682750" cy="768350"/>
            <a:chOff x="3995057" y="823913"/>
            <a:chExt cx="3537857" cy="1617783"/>
          </a:xfrm>
        </p:grpSpPr>
        <p:sp>
          <p:nvSpPr>
            <p:cNvPr id="38" name="Прямоугольник: скругленные углы 37"/>
            <p:cNvSpPr/>
            <p:nvPr/>
          </p:nvSpPr>
          <p:spPr>
            <a:xfrm rot="19644987">
              <a:off x="3995057" y="823913"/>
              <a:ext cx="3537857" cy="919196"/>
            </a:xfrm>
            <a:prstGeom prst="roundRect">
              <a:avLst>
                <a:gd name="adj" fmla="val 50000"/>
              </a:avLst>
            </a:prstGeom>
            <a:solidFill>
              <a:srgbClr val="E58720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 rot="19660358">
              <a:off x="4252053" y="1616093"/>
              <a:ext cx="690882" cy="825603"/>
            </a:xfrm>
            <a:prstGeom prst="ellipse">
              <a:avLst/>
            </a:prstGeom>
            <a:solidFill>
              <a:srgbClr val="FFCC71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5856288" y="2289175"/>
            <a:ext cx="1682750" cy="768350"/>
            <a:chOff x="3995057" y="823913"/>
            <a:chExt cx="3537857" cy="1617783"/>
          </a:xfrm>
        </p:grpSpPr>
        <p:sp>
          <p:nvSpPr>
            <p:cNvPr id="42" name="Прямоугольник: скругленные углы 41"/>
            <p:cNvSpPr/>
            <p:nvPr/>
          </p:nvSpPr>
          <p:spPr>
            <a:xfrm rot="19644987">
              <a:off x="3995057" y="823913"/>
              <a:ext cx="3537857" cy="919196"/>
            </a:xfrm>
            <a:prstGeom prst="roundRect">
              <a:avLst>
                <a:gd name="adj" fmla="val 50000"/>
              </a:avLst>
            </a:prstGeom>
            <a:solidFill>
              <a:srgbClr val="E58720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Овал 42"/>
            <p:cNvSpPr/>
            <p:nvPr/>
          </p:nvSpPr>
          <p:spPr>
            <a:xfrm rot="19660358">
              <a:off x="4252051" y="1616093"/>
              <a:ext cx="690884" cy="825603"/>
            </a:xfrm>
            <a:prstGeom prst="ellipse">
              <a:avLst/>
            </a:prstGeom>
            <a:solidFill>
              <a:srgbClr val="FFCC71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4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2413" y="1484313"/>
            <a:ext cx="838200" cy="1036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163" y="1763713"/>
            <a:ext cx="839787" cy="10366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" name="Группа 44"/>
          <p:cNvGrpSpPr/>
          <p:nvPr/>
        </p:nvGrpSpPr>
        <p:grpSpPr>
          <a:xfrm>
            <a:off x="6008688" y="2441575"/>
            <a:ext cx="1682750" cy="768350"/>
            <a:chOff x="3995057" y="823913"/>
            <a:chExt cx="3537857" cy="1617783"/>
          </a:xfrm>
        </p:grpSpPr>
        <p:sp>
          <p:nvSpPr>
            <p:cNvPr id="46" name="Прямоугольник: скругленные углы 45"/>
            <p:cNvSpPr/>
            <p:nvPr/>
          </p:nvSpPr>
          <p:spPr>
            <a:xfrm rot="19644987">
              <a:off x="3995057" y="823913"/>
              <a:ext cx="3537857" cy="919196"/>
            </a:xfrm>
            <a:prstGeom prst="roundRect">
              <a:avLst>
                <a:gd name="adj" fmla="val 50000"/>
              </a:avLst>
            </a:prstGeom>
            <a:solidFill>
              <a:srgbClr val="E58720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Овал 46"/>
            <p:cNvSpPr/>
            <p:nvPr/>
          </p:nvSpPr>
          <p:spPr>
            <a:xfrm rot="19660358">
              <a:off x="4252051" y="1616093"/>
              <a:ext cx="690884" cy="825603"/>
            </a:xfrm>
            <a:prstGeom prst="ellipse">
              <a:avLst/>
            </a:prstGeom>
            <a:solidFill>
              <a:srgbClr val="FFCC71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8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8538" y="1571625"/>
            <a:ext cx="839787" cy="10366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9" name="Группа 48"/>
          <p:cNvGrpSpPr/>
          <p:nvPr/>
        </p:nvGrpSpPr>
        <p:grpSpPr>
          <a:xfrm>
            <a:off x="6029325" y="2767013"/>
            <a:ext cx="1682750" cy="769937"/>
            <a:chOff x="3995057" y="823913"/>
            <a:chExt cx="3537857" cy="1617783"/>
          </a:xfrm>
        </p:grpSpPr>
        <p:sp>
          <p:nvSpPr>
            <p:cNvPr id="50" name="Прямоугольник: скругленные углы 49"/>
            <p:cNvSpPr/>
            <p:nvPr/>
          </p:nvSpPr>
          <p:spPr>
            <a:xfrm rot="19644987">
              <a:off x="3995057" y="823913"/>
              <a:ext cx="3537857" cy="917299"/>
            </a:xfrm>
            <a:prstGeom prst="roundRect">
              <a:avLst>
                <a:gd name="adj" fmla="val 50000"/>
              </a:avLst>
            </a:prstGeom>
            <a:solidFill>
              <a:srgbClr val="E58720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Овал 50"/>
            <p:cNvSpPr/>
            <p:nvPr/>
          </p:nvSpPr>
          <p:spPr>
            <a:xfrm rot="19660358">
              <a:off x="4252053" y="1614458"/>
              <a:ext cx="690882" cy="827238"/>
            </a:xfrm>
            <a:prstGeom prst="ellipse">
              <a:avLst/>
            </a:prstGeom>
            <a:solidFill>
              <a:srgbClr val="FFCC71"/>
            </a:solidFill>
            <a:ln>
              <a:solidFill>
                <a:srgbClr val="D97E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0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713" y="1674813"/>
            <a:ext cx="839787" cy="1038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66" name="Рисунок 2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950" y="2290763"/>
            <a:ext cx="2271713" cy="1006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Облачко с текстом: прямоугольное со скругленными углами 1">
            <a:hlinkClick r:id="rId11" action="ppaction://hlinksldjump"/>
          </p:cNvPr>
          <p:cNvSpPr/>
          <p:nvPr/>
        </p:nvSpPr>
        <p:spPr>
          <a:xfrm>
            <a:off x="7448550" y="76200"/>
            <a:ext cx="3916363" cy="1849438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Блинчик, Трубочка,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Приклей конфетку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кнопку мыши или стрелку -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&gt;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на клавиатуре для воспроизведения анимации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7 C 0.09388 -0.04792 0.18789 -0.0956 0.26445 -0.09884 C 0.34089 -0.10185 0.40013 -0.06018 0.45938 -0.01852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00" y="-5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59259E-6 L -0.25534 0.1013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0" y="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11111E-6 C 0.06054 -0.06667 0.12122 -0.1331 0.18841 -0.1287 C 0.25547 -0.12408 0.32903 -0.04861 0.40273 0.02708 " pathEditMode="relative" rAng="0" ptsTypes="AAA">
                                      <p:cBhvr>
                                        <p:cTn id="3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-51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85185E-6 L -0.20534 0.08935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7037E-6 C 0.05885 -0.05209 0.11797 -0.10417 0.17734 -0.09213 C 0.23672 -0.07986 0.29622 -0.02269 0.35612 0.05416 " pathEditMode="relative" rAng="0" ptsTypes="AAA">
                                      <p:cBhvr>
                                        <p:cTn id="5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0" y="-2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-0.17761 0.09792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0" y="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C 0.07422 -0.05092 0.14857 -0.10185 0.21419 -0.0824 C 0.27982 -0.06319 0.33672 0.02639 0.39375 0.11598 " pathEditMode="relative" rAng="0" ptsTypes="AAA">
                                      <p:cBhvr>
                                        <p:cTn id="8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00" y="1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24479 -0.00301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7.40741E-7 C 0.05755 -0.04884 0.1151 -0.09768 0.17227 -0.07755 C 0.22943 -0.05764 0.28607 0.03148 0.34284 0.12083 " pathEditMode="relative" rAng="0" ptsTypes="AAA">
                                      <p:cBhvr>
                                        <p:cTn id="10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00" y="1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7.40741E-7 L -0.20208 -0.03032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0" y="-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200" y="773113"/>
            <a:ext cx="3282950" cy="5924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72109">
            <a:off x="3830638" y="4179888"/>
            <a:ext cx="2832100" cy="8048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Облачко с текстом: прямоугольное со скругленными углами 9">
            <a:hlinkClick r:id="rId5" action="ppaction://hlinksldjump"/>
          </p:cNvPr>
          <p:cNvSpPr/>
          <p:nvPr/>
        </p:nvSpPr>
        <p:spPr>
          <a:xfrm>
            <a:off x="8512175" y="76200"/>
            <a:ext cx="2852738" cy="147002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Чистим зубки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зубную щётку, чтобы почистить зубки зайчику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2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Чистка зубов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3" descr="D:\Работка\Логопед\Занятия по скайпу\Рабочие материалы\Звуки раннего онтогенеза\Картинки\куст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350" y="1606550"/>
            <a:ext cx="5338763" cy="3930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750" y="1079500"/>
            <a:ext cx="3838575" cy="489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000" y="1080000"/>
            <a:ext cx="3838995" cy="489599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7" name="Облачко с текстом: прямоугольное со скругленными углами 16">
            <a:hlinkClick r:id="rId6" action="ppaction://hlinksldjump"/>
          </p:cNvPr>
          <p:cNvSpPr/>
          <p:nvPr/>
        </p:nvSpPr>
        <p:spPr>
          <a:xfrm>
            <a:off x="8316913" y="76200"/>
            <a:ext cx="3048000" cy="162242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Вкусное варенье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Оближи губки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малинки, чтобы покормить мишку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9350" y="1871663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9538" y="1820863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538" y="2535238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538" y="3749675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8100" y="3178175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9288" y="3106738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16" descr="D:\Работка\Логопед\Картинки\Слоговая структура\Новая\ВсеКартинки\malina54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6538" y="3749675"/>
            <a:ext cx="1000125" cy="1235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-0.43789 0.1148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00" y="5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57761 0.128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00" y="6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66198 0.0171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00" y="9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6612 -0.1599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00" y="-8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-0.56784 -0.0692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00" y="-3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-0.40104 -0.06528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00" y="-33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12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47448 -0.15625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0" y="-7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трясут яблон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500"/>
                            </p:stCondLst>
                            <p:childTnLst>
                              <p:par>
                                <p:cTn id="131" presetID="1" presetClass="exit" presetSubtype="0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288" y="1535113"/>
            <a:ext cx="4152900" cy="4921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3188" y="1389063"/>
            <a:ext cx="1065212" cy="1065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525" y="1684338"/>
            <a:ext cx="1204913" cy="10652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6225" y="1593850"/>
            <a:ext cx="1065213" cy="1065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525" y="1593850"/>
            <a:ext cx="1204913" cy="1065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87775" y="2320925"/>
            <a:ext cx="962025" cy="933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Облачко с текстом: прямоугольное со скругленными углами 14">
            <a:hlinkClick r:id="rId8" action="ppaction://hlinksldjump"/>
          </p:cNvPr>
          <p:cNvSpPr/>
          <p:nvPr/>
        </p:nvSpPr>
        <p:spPr>
          <a:xfrm>
            <a:off x="8404225" y="76200"/>
            <a:ext cx="2960688" cy="1608138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Фокус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кнопку мыши или стрелку 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&gt;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на клавиатуре для воспроизведения анимации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1 0.00417 L -0.00391 -0.04236 L -0.00638 0.01991 L -0.01263 -0.02245 L 0.00872 0.03773 L -0.0138 -0.02477 L -0.00391 0.02871 L 0.0125 -0.03588 L -0.0013 0.02199 " pathEditMode="relative" ptsTypes="AAAAAAAAA">
                                      <p:cBhvr>
                                        <p:cTn id="6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ма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0209 L -0.40078 0.0391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078 0.03912 C -0.38932 -0.02222 -0.3776 -0.08333 -0.34466 -0.12199 C -0.31146 -0.16065 -0.25039 -0.18773 -0.20247 -0.19282 C -0.1543 -0.19791 -0.09193 -0.18403 -0.05625 -0.15254 C -0.02057 -0.12106 0.00339 -0.06967 0.01172 -0.00393 C 0.02005 0.06181 0.02357 0.19514 -0.00625 0.2419 C -0.03607 0.28866 -0.14102 0.29699 -0.16719 0.27662 C -0.19349 0.25625 -0.18359 0.14861 -0.16406 0.11968 C -0.14453 0.09074 -0.0918 0.09445 -0.05 0.10301 C -0.0082 0.11158 0.05586 0.13658 0.08672 0.17107 C 0.11758 0.20556 0.13034 0.25116 0.13516 0.30996 C 0.13997 0.36875 0.06758 0.80486 0.0444 0.8882 " pathEditMode="relative" rAng="0" ptsTypes="AAAAAAAAAAAA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0" y="30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ду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ма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1.85185E-6 C 0.01172 -0.05717 0.02357 -0.11389 0.0569 -0.15347 C 0.09037 -0.18588 0.15208 -0.21111 0.20078 -0.21597 C 0.24974 -0.2206 0.3125 -0.20764 0.34857 -0.17847 C 0.38464 -0.14907 0.40898 -0.10139 0.41719 -0.04282 C 0.42578 0.02107 0.4293 0.14537 0.39922 0.18889 C 0.36888 0.23241 0.26302 0.24005 0.23646 0.22107 C 0.20977 0.20232 0.21966 0.10209 0.23958 0.07477 C 0.25951 0.04792 0.3125 0.05139 0.35482 0.05949 C 0.39714 0.06759 0.46185 0.09051 0.4931 0.12269 C 0.52435 0.15509 0.53724 0.19746 0.54219 0.25232 C 0.54701 0.30695 0.47383 0.71296 0.45039 0.79074 " pathEditMode="relative" rAng="0" ptsTypes="AAAAAAAAAAAA">
                                      <p:cBhvr>
                                        <p:cTn id="3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28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ду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ма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C 0.01146 -0.06134 0.02318 -0.12246 0.05612 -0.16134 C 0.08933 -0.19977 0.15039 -0.22685 0.19831 -0.23195 C 0.24649 -0.23704 0.30886 -0.22315 0.34453 -0.19167 C 0.38021 -0.16019 0.40417 -0.10903 0.4125 -0.04329 C 0.42084 0.02268 0.42435 0.15602 0.39453 0.20278 C 0.36472 0.24954 0.25977 0.25787 0.2336 0.2375 C 0.2073 0.21713 0.21719 0.10949 0.23672 0.08032 C 0.25625 0.05139 0.30899 0.05509 0.35078 0.06389 C 0.39258 0.07245 0.45664 0.09722 0.4875 0.13171 C 0.51836 0.16643 0.53112 0.21204 0.53594 0.27083 C 0.54076 0.32963 0.46836 0.76574 0.44519 0.84907 " pathEditMode="relative" rAng="0" ptsTypes="AAAAAAAAA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0" y="30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ду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5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омар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C 0.01172 -0.05717 0.02357 -0.11389 0.0569 -0.15347 C 0.09036 -0.18588 0.15208 -0.21111 0.20078 -0.21597 C 0.24974 -0.2206 0.3125 -0.20764 0.34857 -0.17847 C 0.38463 -0.14907 0.40898 -0.10139 0.41719 -0.04282 C 0.42578 0.02107 0.4293 0.14537 0.39922 0.18889 C 0.36888 0.23241 0.26302 0.24005 0.23646 0.22107 C 0.20976 0.20232 0.21966 0.10209 0.23958 0.07477 C 0.2595 0.04792 0.3125 0.05139 0.35482 0.05949 C 0.39713 0.0676 0.46185 0.09051 0.4931 0.12269 C 0.52435 0.1551 0.53724 0.19746 0.54219 0.25232 C 0.547 0.30695 0.47383 0.71297 0.45039 0.79074 " pathEditMode="relative" rAng="0" ptsTypes="AAAAAAAAAAAA">
                                      <p:cBhvr>
                                        <p:cTn id="7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00" y="287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Сдул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7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73025" y="2393950"/>
            <a:ext cx="12058650" cy="2635250"/>
            <a:chOff x="-3508" y="2394382"/>
            <a:chExt cx="12059271" cy="2634818"/>
          </a:xfrm>
        </p:grpSpPr>
        <p:pic>
          <p:nvPicPr>
            <p:cNvPr id="10247" name="Рисунок 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3331" y="3746500"/>
              <a:ext cx="11952432" cy="12827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8" name="Рисунок 1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508" y="2404877"/>
              <a:ext cx="2376638" cy="21244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249" name="Рисунок 1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628335" y="2394382"/>
              <a:ext cx="2376638" cy="212443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9219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6450" y="3429000"/>
            <a:ext cx="3054350" cy="23891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Облачко с текстом: прямоугольное со скругленными углами 7">
            <a:hlinkClick r:id="rId7" action="ppaction://hlinksldjump"/>
          </p:cNvPr>
          <p:cNvSpPr/>
          <p:nvPr/>
        </p:nvSpPr>
        <p:spPr>
          <a:xfrm>
            <a:off x="8283575" y="76200"/>
            <a:ext cx="3081338" cy="1528763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Качели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*нажми на основание качели, чтобы покачать ёжиков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ачели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3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19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8058150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6" descr="D:\Работка\Логопед\Занятия по скайпу\Артикуляционная гимнастика\Дятел3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95251">
            <a:off x="3046175" y="1321948"/>
            <a:ext cx="3381908" cy="5284230"/>
          </a:xfrm>
          <a:prstGeom prst="rect">
            <a:avLst/>
          </a:prstGeom>
          <a:noFill/>
          <a:effectLst>
            <a:softEdge rad="12700"/>
          </a:effectLst>
        </p:spPr>
      </p:pic>
      <p:sp>
        <p:nvSpPr>
          <p:cNvPr id="9" name="Облачко с текстом: прямоугольное со скругленными углами 8">
            <a:hlinkClick r:id="rId5" action="ppaction://hlinksldjump"/>
          </p:cNvPr>
          <p:cNvSpPr/>
          <p:nvPr/>
        </p:nvSpPr>
        <p:spPr>
          <a:xfrm>
            <a:off x="9547225" y="76200"/>
            <a:ext cx="1817688" cy="63182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Дятел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sndAc>
      <p:stSnd loop="1">
        <p:snd r:embed="rId2" name="МОЛОТОК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Овал 1"/>
          <p:cNvSpPr/>
          <p:nvPr/>
        </p:nvSpPr>
        <p:spPr>
          <a:xfrm>
            <a:off x="4094163" y="1006475"/>
            <a:ext cx="4478338" cy="5230813"/>
          </a:xfrm>
          <a:prstGeom prst="ellipse">
            <a:avLst/>
          </a:prstGeom>
          <a:solidFill>
            <a:srgbClr val="542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13921">
            <a:off x="5416550" y="1344613"/>
            <a:ext cx="1779588" cy="37449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74888" y="0"/>
            <a:ext cx="7445375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Рисунок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00" y="2987675"/>
            <a:ext cx="2984500" cy="3249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Облачко с текстом: прямоугольное со скругленными углами 19">
            <a:hlinkClick r:id="rId7" action="ppaction://hlinksldjump"/>
          </p:cNvPr>
          <p:cNvSpPr/>
          <p:nvPr/>
        </p:nvSpPr>
        <p:spPr>
          <a:xfrm>
            <a:off x="8012113" y="76200"/>
            <a:ext cx="3352800" cy="200342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Маляр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кнопку мыши или стрелку -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&gt;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на клавиатуре для воспроизведения анимации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slow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96296E-6 L -0.09753 0.031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1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кисточка12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44 0.03241 L -0.00378 -0.01342 L 0.08463 0.05 " pathEditMode="relative" ptsTypes="A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424 0.04954 L -0.00534 -0.01342 L -0.09909 0.03333 " pathEditMode="relative" ptsTypes="A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909 0.03079 L -0.00677 -0.01342 L 0.08554 0.04699 " pathEditMode="relative" ptsTypes="AA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Овал 13"/>
          <p:cNvSpPr/>
          <p:nvPr/>
        </p:nvSpPr>
        <p:spPr>
          <a:xfrm>
            <a:off x="3763963" y="1362075"/>
            <a:ext cx="4478338" cy="5230813"/>
          </a:xfrm>
          <a:prstGeom prst="ellipse">
            <a:avLst/>
          </a:prstGeom>
          <a:solidFill>
            <a:srgbClr val="542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3119677">
            <a:off x="2955925" y="1325563"/>
            <a:ext cx="3097213" cy="521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1270695">
            <a:off x="4111625" y="1001713"/>
            <a:ext cx="3095625" cy="521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803485">
            <a:off x="5461000" y="1217613"/>
            <a:ext cx="3097213" cy="5211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512649">
            <a:off x="6396038" y="1874838"/>
            <a:ext cx="3095625" cy="521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05275" y="1490663"/>
            <a:ext cx="3668713" cy="4938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454400" y="6416675"/>
            <a:ext cx="5118100" cy="420688"/>
          </a:xfrm>
          <a:prstGeom prst="rect">
            <a:avLst/>
          </a:prstGeom>
          <a:solidFill>
            <a:srgbClr val="7E2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Облачко с текстом: прямоугольное со скругленными углами 17">
            <a:hlinkClick r:id="rId5" action="ppaction://hlinksldjump"/>
          </p:cNvPr>
          <p:cNvSpPr/>
          <p:nvPr/>
        </p:nvSpPr>
        <p:spPr>
          <a:xfrm>
            <a:off x="8043863" y="76200"/>
            <a:ext cx="3321050" cy="165417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Парус, Маляр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белку, для воспроизведения анимации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Овал 13"/>
          <p:cNvSpPr/>
          <p:nvPr/>
        </p:nvSpPr>
        <p:spPr>
          <a:xfrm>
            <a:off x="3763963" y="1362075"/>
            <a:ext cx="4478338" cy="5230813"/>
          </a:xfrm>
          <a:prstGeom prst="ellipse">
            <a:avLst/>
          </a:prstGeom>
          <a:solidFill>
            <a:srgbClr val="542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-4573093">
            <a:off x="2630488" y="1944688"/>
            <a:ext cx="3097212" cy="52117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3866760">
            <a:off x="6675438" y="2474913"/>
            <a:ext cx="3097212" cy="5210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05275" y="1490663"/>
            <a:ext cx="3668713" cy="4938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454400" y="6416675"/>
            <a:ext cx="5118100" cy="420688"/>
          </a:xfrm>
          <a:prstGeom prst="rect">
            <a:avLst/>
          </a:prstGeom>
          <a:solidFill>
            <a:srgbClr val="7E2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Облачко с текстом: прямоугольное со скругленными углами 14">
            <a:hlinkClick r:id="rId5" action="ppaction://hlinksldjump"/>
          </p:cNvPr>
          <p:cNvSpPr/>
          <p:nvPr/>
        </p:nvSpPr>
        <p:spPr>
          <a:xfrm>
            <a:off x="8242300" y="76200"/>
            <a:ext cx="3122613" cy="165417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Часики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белку, для воспроизведения анимации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63" y="1004888"/>
            <a:ext cx="3609975" cy="4329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Облачко с текстом: прямоугольное со скругленными углами 5">
            <a:hlinkClick r:id="rId4" action="ppaction://hlinksldjump"/>
          </p:cNvPr>
          <p:cNvSpPr/>
          <p:nvPr/>
        </p:nvSpPr>
        <p:spPr>
          <a:xfrm>
            <a:off x="7978775" y="76200"/>
            <a:ext cx="3386138" cy="1938338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Лошадка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кнопку мыши или стрелку -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&gt;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на клавиатуре для воспроизведения анимации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33333E-6 L 0.16459 -0.18889 L 0.31576 -0.01574 " pathEditMode="relative" rAng="0" ptsTypes="A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0" y="-9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75 -0.01574 L 0.50443 -0.19121 L 0.66458 -0.02037 " pathEditMode="relative" rAng="0" ptsTypes="AAA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88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458 -0.02037 L 0.84323 -0.147 L 1.01328 -0.01366 " pathEditMode="relative" rAng="0" ptsTypes="AAA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00" y="-6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0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376 0.05 L -0.15469 -0.13888 L 5E-6 -4.44444E-6 " pathEditMode="relative" rAng="0" ptsTypes="AAA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00" y="-94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0139 L 0.16458 -0.18912 L 0.31628 -0.01459 " pathEditMode="relative" ptsTypes="AAA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55 -0.01273 L 0.5056 -0.18912 L 0.66641 -0.0176 " pathEditMode="relative" ptsTypes="AAA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6641 -0.01598 L 0.84128 -0.14607 L 1.0155 -0.01435 " pathEditMode="relative" ptsTypes="AAA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okot-kopy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93513" y="-6350"/>
            <a:ext cx="533400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  <a:endParaRPr lang="ru-RU" altLang="ru-RU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963" y="1501775"/>
            <a:ext cx="4132262" cy="4697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88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4663" y="1436688"/>
            <a:ext cx="3944937" cy="4751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31"/>
          <a:stretch>
            <a:fillRect/>
          </a:stretch>
        </p:blipFill>
        <p:spPr>
          <a:xfrm>
            <a:off x="2949575" y="4178300"/>
            <a:ext cx="1427163" cy="1425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390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428163" y="1828800"/>
            <a:ext cx="2613025" cy="4360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Облачко с текстом: прямоугольное со скругленными углами 3">
            <a:hlinkClick r:id="rId7" action="ppaction://hlinksldjump"/>
          </p:cNvPr>
          <p:cNvSpPr/>
          <p:nvPr/>
        </p:nvSpPr>
        <p:spPr>
          <a:xfrm>
            <a:off x="8207375" y="76200"/>
            <a:ext cx="3157538" cy="1501775"/>
          </a:xfrm>
          <a:prstGeom prst="wedgeRoundRectCallout">
            <a:avLst>
              <a:gd name="adj1" fmla="val 62993"/>
              <a:gd name="adj2" fmla="val -22296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Футбол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2DBD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*нажимай на мишку для воспроизведения анимации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42DBD8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0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6 C 0.02708 -0.0706 0.05429 -0.14097 0.10794 -0.17453 C 0.16171 -0.2081 0.25143 -0.24259 0.32226 -0.20162 C 0.39309 -0.16064 0.46302 -0.04467 0.53307 0.07153 " pathEditMode="relative" rAng="0" ptsTypes="AAAA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00" y="-7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Мя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59 0.07246 L -1.04167E-6 4.07407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63388" y="1344613"/>
            <a:ext cx="5822950" cy="1108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6600" b="1" dirty="0">
                <a:solidFill>
                  <a:schemeClr val="bg1"/>
                </a:solidFill>
                <a:latin typeface="Comic Sans MS" panose="030F0702030302020204" pitchFamily="66" charset="0"/>
              </a:rPr>
              <a:t>МОЛОДЕЦ!</a:t>
            </a:r>
            <a:endParaRPr lang="ru-RU" altLang="ru-RU" sz="18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698875"/>
            <a:ext cx="2689225" cy="2925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8025" y="3625850"/>
            <a:ext cx="1701800" cy="3071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6700" y="2452688"/>
            <a:ext cx="2689225" cy="3429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075" y="2233613"/>
            <a:ext cx="3114675" cy="2784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sndAc>
      <p:stSnd>
        <p:snd r:embed="rId2" name="miska_kosolapyj_minu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635</Words>
  <Application>Microsoft Office PowerPoint</Application>
  <PresentationFormat>Широкоэкранный</PresentationFormat>
  <Paragraphs>81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Екатерина Чимутова</cp:lastModifiedBy>
  <cp:revision>85</cp:revision>
  <dcterms:created xsi:type="dcterms:W3CDTF">2020-06-16T13:41:38Z</dcterms:created>
  <dcterms:modified xsi:type="dcterms:W3CDTF">2026-10-12T07:26:31Z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1049-12.1.0.26880</vt:lpwstr>
  </property>
  <property fmtid="{D5CDD505-2E9C-101B-9397-08002B2CF9AE}" pid="3" name="ICV">
    <vt:lpwstr>9EE9B116D457487AB2A2E525F1782898_13</vt:lpwstr>
  </property>
</Properties>
</file>