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0"/>
  </p:notesMasterIdLst>
  <p:sldIdLst>
    <p:sldId id="293" r:id="rId3"/>
    <p:sldId id="295" r:id="rId4"/>
    <p:sldId id="298" r:id="rId5"/>
    <p:sldId id="300" r:id="rId6"/>
    <p:sldId id="299" r:id="rId7"/>
    <p:sldId id="306" r:id="rId8"/>
    <p:sldId id="302" r:id="rId9"/>
    <p:sldId id="301" r:id="rId10"/>
    <p:sldId id="296" r:id="rId11"/>
    <p:sldId id="287" r:id="rId12"/>
    <p:sldId id="288" r:id="rId13"/>
    <p:sldId id="289" r:id="rId14"/>
    <p:sldId id="290" r:id="rId15"/>
    <p:sldId id="291" r:id="rId16"/>
    <p:sldId id="292" r:id="rId17"/>
    <p:sldId id="294" r:id="rId18"/>
    <p:sldId id="305" r:id="rId19"/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303" r:id="rId28"/>
    <p:sldId id="304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81" d="100"/>
          <a:sy n="81" d="100"/>
        </p:scale>
        <p:origin x="1502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6D6DA-6D2C-4AF9-BEF8-07E723979E31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50E117-3217-4C57-A903-6A44381EBCC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309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043C2B-F9FF-B7AB-AF05-DE9FC0FCD7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C160CD-1AA9-F54E-AF0F-6707DB26DF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035E03-52E2-74B8-6AA8-D52A3EA6ED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395751-1673-8045-6069-37028C07D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5AB6A9-CA1F-0D86-D203-2AF33B2D1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987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C843A0-CED6-4EBF-4C32-F2243730D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AB9CBED-5C38-4018-2C45-271C609D1A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2A6D597-F8B7-D8E0-EFC3-32ECE9B5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D169761-AF90-D805-8F5D-7E2849595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F2CD1A-5DED-EB3B-A59B-13841B6825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212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DEEBBB-4AD8-849E-5DF6-E3E5DDF4B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77CA85-94D8-E5AF-A105-DB17EA55C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C776E21-A8B3-38F1-024F-634DCE1CD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E3D5571-DD18-B9CA-76E6-520FBF4B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970A0B-5D6A-8CC5-B57E-BE3980A9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3692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772601-5683-BAE1-3209-B6F64E838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DA663B3-68A2-6261-D275-4847A03DF5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8BF27DE-1184-961B-A7D9-04CB16E59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0477DC-B3A4-810B-A00D-4692C191B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92F0E3A-DFDB-6AF9-25E8-197B533907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8203C0-6BC1-0A49-B681-BA7CD9EEEE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038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882D28-0C6C-70CF-F46F-8D25EAFF4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DDDE9A1-84BA-BD39-CF1B-9981964321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B7C956B-9ADE-201C-1F77-D5D9BE6EFE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1439A73-925C-3997-1625-6E6244DE4B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2C90C0F-20B8-9773-8D07-08186D7E79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5F4E679-BD4D-F4E8-72C0-F3FA6C4452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1FCC17C-19DA-7CD0-43D1-304847513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66697A2-5CE4-16BB-F4C8-1E20B2320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3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F099CC-50F4-B60C-C4CC-D1F0E35A6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D938337-7D40-2050-283E-1436F2B25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C566250-FA59-D136-4CAD-6E62F1FC1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E33F7DE-C0CA-F7C6-E724-8F29EE63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62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180DD65-5897-6C75-C474-920B44958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993C32D-2A6D-7C5D-AD59-91E4B5774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A8E90B6-4D88-0813-5CB6-B6383E3D2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507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92FC3F-D01E-F591-7AB7-C56E780F9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A3D80D-2861-6671-F541-71A927523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2E46EDC-06EA-2160-A92A-A58CBE6C6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B4EE82-C1E4-72BF-5848-612E7F6B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654FED-FA03-EED7-C7A3-7F4410756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2ADA2B7-0DCE-E783-6567-CA6600308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08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E10F99-3A8B-52FC-179B-02F69A61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C693A5E-F8E2-3AD3-330F-0CF0809A69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17DB2D-1116-5964-8C6C-EA9529381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2B6C877-058B-0437-CACF-31919F91F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F318F6-E7C3-8FC9-594F-A105BC0CC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B1F6CAF-5ACE-D582-7125-AFCDE978E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83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B7DB1B-F9A1-21B6-9172-A9032E016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4666327-18BD-3C3E-807A-558F291AC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DB5112-4F42-D8A9-7A78-38BE7078C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AE40DF-72E6-FD83-E440-A88C2B0FD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DAC4F60-383F-8DD2-68F3-5F38326F4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07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403173A-3CCE-4BBF-1D1A-4B1D5565DE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897087E-00B9-3594-15A6-F69EE23A5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E7EAC1-D6D1-F1F6-E76F-FCB4B1F7B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AB45D5-D6CD-B3E4-59CF-8CC37DD18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43CA67-60A2-A179-52A8-2DDA5F1BE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217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6478D9-D634-353A-F27C-152365E7E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4B1B310-2D09-0D64-4247-629C6743B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8A9F9-2D9E-358E-2046-1D417F921A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F74EF-4850-47E9-900F-E29D619A337E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AF6593-6FC2-B956-0B47-9B53B350F3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6ABE6F-5151-CCBC-D0FD-685E401B51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ED87C-35B8-413A-8F36-0DABF8379FE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50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3" Type="http://schemas.openxmlformats.org/officeDocument/2006/relationships/image" Target="../media/image3.png"/><Relationship Id="rId7" Type="http://schemas.openxmlformats.org/officeDocument/2006/relationships/slide" Target="slide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.png"/><Relationship Id="rId5" Type="http://schemas.openxmlformats.org/officeDocument/2006/relationships/slide" Target="slide3.xml"/><Relationship Id="rId4" Type="http://schemas.openxmlformats.org/officeDocument/2006/relationships/slide" Target="slide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image" Target="../media/image9.png"/><Relationship Id="rId7" Type="http://schemas.openxmlformats.org/officeDocument/2006/relationships/image" Target="../media/image6.png"/><Relationship Id="rId12" Type="http://schemas.openxmlformats.org/officeDocument/2006/relationships/slide" Target="slide1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slide" Target="slide12.xml"/><Relationship Id="rId11" Type="http://schemas.openxmlformats.org/officeDocument/2006/relationships/image" Target="../media/image12.png"/><Relationship Id="rId5" Type="http://schemas.openxmlformats.org/officeDocument/2006/relationships/image" Target="../media/image10.png"/><Relationship Id="rId10" Type="http://schemas.openxmlformats.org/officeDocument/2006/relationships/slide" Target="slide15.xml"/><Relationship Id="rId4" Type="http://schemas.openxmlformats.org/officeDocument/2006/relationships/slide" Target="slide14.xml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slide" Target="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slide" Target="sl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slide" Target="slide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png"/><Relationship Id="rId4" Type="http://schemas.openxmlformats.org/officeDocument/2006/relationships/slide" Target="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microsoft.com/office/2007/relationships/hdphoto" Target="../media/hdphoto2.wdp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microsoft.com/office/2007/relationships/hdphoto" Target="../media/hdphoto3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microsoft.com/office/2007/relationships/hdphoto" Target="../media/hdphoto5.wdp"/><Relationship Id="rId12" Type="http://schemas.openxmlformats.org/officeDocument/2006/relationships/image" Target="../media/image38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0" Type="http://schemas.openxmlformats.org/officeDocument/2006/relationships/image" Target="../media/image37.png"/><Relationship Id="rId4" Type="http://schemas.openxmlformats.org/officeDocument/2006/relationships/image" Target="../media/image34.png"/><Relationship Id="rId9" Type="http://schemas.microsoft.com/office/2007/relationships/hdphoto" Target="../media/hdphoto6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E6F905-7382-483F-A9DD-1ACE76DABB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136" y="2420888"/>
            <a:ext cx="2567291" cy="3598099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567690" y="188640"/>
            <a:ext cx="8008620" cy="1656184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  <a:t>Образование </a:t>
            </a:r>
            <a:b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</a:br>
            <a: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  <a:t>слов при помощи приставок</a:t>
            </a:r>
          </a:p>
          <a:p>
            <a:pPr algn="ctr"/>
            <a:endParaRPr lang="ru-RU" sz="3300" b="1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373601" y="2104187"/>
            <a:ext cx="5228446" cy="2445232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prstClr val="white"/>
                </a:solidFill>
                <a:latin typeface="Book Antiqua" panose="02040602050305030304" pitchFamily="18" charset="0"/>
              </a:rPr>
              <a:t>Тренажер для учащихся 1, 2 классов для отработки навыка составления слов при помощи приставок и  предложений с приставочными глаголами и с предлогами</a:t>
            </a:r>
          </a:p>
        </p:txBody>
      </p:sp>
      <p:sp>
        <p:nvSpPr>
          <p:cNvPr id="7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179512" y="5157192"/>
            <a:ext cx="5935988" cy="1148677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Автор: учитель-логопед МАДОУ </a:t>
            </a:r>
            <a:r>
              <a:rPr lang="ru-RU" sz="1600" b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д.с</a:t>
            </a:r>
            <a:r>
              <a:rPr lang="ru-RU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 №162 г. Тюмени </a:t>
            </a:r>
            <a:r>
              <a:rPr lang="ru-RU" sz="1600" b="1" dirty="0" err="1">
                <a:solidFill>
                  <a:prstClr val="white"/>
                </a:solidFill>
                <a:latin typeface="Book Antiqua" panose="02040602050305030304" pitchFamily="18" charset="0"/>
              </a:rPr>
              <a:t>Гафиятуллина</a:t>
            </a:r>
            <a:r>
              <a:rPr lang="ru-RU" sz="1600" b="1" dirty="0">
                <a:solidFill>
                  <a:prstClr val="white"/>
                </a:solidFill>
                <a:latin typeface="Book Antiqua" panose="02040602050305030304" pitchFamily="18" charset="0"/>
              </a:rPr>
              <a:t> Наталья Владимировна</a:t>
            </a:r>
          </a:p>
          <a:p>
            <a:pPr algn="just"/>
            <a:endParaRPr lang="ru-RU" sz="2400" b="1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2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E6F905-7382-483F-A9DD-1ACE76DABB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709" y="2860083"/>
            <a:ext cx="2567291" cy="3598099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576847" y="2675240"/>
            <a:ext cx="6228184" cy="3427904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  <a:t>1.Как  называется новая часть слова?</a:t>
            </a:r>
          </a:p>
          <a:p>
            <a:pPr algn="ctr"/>
            <a: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  <a:t>  2. Как  она обозначается ?</a:t>
            </a:r>
          </a:p>
          <a:p>
            <a:pPr algn="ctr"/>
            <a: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  <a:t>  3. Для чего служит?</a:t>
            </a:r>
          </a:p>
        </p:txBody>
      </p:sp>
      <p:sp>
        <p:nvSpPr>
          <p:cNvPr id="22" name="Скругленный прямоугольник 21">
            <a:hlinkClick r:id="rId4" action="ppaction://hlinksldjump"/>
          </p:cNvPr>
          <p:cNvSpPr/>
          <p:nvPr/>
        </p:nvSpPr>
        <p:spPr>
          <a:xfrm>
            <a:off x="127212" y="306264"/>
            <a:ext cx="8445756" cy="2237936"/>
          </a:xfrm>
          <a:prstGeom prst="roundRect">
            <a:avLst/>
          </a:prstGeom>
          <a:solidFill>
            <a:srgbClr val="F5F0E9"/>
          </a:solidFill>
          <a:ln w="38100" cap="flat" cmpd="sng" algn="ctr">
            <a:solidFill>
              <a:srgbClr val="FFCBA6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rtlCol="0" anchor="ctr"/>
          <a:lstStyle/>
          <a:p>
            <a:pPr algn="ctr">
              <a:buClr>
                <a:srgbClr val="000000"/>
              </a:buClr>
              <a:buFont typeface="Arial"/>
              <a:buNone/>
            </a:pPr>
            <a:endParaRPr lang="ru-RU" sz="1400" kern="0">
              <a:solidFill>
                <a:srgbClr val="333333">
                  <a:lumMod val="75000"/>
                </a:srgbClr>
              </a:solidFill>
              <a:latin typeface="Philosopher" charset="0"/>
              <a:sym typeface="Arial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240072" y="477712"/>
            <a:ext cx="8226720" cy="189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4898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Корм,  кормушка, накормил</a:t>
            </a:r>
            <a:r>
              <a:rPr kumimoji="0" lang="ru-RU" altLang="ru-RU" sz="4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.</a:t>
            </a:r>
            <a:endParaRPr kumimoji="0" lang="ru-RU" altLang="ru-RU" sz="4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  <p:sp>
        <p:nvSpPr>
          <p:cNvPr id="24" name="Полилиния 23"/>
          <p:cNvSpPr/>
          <p:nvPr/>
        </p:nvSpPr>
        <p:spPr bwMode="auto">
          <a:xfrm>
            <a:off x="268872" y="686513"/>
            <a:ext cx="1573920" cy="468000"/>
          </a:xfrm>
          <a:custGeom>
            <a:avLst/>
            <a:gdLst>
              <a:gd name="connsiteX0" fmla="*/ 0 w 1736333"/>
              <a:gd name="connsiteY0" fmla="*/ 505145 h 515420"/>
              <a:gd name="connsiteX1" fmla="*/ 955497 w 1736333"/>
              <a:gd name="connsiteY1" fmla="*/ 1712 h 515420"/>
              <a:gd name="connsiteX2" fmla="*/ 1736333 w 1736333"/>
              <a:gd name="connsiteY2" fmla="*/ 515420 h 5154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6333" h="515420">
                <a:moveTo>
                  <a:pt x="0" y="505145"/>
                </a:moveTo>
                <a:cubicBezTo>
                  <a:pt x="333054" y="252572"/>
                  <a:pt x="666108" y="0"/>
                  <a:pt x="955497" y="1712"/>
                </a:cubicBezTo>
                <a:cubicBezTo>
                  <a:pt x="1244886" y="3424"/>
                  <a:pt x="1587358" y="481173"/>
                  <a:pt x="1736333" y="515420"/>
                </a:cubicBezTo>
              </a:path>
            </a:pathLst>
          </a:custGeom>
          <a:noFill/>
          <a:ln w="9525" cap="flat" cmpd="sng" algn="ctr">
            <a:solidFill>
              <a:srgbClr val="9BBB59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Times New Roman" pitchFamily="16" charset="0"/>
              <a:buNone/>
              <a:tabLst/>
              <a:defRPr/>
            </a:pPr>
            <a:endParaRPr kumimoji="0" lang="ru-RU" sz="1633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Полилиния 18"/>
          <p:cNvSpPr>
            <a:spLocks/>
          </p:cNvSpPr>
          <p:nvPr/>
        </p:nvSpPr>
        <p:spPr bwMode="auto">
          <a:xfrm>
            <a:off x="250152" y="1078193"/>
            <a:ext cx="1732320" cy="178560"/>
          </a:xfrm>
          <a:custGeom>
            <a:avLst/>
            <a:gdLst>
              <a:gd name="T0" fmla="*/ 0 w 1910993"/>
              <a:gd name="T1" fmla="*/ 155769 h 196921"/>
              <a:gd name="T2" fmla="*/ 626320 w 1910993"/>
              <a:gd name="T3" fmla="*/ 32523 h 196921"/>
              <a:gd name="T4" fmla="*/ 1037022 w 1910993"/>
              <a:gd name="T5" fmla="*/ 1711 h 196921"/>
              <a:gd name="T6" fmla="*/ 1252640 w 1910993"/>
              <a:gd name="T7" fmla="*/ 22253 h 196921"/>
              <a:gd name="T8" fmla="*/ 1509329 w 1910993"/>
              <a:gd name="T9" fmla="*/ 63334 h 196921"/>
              <a:gd name="T10" fmla="*/ 1755750 w 1910993"/>
              <a:gd name="T11" fmla="*/ 124957 h 196921"/>
              <a:gd name="T12" fmla="*/ 1889228 w 1910993"/>
              <a:gd name="T13" fmla="*/ 186580 h 196921"/>
              <a:gd name="T14" fmla="*/ 1878961 w 1910993"/>
              <a:gd name="T15" fmla="*/ 186580 h 1969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10993"/>
              <a:gd name="T25" fmla="*/ 0 h 196921"/>
              <a:gd name="T26" fmla="*/ 1910993 w 1910993"/>
              <a:gd name="T27" fmla="*/ 196921 h 1969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10993" h="196921">
                <a:moveTo>
                  <a:pt x="0" y="155825"/>
                </a:moveTo>
                <a:cubicBezTo>
                  <a:pt x="226887" y="107022"/>
                  <a:pt x="453775" y="58220"/>
                  <a:pt x="626723" y="32535"/>
                </a:cubicBezTo>
                <a:cubicBezTo>
                  <a:pt x="799671" y="6850"/>
                  <a:pt x="933236" y="3424"/>
                  <a:pt x="1037690" y="1712"/>
                </a:cubicBezTo>
                <a:cubicBezTo>
                  <a:pt x="1142144" y="0"/>
                  <a:pt x="1174679" y="11987"/>
                  <a:pt x="1253447" y="22261"/>
                </a:cubicBezTo>
                <a:cubicBezTo>
                  <a:pt x="1332215" y="32535"/>
                  <a:pt x="1426395" y="46234"/>
                  <a:pt x="1510301" y="63357"/>
                </a:cubicBezTo>
                <a:cubicBezTo>
                  <a:pt x="1594207" y="80481"/>
                  <a:pt x="1693524" y="104454"/>
                  <a:pt x="1756881" y="125002"/>
                </a:cubicBezTo>
                <a:cubicBezTo>
                  <a:pt x="1820238" y="145550"/>
                  <a:pt x="1869897" y="176373"/>
                  <a:pt x="1890445" y="186647"/>
                </a:cubicBezTo>
                <a:cubicBezTo>
                  <a:pt x="1910993" y="196921"/>
                  <a:pt x="1880171" y="186647"/>
                  <a:pt x="1880171" y="186647"/>
                </a:cubicBezTo>
              </a:path>
            </a:pathLst>
          </a:cu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6" name="Полилиния 19"/>
          <p:cNvSpPr>
            <a:spLocks/>
          </p:cNvSpPr>
          <p:nvPr/>
        </p:nvSpPr>
        <p:spPr bwMode="auto">
          <a:xfrm>
            <a:off x="2264712" y="1066673"/>
            <a:ext cx="1370880" cy="195840"/>
          </a:xfrm>
          <a:custGeom>
            <a:avLst/>
            <a:gdLst>
              <a:gd name="T0" fmla="*/ 0 w 1910993"/>
              <a:gd name="T1" fmla="*/ 187416 h 196921"/>
              <a:gd name="T2" fmla="*/ 392201 w 1910993"/>
              <a:gd name="T3" fmla="*/ 39131 h 196921"/>
              <a:gd name="T4" fmla="*/ 649382 w 1910993"/>
              <a:gd name="T5" fmla="*/ 2059 h 196921"/>
              <a:gd name="T6" fmla="*/ 784402 w 1910993"/>
              <a:gd name="T7" fmla="*/ 26775 h 196921"/>
              <a:gd name="T8" fmla="*/ 945140 w 1910993"/>
              <a:gd name="T9" fmla="*/ 76202 h 196921"/>
              <a:gd name="T10" fmla="*/ 1099448 w 1910993"/>
              <a:gd name="T11" fmla="*/ 150344 h 196921"/>
              <a:gd name="T12" fmla="*/ 1183032 w 1910993"/>
              <a:gd name="T13" fmla="*/ 224487 h 196921"/>
              <a:gd name="T14" fmla="*/ 1176603 w 1910993"/>
              <a:gd name="T15" fmla="*/ 224487 h 1969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10993"/>
              <a:gd name="T25" fmla="*/ 0 h 196921"/>
              <a:gd name="T26" fmla="*/ 1910993 w 1910993"/>
              <a:gd name="T27" fmla="*/ 196921 h 1969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10993" h="196921">
                <a:moveTo>
                  <a:pt x="0" y="155825"/>
                </a:moveTo>
                <a:cubicBezTo>
                  <a:pt x="226887" y="107022"/>
                  <a:pt x="453775" y="58220"/>
                  <a:pt x="626723" y="32535"/>
                </a:cubicBezTo>
                <a:cubicBezTo>
                  <a:pt x="799671" y="6850"/>
                  <a:pt x="933236" y="3424"/>
                  <a:pt x="1037690" y="1712"/>
                </a:cubicBezTo>
                <a:cubicBezTo>
                  <a:pt x="1142144" y="0"/>
                  <a:pt x="1174679" y="11987"/>
                  <a:pt x="1253447" y="22261"/>
                </a:cubicBezTo>
                <a:cubicBezTo>
                  <a:pt x="1332215" y="32535"/>
                  <a:pt x="1426395" y="46234"/>
                  <a:pt x="1510301" y="63357"/>
                </a:cubicBezTo>
                <a:cubicBezTo>
                  <a:pt x="1594207" y="80481"/>
                  <a:pt x="1693524" y="104454"/>
                  <a:pt x="1756881" y="125002"/>
                </a:cubicBezTo>
                <a:cubicBezTo>
                  <a:pt x="1820238" y="145550"/>
                  <a:pt x="1869897" y="176373"/>
                  <a:pt x="1890445" y="186647"/>
                </a:cubicBezTo>
                <a:cubicBezTo>
                  <a:pt x="1910993" y="196921"/>
                  <a:pt x="1880171" y="186647"/>
                  <a:pt x="1880171" y="186647"/>
                </a:cubicBezTo>
              </a:path>
            </a:pathLst>
          </a:cu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7" name="Полилиния 20"/>
          <p:cNvSpPr>
            <a:spLocks/>
          </p:cNvSpPr>
          <p:nvPr/>
        </p:nvSpPr>
        <p:spPr bwMode="auto">
          <a:xfrm>
            <a:off x="6119591" y="1066673"/>
            <a:ext cx="1370880" cy="195840"/>
          </a:xfrm>
          <a:custGeom>
            <a:avLst/>
            <a:gdLst>
              <a:gd name="T0" fmla="*/ 0 w 1910993"/>
              <a:gd name="T1" fmla="*/ 187416 h 196921"/>
              <a:gd name="T2" fmla="*/ 392201 w 1910993"/>
              <a:gd name="T3" fmla="*/ 39131 h 196921"/>
              <a:gd name="T4" fmla="*/ 649382 w 1910993"/>
              <a:gd name="T5" fmla="*/ 2059 h 196921"/>
              <a:gd name="T6" fmla="*/ 784402 w 1910993"/>
              <a:gd name="T7" fmla="*/ 26775 h 196921"/>
              <a:gd name="T8" fmla="*/ 945140 w 1910993"/>
              <a:gd name="T9" fmla="*/ 76202 h 196921"/>
              <a:gd name="T10" fmla="*/ 1099448 w 1910993"/>
              <a:gd name="T11" fmla="*/ 150344 h 196921"/>
              <a:gd name="T12" fmla="*/ 1183032 w 1910993"/>
              <a:gd name="T13" fmla="*/ 224487 h 196921"/>
              <a:gd name="T14" fmla="*/ 1176603 w 1910993"/>
              <a:gd name="T15" fmla="*/ 224487 h 19692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910993"/>
              <a:gd name="T25" fmla="*/ 0 h 196921"/>
              <a:gd name="T26" fmla="*/ 1910993 w 1910993"/>
              <a:gd name="T27" fmla="*/ 196921 h 19692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910993" h="196921">
                <a:moveTo>
                  <a:pt x="0" y="155825"/>
                </a:moveTo>
                <a:cubicBezTo>
                  <a:pt x="226887" y="107022"/>
                  <a:pt x="453775" y="58220"/>
                  <a:pt x="626723" y="32535"/>
                </a:cubicBezTo>
                <a:cubicBezTo>
                  <a:pt x="799671" y="6850"/>
                  <a:pt x="933236" y="3424"/>
                  <a:pt x="1037690" y="1712"/>
                </a:cubicBezTo>
                <a:cubicBezTo>
                  <a:pt x="1142144" y="0"/>
                  <a:pt x="1174679" y="11987"/>
                  <a:pt x="1253447" y="22261"/>
                </a:cubicBezTo>
                <a:cubicBezTo>
                  <a:pt x="1332215" y="32535"/>
                  <a:pt x="1426395" y="46234"/>
                  <a:pt x="1510301" y="63357"/>
                </a:cubicBezTo>
                <a:cubicBezTo>
                  <a:pt x="1594207" y="80481"/>
                  <a:pt x="1693524" y="104454"/>
                  <a:pt x="1756881" y="125002"/>
                </a:cubicBezTo>
                <a:cubicBezTo>
                  <a:pt x="1820238" y="145550"/>
                  <a:pt x="1869897" y="176373"/>
                  <a:pt x="1890445" y="186647"/>
                </a:cubicBezTo>
                <a:cubicBezTo>
                  <a:pt x="1910993" y="196921"/>
                  <a:pt x="1880171" y="186647"/>
                  <a:pt x="1880171" y="186647"/>
                </a:cubicBezTo>
              </a:path>
            </a:pathLst>
          </a:cu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33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 bwMode="auto">
          <a:xfrm flipV="1">
            <a:off x="7556711" y="935633"/>
            <a:ext cx="391680" cy="32688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ysClr val="windowText" lastClr="000000">
                <a:lumMod val="95000"/>
                <a:lumOff val="5000"/>
              </a:sys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Прямая соединительная линия 26"/>
          <p:cNvCxnSpPr>
            <a:cxnSpLocks noChangeShapeType="1"/>
          </p:cNvCxnSpPr>
          <p:nvPr/>
        </p:nvCxnSpPr>
        <p:spPr bwMode="auto">
          <a:xfrm flipH="1" flipV="1">
            <a:off x="7948391" y="935633"/>
            <a:ext cx="391680" cy="326880"/>
          </a:xfrm>
          <a:prstGeom prst="line">
            <a:avLst/>
          </a:prstGeom>
          <a:noFill/>
          <a:ln w="9525" algn="ctr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Прямая соединительная линия 28"/>
          <p:cNvCxnSpPr>
            <a:cxnSpLocks noChangeShapeType="1"/>
            <a:stCxn id="26" idx="6"/>
          </p:cNvCxnSpPr>
          <p:nvPr/>
        </p:nvCxnSpPr>
        <p:spPr bwMode="auto">
          <a:xfrm flipV="1">
            <a:off x="3621192" y="935632"/>
            <a:ext cx="537120" cy="316800"/>
          </a:xfrm>
          <a:prstGeom prst="line">
            <a:avLst/>
          </a:prstGeom>
          <a:noFill/>
          <a:ln w="9525" algn="ctr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Прямая соединительная линия 30"/>
          <p:cNvCxnSpPr>
            <a:cxnSpLocks noChangeShapeType="1"/>
          </p:cNvCxnSpPr>
          <p:nvPr/>
        </p:nvCxnSpPr>
        <p:spPr bwMode="auto">
          <a:xfrm flipH="1" flipV="1">
            <a:off x="4224552" y="935633"/>
            <a:ext cx="588960" cy="326880"/>
          </a:xfrm>
          <a:prstGeom prst="line">
            <a:avLst/>
          </a:prstGeom>
          <a:noFill/>
          <a:ln w="9525" algn="ctr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Прямая соединительная линия 36"/>
          <p:cNvCxnSpPr>
            <a:cxnSpLocks noChangeShapeType="1"/>
          </p:cNvCxnSpPr>
          <p:nvPr/>
        </p:nvCxnSpPr>
        <p:spPr bwMode="auto">
          <a:xfrm>
            <a:off x="4813512" y="1066673"/>
            <a:ext cx="0" cy="652320"/>
          </a:xfrm>
          <a:prstGeom prst="line">
            <a:avLst/>
          </a:prstGeom>
          <a:noFill/>
          <a:ln w="9525" algn="ctr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Прямая соединительная линия 38"/>
          <p:cNvCxnSpPr>
            <a:cxnSpLocks noChangeShapeType="1"/>
          </p:cNvCxnSpPr>
          <p:nvPr/>
        </p:nvCxnSpPr>
        <p:spPr bwMode="auto">
          <a:xfrm flipH="1">
            <a:off x="4813512" y="1066673"/>
            <a:ext cx="325440" cy="0"/>
          </a:xfrm>
          <a:prstGeom prst="line">
            <a:avLst/>
          </a:prstGeom>
          <a:noFill/>
          <a:ln w="9525" algn="ctr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Прямая соединительная линия 42"/>
          <p:cNvCxnSpPr>
            <a:cxnSpLocks noChangeShapeType="1"/>
          </p:cNvCxnSpPr>
          <p:nvPr/>
        </p:nvCxnSpPr>
        <p:spPr bwMode="auto">
          <a:xfrm flipV="1">
            <a:off x="5138952" y="1066673"/>
            <a:ext cx="0" cy="652320"/>
          </a:xfrm>
          <a:prstGeom prst="line">
            <a:avLst/>
          </a:prstGeom>
          <a:noFill/>
          <a:ln w="9525" algn="ctr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Прямая соединительная линия 44"/>
          <p:cNvCxnSpPr>
            <a:cxnSpLocks noChangeShapeType="1"/>
          </p:cNvCxnSpPr>
          <p:nvPr/>
        </p:nvCxnSpPr>
        <p:spPr bwMode="auto">
          <a:xfrm>
            <a:off x="4813512" y="1718992"/>
            <a:ext cx="325440" cy="0"/>
          </a:xfrm>
          <a:prstGeom prst="line">
            <a:avLst/>
          </a:prstGeom>
          <a:noFill/>
          <a:ln w="9525" algn="ctr">
            <a:solidFill>
              <a:sysClr val="windowText" lastClr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6" name="Половина рамки 35"/>
          <p:cNvSpPr/>
          <p:nvPr/>
        </p:nvSpPr>
        <p:spPr>
          <a:xfrm flipH="1">
            <a:off x="5062630" y="1019384"/>
            <a:ext cx="1056960" cy="340984"/>
          </a:xfrm>
          <a:prstGeom prst="halfFram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7" name="Рисунок 36">
            <a:hlinkClick r:id="rId5" action="ppaction://hlinksldjump"/>
            <a:extLst>
              <a:ext uri="{FF2B5EF4-FFF2-40B4-BE49-F238E27FC236}">
                <a16:creationId xmlns:a16="http://schemas.microsoft.com/office/drawing/2014/main" id="{4407C369-9260-481C-8DCC-26412745371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77178" y="2887980"/>
            <a:ext cx="2363922" cy="1501212"/>
          </a:xfrm>
          <a:prstGeom prst="rect">
            <a:avLst/>
          </a:prstGeom>
        </p:spPr>
      </p:pic>
      <p:pic>
        <p:nvPicPr>
          <p:cNvPr id="38" name="Рисунок 37">
            <a:hlinkClick r:id="rId7" action="ppaction://hlinksldjump"/>
            <a:extLst>
              <a:ext uri="{FF2B5EF4-FFF2-40B4-BE49-F238E27FC236}">
                <a16:creationId xmlns:a16="http://schemas.microsoft.com/office/drawing/2014/main" id="{4407C369-9260-481C-8DCC-26412745371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6129" y="3982366"/>
            <a:ext cx="2363922" cy="1501212"/>
          </a:xfrm>
          <a:prstGeom prst="rect">
            <a:avLst/>
          </a:prstGeom>
        </p:spPr>
      </p:pic>
      <p:pic>
        <p:nvPicPr>
          <p:cNvPr id="39" name="Рисунок 38">
            <a:hlinkClick r:id="rId8" action="ppaction://hlinksldjump"/>
            <a:extLst>
              <a:ext uri="{FF2B5EF4-FFF2-40B4-BE49-F238E27FC236}">
                <a16:creationId xmlns:a16="http://schemas.microsoft.com/office/drawing/2014/main" id="{4407C369-9260-481C-8DCC-264127453716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3604" y="4814672"/>
            <a:ext cx="2363922" cy="1501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719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00"/>
                            </p:stCondLst>
                            <p:childTnLst>
                              <p:par>
                                <p:cTn id="1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7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700"/>
                            </p:stCondLst>
                            <p:childTnLst>
                              <p:par>
                                <p:cTn id="3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7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700"/>
                            </p:stCondLst>
                            <p:childTnLst>
                              <p:par>
                                <p:cTn id="44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7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9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3" action="ppaction://hlinksldjump"/>
            <a:extLst>
              <a:ext uri="{FF2B5EF4-FFF2-40B4-BE49-F238E27FC236}">
                <a16:creationId xmlns:a16="http://schemas.microsoft.com/office/drawing/2014/main" id="{045F28DE-BCEB-4002-8156-B30AA7D4E7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054" y="4583430"/>
            <a:ext cx="823372" cy="11539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B8BB2-5441-41AE-B909-10576CE4FE2C}"/>
              </a:ext>
            </a:extLst>
          </p:cNvPr>
          <p:cNvSpPr txBox="1"/>
          <p:nvPr/>
        </p:nvSpPr>
        <p:spPr>
          <a:xfrm>
            <a:off x="3314699" y="5452110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НАЗАД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07C369-9260-481C-8DCC-264127453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544" y="1386694"/>
            <a:ext cx="5213807" cy="3311036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B259FB3-B03F-4083-A670-57D9673EC7F1}"/>
              </a:ext>
            </a:extLst>
          </p:cNvPr>
          <p:cNvSpPr/>
          <p:nvPr/>
        </p:nvSpPr>
        <p:spPr>
          <a:xfrm>
            <a:off x="402219" y="1367790"/>
            <a:ext cx="4823460" cy="2575560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dirty="0"/>
              <a:t>Называется ПРИСТАВКА</a:t>
            </a:r>
          </a:p>
          <a:p>
            <a:pPr algn="ctr"/>
            <a:r>
              <a:rPr lang="ru-RU" sz="3200" b="1" dirty="0"/>
              <a:t>Это маленькое слово или часть слова</a:t>
            </a:r>
          </a:p>
          <a:p>
            <a:pPr algn="ctr"/>
            <a:r>
              <a:rPr lang="ru-RU" sz="3200" b="1" dirty="0"/>
              <a:t>Стоит перед корнем или после корня</a:t>
            </a:r>
          </a:p>
        </p:txBody>
      </p:sp>
    </p:spTree>
    <p:extLst>
      <p:ext uri="{BB962C8B-B14F-4D97-AF65-F5344CB8AC3E}">
        <p14:creationId xmlns:p14="http://schemas.microsoft.com/office/powerpoint/2010/main" val="365559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3" action="ppaction://hlinksldjump"/>
            <a:extLst>
              <a:ext uri="{FF2B5EF4-FFF2-40B4-BE49-F238E27FC236}">
                <a16:creationId xmlns:a16="http://schemas.microsoft.com/office/drawing/2014/main" id="{045F28DE-BCEB-4002-8156-B30AA7D4E7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04858" y="4697730"/>
            <a:ext cx="823372" cy="11539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B8BB2-5441-41AE-B909-10576CE4FE2C}"/>
              </a:ext>
            </a:extLst>
          </p:cNvPr>
          <p:cNvSpPr txBox="1"/>
          <p:nvPr/>
        </p:nvSpPr>
        <p:spPr>
          <a:xfrm>
            <a:off x="3314699" y="5452110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НАЗАД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07C369-9260-481C-8DCC-264127453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544" y="1386694"/>
            <a:ext cx="5213807" cy="3311036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B259FB3-B03F-4083-A670-57D9673EC7F1}"/>
              </a:ext>
            </a:extLst>
          </p:cNvPr>
          <p:cNvSpPr/>
          <p:nvPr/>
        </p:nvSpPr>
        <p:spPr>
          <a:xfrm>
            <a:off x="538375" y="1118510"/>
            <a:ext cx="4823460" cy="2575560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b="1" dirty="0"/>
              <a:t>Обозначается</a:t>
            </a:r>
          </a:p>
          <a:p>
            <a:pPr algn="ctr"/>
            <a:endParaRPr lang="ru-RU" dirty="0"/>
          </a:p>
        </p:txBody>
      </p:sp>
      <p:sp>
        <p:nvSpPr>
          <p:cNvPr id="8" name="Половина рамки 7"/>
          <p:cNvSpPr/>
          <p:nvPr/>
        </p:nvSpPr>
        <p:spPr>
          <a:xfrm flipH="1">
            <a:off x="1437974" y="2665381"/>
            <a:ext cx="2772727" cy="777270"/>
          </a:xfrm>
          <a:prstGeom prst="halfFrame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4813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3" action="ppaction://hlinksldjump"/>
            <a:extLst>
              <a:ext uri="{FF2B5EF4-FFF2-40B4-BE49-F238E27FC236}">
                <a16:creationId xmlns:a16="http://schemas.microsoft.com/office/drawing/2014/main" id="{045F28DE-BCEB-4002-8156-B30AA7D4E7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054" y="4583430"/>
            <a:ext cx="823372" cy="11539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B8BB2-5441-41AE-B909-10576CE4FE2C}"/>
              </a:ext>
            </a:extLst>
          </p:cNvPr>
          <p:cNvSpPr txBox="1"/>
          <p:nvPr/>
        </p:nvSpPr>
        <p:spPr>
          <a:xfrm>
            <a:off x="3314699" y="5452110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НАЗАД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07C369-9260-481C-8DCC-264127453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544" y="1386694"/>
            <a:ext cx="5213807" cy="3311036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B259FB3-B03F-4083-A670-57D9673EC7F1}"/>
              </a:ext>
            </a:extLst>
          </p:cNvPr>
          <p:cNvSpPr/>
          <p:nvPr/>
        </p:nvSpPr>
        <p:spPr>
          <a:xfrm>
            <a:off x="402219" y="1367790"/>
            <a:ext cx="4823460" cy="2575560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dirty="0"/>
              <a:t>Изменяет формы слова или образует новые слова</a:t>
            </a:r>
          </a:p>
        </p:txBody>
      </p:sp>
    </p:spTree>
    <p:extLst>
      <p:ext uri="{BB962C8B-B14F-4D97-AF65-F5344CB8AC3E}">
        <p14:creationId xmlns:p14="http://schemas.microsoft.com/office/powerpoint/2010/main" val="298220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F89B7A-784A-444D-B5EF-9CFA92271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29186" y="1707604"/>
            <a:ext cx="6381201" cy="4052391"/>
          </a:xfrm>
          <a:prstGeom prst="rect">
            <a:avLst/>
          </a:prstGeom>
        </p:spPr>
      </p:pic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C228DD7-2892-4302-89B9-346077458364}"/>
              </a:ext>
            </a:extLst>
          </p:cNvPr>
          <p:cNvSpPr/>
          <p:nvPr/>
        </p:nvSpPr>
        <p:spPr>
          <a:xfrm>
            <a:off x="343624" y="1018791"/>
            <a:ext cx="6705130" cy="4847884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700" dirty="0">
              <a:solidFill>
                <a:prstClr val="black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Rectangle 3"/>
          <p:cNvSpPr txBox="1">
            <a:spLocks noRot="1" noChangeArrowheads="1"/>
          </p:cNvSpPr>
          <p:nvPr/>
        </p:nvSpPr>
        <p:spPr>
          <a:xfrm>
            <a:off x="277006" y="1442802"/>
            <a:ext cx="6252181" cy="4419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                                              ЛЕТИТ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      ВЫ   ОТ   ЗА  ПРИ    У  ДО  В  ПЕРЕ  С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                              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ru-RU" sz="2800" b="1" dirty="0">
                <a:solidFill>
                  <a:schemeClr val="tx2">
                    <a:lumMod val="50000"/>
                  </a:schemeClr>
                </a:solidFill>
              </a:rPr>
              <a:t>                                           БЕГУ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dirty="0">
              <a:solidFill>
                <a:schemeClr val="folHlink"/>
              </a:solidFill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ru-RU" sz="2800" dirty="0">
              <a:solidFill>
                <a:schemeClr val="folHlink"/>
              </a:solidFill>
            </a:endParaRPr>
          </a:p>
        </p:txBody>
      </p:sp>
      <p:sp>
        <p:nvSpPr>
          <p:cNvPr id="74" name="Line 6"/>
          <p:cNvSpPr>
            <a:spLocks noChangeShapeType="1"/>
          </p:cNvSpPr>
          <p:nvPr/>
        </p:nvSpPr>
        <p:spPr bwMode="auto">
          <a:xfrm flipV="1">
            <a:off x="1143000" y="1828800"/>
            <a:ext cx="26670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5" name="Line 7"/>
          <p:cNvSpPr>
            <a:spLocks noChangeShapeType="1"/>
          </p:cNvSpPr>
          <p:nvPr/>
        </p:nvSpPr>
        <p:spPr bwMode="auto">
          <a:xfrm>
            <a:off x="1143000" y="3810000"/>
            <a:ext cx="25908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6" name="Line 8"/>
          <p:cNvSpPr>
            <a:spLocks noChangeShapeType="1"/>
          </p:cNvSpPr>
          <p:nvPr/>
        </p:nvSpPr>
        <p:spPr bwMode="auto">
          <a:xfrm flipV="1">
            <a:off x="2209800" y="1981200"/>
            <a:ext cx="1600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7" name="Line 9"/>
          <p:cNvSpPr>
            <a:spLocks noChangeShapeType="1"/>
          </p:cNvSpPr>
          <p:nvPr/>
        </p:nvSpPr>
        <p:spPr bwMode="auto">
          <a:xfrm>
            <a:off x="2286000" y="3733800"/>
            <a:ext cx="1676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8" name="Line 10"/>
          <p:cNvSpPr>
            <a:spLocks noChangeShapeType="1"/>
          </p:cNvSpPr>
          <p:nvPr/>
        </p:nvSpPr>
        <p:spPr bwMode="auto">
          <a:xfrm flipV="1">
            <a:off x="3048000" y="2057400"/>
            <a:ext cx="914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9" name="Line 11"/>
          <p:cNvSpPr>
            <a:spLocks noChangeShapeType="1"/>
          </p:cNvSpPr>
          <p:nvPr/>
        </p:nvSpPr>
        <p:spPr bwMode="auto">
          <a:xfrm>
            <a:off x="3276600" y="3733800"/>
            <a:ext cx="7620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0" name="Line 12"/>
          <p:cNvSpPr>
            <a:spLocks noChangeShapeType="1"/>
          </p:cNvSpPr>
          <p:nvPr/>
        </p:nvSpPr>
        <p:spPr bwMode="auto">
          <a:xfrm flipV="1">
            <a:off x="3962400" y="2057400"/>
            <a:ext cx="228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1" name="Line 13"/>
          <p:cNvSpPr>
            <a:spLocks noChangeShapeType="1"/>
          </p:cNvSpPr>
          <p:nvPr/>
        </p:nvSpPr>
        <p:spPr bwMode="auto">
          <a:xfrm>
            <a:off x="4191000" y="37338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" name="Line 14"/>
          <p:cNvSpPr>
            <a:spLocks noChangeShapeType="1"/>
          </p:cNvSpPr>
          <p:nvPr/>
        </p:nvSpPr>
        <p:spPr bwMode="auto">
          <a:xfrm flipH="1" flipV="1">
            <a:off x="4572000" y="2057400"/>
            <a:ext cx="1524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3" name="Line 15"/>
          <p:cNvSpPr>
            <a:spLocks noChangeShapeType="1"/>
          </p:cNvSpPr>
          <p:nvPr/>
        </p:nvSpPr>
        <p:spPr bwMode="auto">
          <a:xfrm flipH="1">
            <a:off x="4495800" y="3810000"/>
            <a:ext cx="2286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4" name="Line 16"/>
          <p:cNvSpPr>
            <a:spLocks noChangeShapeType="1"/>
          </p:cNvSpPr>
          <p:nvPr/>
        </p:nvSpPr>
        <p:spPr bwMode="auto">
          <a:xfrm flipH="1" flipV="1">
            <a:off x="4953000" y="2057400"/>
            <a:ext cx="3048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5" name="Line 17"/>
          <p:cNvSpPr>
            <a:spLocks noChangeShapeType="1"/>
          </p:cNvSpPr>
          <p:nvPr/>
        </p:nvSpPr>
        <p:spPr bwMode="auto">
          <a:xfrm flipH="1">
            <a:off x="4648200" y="3886200"/>
            <a:ext cx="838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6" name="Line 18"/>
          <p:cNvSpPr>
            <a:spLocks noChangeShapeType="1"/>
          </p:cNvSpPr>
          <p:nvPr/>
        </p:nvSpPr>
        <p:spPr bwMode="auto">
          <a:xfrm flipH="1" flipV="1">
            <a:off x="5257800" y="1981200"/>
            <a:ext cx="838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7" name="Line 19"/>
          <p:cNvSpPr>
            <a:spLocks noChangeShapeType="1"/>
          </p:cNvSpPr>
          <p:nvPr/>
        </p:nvSpPr>
        <p:spPr bwMode="auto">
          <a:xfrm flipH="1">
            <a:off x="4800600" y="3810000"/>
            <a:ext cx="12954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8" name="Line 20"/>
          <p:cNvSpPr>
            <a:spLocks noChangeShapeType="1"/>
          </p:cNvSpPr>
          <p:nvPr/>
        </p:nvSpPr>
        <p:spPr bwMode="auto">
          <a:xfrm flipH="1" flipV="1">
            <a:off x="5334000" y="1828800"/>
            <a:ext cx="16764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9" name="Line 22"/>
          <p:cNvSpPr>
            <a:spLocks noChangeShapeType="1"/>
          </p:cNvSpPr>
          <p:nvPr/>
        </p:nvSpPr>
        <p:spPr bwMode="auto">
          <a:xfrm flipH="1">
            <a:off x="4800600" y="3810000"/>
            <a:ext cx="21336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A05818-38F5-44B7-80CB-E007583AEA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5"/>
          <a:stretch/>
        </p:blipFill>
        <p:spPr>
          <a:xfrm>
            <a:off x="6962374" y="2552700"/>
            <a:ext cx="1342413" cy="178006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2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563126" y="404664"/>
            <a:ext cx="7572762" cy="864096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prstClr val="white"/>
                </a:solidFill>
                <a:latin typeface="Book Antiqua" panose="02040602050305030304" pitchFamily="18" charset="0"/>
              </a:rPr>
              <a:t>Составь слова</a:t>
            </a:r>
            <a:endParaRPr lang="ru-RU" sz="44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191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E6F905-7382-483F-A9DD-1ACE76DABB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52120" y="2204864"/>
            <a:ext cx="3029699" cy="4246171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563126" y="404664"/>
            <a:ext cx="7572762" cy="864096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prstClr val="white"/>
                </a:solidFill>
                <a:latin typeface="Book Antiqua" panose="02040602050305030304" pitchFamily="18" charset="0"/>
              </a:rPr>
              <a:t>Проверь!</a:t>
            </a:r>
            <a:endParaRPr lang="ru-RU" sz="4400" b="1" dirty="0">
              <a:solidFill>
                <a:srgbClr val="FF0000"/>
              </a:solidFill>
              <a:latin typeface="Book Antiqua" panose="02040602050305030304" pitchFamily="18" charset="0"/>
            </a:endParaRPr>
          </a:p>
        </p:txBody>
      </p:sp>
      <p:sp>
        <p:nvSpPr>
          <p:cNvPr id="9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564282" y="1916832"/>
            <a:ext cx="5724128" cy="2736304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4000" b="1" dirty="0">
                <a:solidFill>
                  <a:srgbClr val="FF0000"/>
                </a:solidFill>
              </a:rPr>
              <a:t>до</a:t>
            </a:r>
            <a:r>
              <a:rPr lang="ru-RU" altLang="ru-RU" sz="4000" b="1" dirty="0"/>
              <a:t>бежать до аптеки </a:t>
            </a:r>
            <a:r>
              <a:rPr lang="ru-RU" altLang="ru-RU" sz="4000" b="1" dirty="0">
                <a:solidFill>
                  <a:srgbClr val="FF0000"/>
                </a:solidFill>
              </a:rPr>
              <a:t>за</a:t>
            </a:r>
            <a:r>
              <a:rPr lang="ru-RU" altLang="ru-RU" sz="4000" b="1" dirty="0"/>
              <a:t>бежать за лекарством</a:t>
            </a:r>
          </a:p>
          <a:p>
            <a:r>
              <a:rPr lang="ru-RU" altLang="ru-RU" sz="4000" b="1" dirty="0">
                <a:solidFill>
                  <a:srgbClr val="FF0000"/>
                </a:solidFill>
              </a:rPr>
              <a:t>у</a:t>
            </a:r>
            <a:r>
              <a:rPr lang="ru-RU" altLang="ru-RU" sz="4000" b="1" dirty="0"/>
              <a:t>бежать от собаки</a:t>
            </a:r>
          </a:p>
          <a:p>
            <a:r>
              <a:rPr lang="ru-RU" altLang="ru-RU" sz="4000" b="1" dirty="0">
                <a:solidFill>
                  <a:srgbClr val="FF0000"/>
                </a:solidFill>
              </a:rPr>
              <a:t>про</a:t>
            </a:r>
            <a:r>
              <a:rPr lang="ru-RU" altLang="ru-RU" sz="4000" b="1" dirty="0"/>
              <a:t>бежать мимо дома</a:t>
            </a:r>
          </a:p>
        </p:txBody>
      </p:sp>
    </p:spTree>
    <p:extLst>
      <p:ext uri="{BB962C8B-B14F-4D97-AF65-F5344CB8AC3E}">
        <p14:creationId xmlns:p14="http://schemas.microsoft.com/office/powerpoint/2010/main" val="260789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E6F905-7382-483F-A9DD-1ACE76DABB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242018"/>
            <a:ext cx="3029699" cy="4246171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563126" y="404664"/>
            <a:ext cx="7572762" cy="1800200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  <a:t>Допиши недостающую по смыслу приставку:</a:t>
            </a:r>
            <a:b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</a:br>
            <a: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  <a:t>     </a:t>
            </a:r>
            <a:r>
              <a:rPr lang="ru-RU" sz="4400" b="1" dirty="0">
                <a:solidFill>
                  <a:srgbClr val="FF0000"/>
                </a:solidFill>
                <a:latin typeface="Book Antiqua" panose="02040602050305030304" pitchFamily="18" charset="0"/>
              </a:rPr>
              <a:t>на,   по,  вы,  пере</a:t>
            </a:r>
          </a:p>
        </p:txBody>
      </p:sp>
      <p:sp>
        <p:nvSpPr>
          <p:cNvPr id="9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3029699" y="2996952"/>
            <a:ext cx="6087973" cy="2736304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altLang="ru-RU" sz="4000" dirty="0"/>
              <a:t> …лить в чашку чай</a:t>
            </a:r>
          </a:p>
          <a:p>
            <a:r>
              <a:rPr lang="ru-RU" altLang="ru-RU" sz="4000" dirty="0"/>
              <a:t> …лить цветы</a:t>
            </a:r>
          </a:p>
          <a:p>
            <a:r>
              <a:rPr lang="ru-RU" altLang="ru-RU" sz="4000" dirty="0"/>
              <a:t> …лить воду из ведра</a:t>
            </a:r>
          </a:p>
          <a:p>
            <a:r>
              <a:rPr lang="ru-RU" altLang="ru-RU" sz="4000" dirty="0"/>
              <a:t> …лить сок из банки в кувшин</a:t>
            </a:r>
            <a:endParaRPr lang="ru-RU" alt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210464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E6F905-7382-483F-A9DD-1ACE76DABB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9752" y="1844824"/>
            <a:ext cx="3029699" cy="4246171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567690" y="201740"/>
            <a:ext cx="8008620" cy="1158240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  <a:t>Игра «ДА – НЕТ»</a:t>
            </a:r>
          </a:p>
        </p:txBody>
      </p:sp>
    </p:spTree>
    <p:extLst>
      <p:ext uri="{BB962C8B-B14F-4D97-AF65-F5344CB8AC3E}">
        <p14:creationId xmlns:p14="http://schemas.microsoft.com/office/powerpoint/2010/main" val="343514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1673B5-A713-418A-A3D1-B031FC751D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341" y="2978715"/>
            <a:ext cx="2532899" cy="3549896"/>
          </a:xfrm>
          <a:prstGeom prst="rect">
            <a:avLst/>
          </a:prstGeom>
        </p:spPr>
      </p:pic>
      <p:pic>
        <p:nvPicPr>
          <p:cNvPr id="3" name="Рисунок 2">
            <a:hlinkClick r:id="rId4" action="ppaction://hlinksldjump"/>
            <a:extLst>
              <a:ext uri="{FF2B5EF4-FFF2-40B4-BE49-F238E27FC236}">
                <a16:creationId xmlns:a16="http://schemas.microsoft.com/office/drawing/2014/main" id="{52081EA2-D913-459C-8C83-1CBAC24010D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8440" y="2912455"/>
            <a:ext cx="4301113" cy="2731427"/>
          </a:xfrm>
          <a:prstGeom prst="rect">
            <a:avLst/>
          </a:prstGeom>
        </p:spPr>
      </p:pic>
      <p:pic>
        <p:nvPicPr>
          <p:cNvPr id="5" name="Рисунок 4">
            <a:hlinkClick r:id="rId6" action="ppaction://hlinksldjump"/>
            <a:extLst>
              <a:ext uri="{FF2B5EF4-FFF2-40B4-BE49-F238E27FC236}">
                <a16:creationId xmlns:a16="http://schemas.microsoft.com/office/drawing/2014/main" id="{87F33631-8588-4320-9D02-749D37E66B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9890" y="44537"/>
            <a:ext cx="4754359" cy="3019260"/>
          </a:xfrm>
          <a:prstGeom prst="rect">
            <a:avLst/>
          </a:prstGeom>
        </p:spPr>
      </p:pic>
      <p:pic>
        <p:nvPicPr>
          <p:cNvPr id="7" name="Рисунок 6">
            <a:hlinkClick r:id="rId8" action="ppaction://hlinksldjump"/>
            <a:extLst>
              <a:ext uri="{FF2B5EF4-FFF2-40B4-BE49-F238E27FC236}">
                <a16:creationId xmlns:a16="http://schemas.microsoft.com/office/drawing/2014/main" id="{C384C299-C145-4063-8652-DE6617680ED4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846537" y="146645"/>
            <a:ext cx="4593566" cy="2917152"/>
          </a:xfrm>
          <a:prstGeom prst="rect">
            <a:avLst/>
          </a:prstGeom>
        </p:spPr>
      </p:pic>
      <p:pic>
        <p:nvPicPr>
          <p:cNvPr id="21" name="Рисунок 20">
            <a:hlinkClick r:id="rId10" action="ppaction://hlinksldjump"/>
            <a:extLst>
              <a:ext uri="{FF2B5EF4-FFF2-40B4-BE49-F238E27FC236}">
                <a16:creationId xmlns:a16="http://schemas.microsoft.com/office/drawing/2014/main" id="{B580A857-2431-44DF-A03E-3DF7F1918FC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111" y="3377601"/>
            <a:ext cx="4384605" cy="2784449"/>
          </a:xfrm>
          <a:prstGeom prst="rect">
            <a:avLst/>
          </a:prstGeom>
        </p:spPr>
      </p:pic>
      <p:pic>
        <p:nvPicPr>
          <p:cNvPr id="23" name="Рисунок 22">
            <a:hlinkClick r:id="rId12" action="ppaction://hlinksldjump"/>
            <a:extLst>
              <a:ext uri="{FF2B5EF4-FFF2-40B4-BE49-F238E27FC236}">
                <a16:creationId xmlns:a16="http://schemas.microsoft.com/office/drawing/2014/main" id="{F60AA718-99EA-4047-9660-07502C70DD8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7391" y="0"/>
            <a:ext cx="4881596" cy="3100064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F64E072-FE6B-47D6-8C7F-99ACFA6C8557}"/>
              </a:ext>
            </a:extLst>
          </p:cNvPr>
          <p:cNvSpPr/>
          <p:nvPr/>
        </p:nvSpPr>
        <p:spPr>
          <a:xfrm>
            <a:off x="4150995" y="5627168"/>
            <a:ext cx="4392926" cy="747164"/>
          </a:xfrm>
          <a:prstGeom prst="rect">
            <a:avLst/>
          </a:prstGeom>
          <a:solidFill>
            <a:schemeClr val="accent1">
              <a:alpha val="71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prstClr val="white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нажимай на шар, чтобы открыть ответ</a:t>
            </a:r>
            <a:endParaRPr lang="ru-RU" sz="2800" dirty="0">
              <a:solidFill>
                <a:prstClr val="white"/>
              </a:solidFill>
              <a:latin typeface="Book Antiqua" panose="0204060205030503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65121" y="858784"/>
            <a:ext cx="16292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Приставка –</a:t>
            </a:r>
          </a:p>
          <a:p>
            <a:pPr lvl="0" algn="just"/>
            <a:r>
              <a:rPr lang="ru-RU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это часть предложения.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926009" y="841013"/>
            <a:ext cx="13736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Приставка – это часть слова.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062496" y="841013"/>
            <a:ext cx="1959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Приставка стоит после корня или перед корнем.</a:t>
            </a:r>
          </a:p>
          <a:p>
            <a:pPr lvl="0" algn="just"/>
            <a:endParaRPr lang="ru-RU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993835" y="3678689"/>
            <a:ext cx="19593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Приставка пишется слитно.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266747" y="4013910"/>
            <a:ext cx="19593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b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Приставка служит для образования новых слов.</a:t>
            </a:r>
          </a:p>
        </p:txBody>
      </p:sp>
    </p:spTree>
    <p:extLst>
      <p:ext uri="{BB962C8B-B14F-4D97-AF65-F5344CB8AC3E}">
        <p14:creationId xmlns:p14="http://schemas.microsoft.com/office/powerpoint/2010/main" val="1262802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hlinkClick r:id="rId3" action="ppaction://hlinksldjump"/>
            <a:extLst>
              <a:ext uri="{FF2B5EF4-FFF2-40B4-BE49-F238E27FC236}">
                <a16:creationId xmlns:a16="http://schemas.microsoft.com/office/drawing/2014/main" id="{045F28DE-BCEB-4002-8156-B30AA7D4E76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054" y="4583430"/>
            <a:ext cx="823372" cy="11539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6FB8BB2-5441-41AE-B909-10576CE4FE2C}"/>
              </a:ext>
            </a:extLst>
          </p:cNvPr>
          <p:cNvSpPr txBox="1"/>
          <p:nvPr/>
        </p:nvSpPr>
        <p:spPr>
          <a:xfrm>
            <a:off x="3314699" y="5452110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НАЗАД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407C369-9260-481C-8DCC-2641274537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6544" y="1386694"/>
            <a:ext cx="5213807" cy="3311036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B259FB3-B03F-4083-A670-57D9673EC7F1}"/>
              </a:ext>
            </a:extLst>
          </p:cNvPr>
          <p:cNvSpPr/>
          <p:nvPr/>
        </p:nvSpPr>
        <p:spPr>
          <a:xfrm>
            <a:off x="402219" y="1367790"/>
            <a:ext cx="4823460" cy="2575560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700">
                <a:solidFill>
                  <a:prstClr val="black"/>
                </a:solidFill>
                <a:latin typeface="Book Antiqua" panose="02040602050305030304" pitchFamily="18" charset="0"/>
              </a:rPr>
              <a:t>Да!</a:t>
            </a:r>
          </a:p>
          <a:p>
            <a:pPr algn="ctr"/>
            <a:r>
              <a:rPr lang="ru-RU" sz="2700">
                <a:solidFill>
                  <a:prstClr val="black"/>
                </a:solidFill>
                <a:latin typeface="Book Antiqua" panose="02040602050305030304" pitchFamily="18" charset="0"/>
              </a:rPr>
              <a:t>Приставка – это часть слова.</a:t>
            </a:r>
            <a:endParaRPr lang="ru-RU" sz="2700" dirty="0">
              <a:solidFill>
                <a:prstClr val="black"/>
              </a:solidFill>
              <a:latin typeface="Book Antiqua" panose="020406020503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09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7F89B7A-784A-444D-B5EF-9CFA92271D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1121589"/>
            <a:ext cx="6381201" cy="4052391"/>
          </a:xfrm>
          <a:prstGeom prst="rect">
            <a:avLst/>
          </a:prstGeom>
        </p:spPr>
      </p:pic>
      <p:pic>
        <p:nvPicPr>
          <p:cNvPr id="6" name="Рисунок 5">
            <a:hlinkClick r:id="rId4" action="ppaction://hlinksldjump"/>
            <a:extLst>
              <a:ext uri="{FF2B5EF4-FFF2-40B4-BE49-F238E27FC236}">
                <a16:creationId xmlns:a16="http://schemas.microsoft.com/office/drawing/2014/main" id="{8CA05818-38F5-44B7-80CB-E007583AEA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054" y="4583430"/>
            <a:ext cx="823372" cy="11539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B4726D-F86B-4F16-BA9C-D737EEA97F8C}"/>
              </a:ext>
            </a:extLst>
          </p:cNvPr>
          <p:cNvSpPr txBox="1"/>
          <p:nvPr/>
        </p:nvSpPr>
        <p:spPr>
          <a:xfrm>
            <a:off x="3291839" y="5459730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НАЗАД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C228DD7-2892-4302-89B9-346077458364}"/>
              </a:ext>
            </a:extLst>
          </p:cNvPr>
          <p:cNvSpPr/>
          <p:nvPr/>
        </p:nvSpPr>
        <p:spPr>
          <a:xfrm>
            <a:off x="480059" y="1453515"/>
            <a:ext cx="4823460" cy="2575560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Нет!</a:t>
            </a:r>
          </a:p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Приставка –не является частью предложения, а представляет собой часть слова.</a:t>
            </a:r>
          </a:p>
        </p:txBody>
      </p:sp>
    </p:spTree>
    <p:extLst>
      <p:ext uri="{BB962C8B-B14F-4D97-AF65-F5344CB8AC3E}">
        <p14:creationId xmlns:p14="http://schemas.microsoft.com/office/powerpoint/2010/main" val="93805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EECF26-5347-43D5-A1C0-DF6912F0FB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7887" y="1008491"/>
            <a:ext cx="5602520" cy="3557888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  <a:extLst>
              <a:ext uri="{FF2B5EF4-FFF2-40B4-BE49-F238E27FC236}">
                <a16:creationId xmlns:a16="http://schemas.microsoft.com/office/drawing/2014/main" id="{4D75C89B-28AC-4236-AF0E-19F3D357FD4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054" y="4583430"/>
            <a:ext cx="823372" cy="11539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00FA3E-711F-42C7-85DC-7F88DECB658D}"/>
              </a:ext>
            </a:extLst>
          </p:cNvPr>
          <p:cNvSpPr txBox="1"/>
          <p:nvPr/>
        </p:nvSpPr>
        <p:spPr>
          <a:xfrm>
            <a:off x="3299459" y="5474970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НАЗАД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2AE6896-42BE-4397-9CF6-FDF449934FC8}"/>
              </a:ext>
            </a:extLst>
          </p:cNvPr>
          <p:cNvSpPr/>
          <p:nvPr/>
        </p:nvSpPr>
        <p:spPr>
          <a:xfrm>
            <a:off x="3406140" y="1262801"/>
            <a:ext cx="4823460" cy="2575560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Да!</a:t>
            </a:r>
          </a:p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Приставка стоит после корня или перед корнем.</a:t>
            </a:r>
          </a:p>
        </p:txBody>
      </p:sp>
    </p:spTree>
    <p:extLst>
      <p:ext uri="{BB962C8B-B14F-4D97-AF65-F5344CB8AC3E}">
        <p14:creationId xmlns:p14="http://schemas.microsoft.com/office/powerpoint/2010/main" val="360227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A097C8B-75CD-44EE-B99F-8AD35B069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2" y="1342902"/>
            <a:ext cx="6203372" cy="3939462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  <a:extLst>
              <a:ext uri="{FF2B5EF4-FFF2-40B4-BE49-F238E27FC236}">
                <a16:creationId xmlns:a16="http://schemas.microsoft.com/office/drawing/2014/main" id="{26A1C98A-2855-48C6-B3D9-DEF3939F61C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054" y="4583430"/>
            <a:ext cx="823372" cy="11539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B26090E-D7A7-436B-8AD8-7F5DE7CD4986}"/>
              </a:ext>
            </a:extLst>
          </p:cNvPr>
          <p:cNvSpPr txBox="1"/>
          <p:nvPr/>
        </p:nvSpPr>
        <p:spPr>
          <a:xfrm>
            <a:off x="3329939" y="5391150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НАЗАД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36B7E2B2-FAAB-41F0-96A8-032E74435746}"/>
              </a:ext>
            </a:extLst>
          </p:cNvPr>
          <p:cNvSpPr/>
          <p:nvPr/>
        </p:nvSpPr>
        <p:spPr>
          <a:xfrm>
            <a:off x="737604" y="1514261"/>
            <a:ext cx="4823460" cy="2575560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Да!</a:t>
            </a:r>
          </a:p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Приставки пишутся слитно, а предлоги-раздельно.</a:t>
            </a:r>
          </a:p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88CE50-0F74-4861-9AA0-A627F1BD38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-90726" y="841013"/>
            <a:ext cx="374936" cy="1037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46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BB37D9-D184-4C88-AD65-DF1ECD074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86607" y="1355244"/>
            <a:ext cx="5083347" cy="3228186"/>
          </a:xfrm>
          <a:prstGeom prst="rect">
            <a:avLst/>
          </a:prstGeom>
        </p:spPr>
      </p:pic>
      <p:pic>
        <p:nvPicPr>
          <p:cNvPr id="5" name="Рисунок 4">
            <a:hlinkClick r:id="rId4" action="ppaction://hlinksldjump"/>
            <a:extLst>
              <a:ext uri="{FF2B5EF4-FFF2-40B4-BE49-F238E27FC236}">
                <a16:creationId xmlns:a16="http://schemas.microsoft.com/office/drawing/2014/main" id="{C0182E1C-9310-4796-AE17-8BC1612CD4A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85054" y="4583430"/>
            <a:ext cx="823372" cy="115396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36B450-26B0-416F-9332-9826BBB6DC59}"/>
              </a:ext>
            </a:extLst>
          </p:cNvPr>
          <p:cNvSpPr txBox="1"/>
          <p:nvPr/>
        </p:nvSpPr>
        <p:spPr>
          <a:xfrm>
            <a:off x="3322319" y="5391150"/>
            <a:ext cx="201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prstClr val="white"/>
                </a:solidFill>
                <a:latin typeface="Book Antiqua" panose="02040602050305030304" pitchFamily="18" charset="0"/>
                <a:cs typeface="Arial" panose="020B0604020202020204" pitchFamily="34" charset="0"/>
              </a:rPr>
              <a:t>НАЗАД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91CE6E6-9A46-49B3-AC75-763B812AC240}"/>
              </a:ext>
            </a:extLst>
          </p:cNvPr>
          <p:cNvSpPr/>
          <p:nvPr/>
        </p:nvSpPr>
        <p:spPr>
          <a:xfrm>
            <a:off x="3741420" y="1329690"/>
            <a:ext cx="4823460" cy="2575560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Да!</a:t>
            </a:r>
          </a:p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Приставка служит для образования новых слов.</a:t>
            </a:r>
          </a:p>
        </p:txBody>
      </p:sp>
    </p:spTree>
    <p:extLst>
      <p:ext uri="{BB962C8B-B14F-4D97-AF65-F5344CB8AC3E}">
        <p14:creationId xmlns:p14="http://schemas.microsoft.com/office/powerpoint/2010/main" val="994194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E6F905-7382-483F-A9DD-1ACE76DABB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052736"/>
            <a:ext cx="3493749" cy="4896544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3745269" y="392048"/>
            <a:ext cx="5090935" cy="6443092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  <a:t>Игра-для отработки навыка составления предложений с приставочными глаголами и с предлогами</a:t>
            </a:r>
          </a:p>
          <a:p>
            <a:pPr algn="ctr"/>
            <a: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  <a:t>К, С.</a:t>
            </a:r>
          </a:p>
          <a:p>
            <a:pPr algn="ctr"/>
            <a: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  <a:t>Закрепление использования предлогов НА, ПО во фразе</a:t>
            </a:r>
          </a:p>
        </p:txBody>
      </p:sp>
    </p:spTree>
    <p:extLst>
      <p:ext uri="{BB962C8B-B14F-4D97-AF65-F5344CB8AC3E}">
        <p14:creationId xmlns:p14="http://schemas.microsoft.com/office/powerpoint/2010/main" val="1129235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ABB37D9-D184-4C88-AD65-DF1ECD074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96552" y="647016"/>
            <a:ext cx="9821745" cy="6237312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91CE6E6-9A46-49B3-AC75-763B812AC240}"/>
              </a:ext>
            </a:extLst>
          </p:cNvPr>
          <p:cNvSpPr/>
          <p:nvPr/>
        </p:nvSpPr>
        <p:spPr>
          <a:xfrm>
            <a:off x="611560" y="1497420"/>
            <a:ext cx="7704856" cy="4536504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1. Рассмотрите предложенные схемы для закрепления предлогов.</a:t>
            </a:r>
          </a:p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2. Посмотри анимацию и составь предложение, используя предлоги.</a:t>
            </a:r>
          </a:p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3.  Если есть затрудняется в составлении фразы, нажмите на облако или тюльпан -появится подсказка в виде схемы.</a:t>
            </a:r>
          </a:p>
        </p:txBody>
      </p:sp>
      <p:sp>
        <p:nvSpPr>
          <p:cNvPr id="8" name="Прямоугольник: скругленные углы 6">
            <a:extLst>
              <a:ext uri="{FF2B5EF4-FFF2-40B4-BE49-F238E27FC236}">
                <a16:creationId xmlns:a16="http://schemas.microsoft.com/office/drawing/2014/main" id="{36B7E2B2-FAAB-41F0-96A8-032E74435746}"/>
              </a:ext>
            </a:extLst>
          </p:cNvPr>
          <p:cNvSpPr/>
          <p:nvPr/>
        </p:nvSpPr>
        <p:spPr>
          <a:xfrm>
            <a:off x="1691680" y="332656"/>
            <a:ext cx="5544616" cy="936104"/>
          </a:xfrm>
          <a:prstGeom prst="roundRect">
            <a:avLst/>
          </a:prstGeom>
          <a:solidFill>
            <a:schemeClr val="lt1">
              <a:alpha val="57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!</a:t>
            </a:r>
          </a:p>
          <a:p>
            <a:pPr lvl="0" algn="ctr"/>
            <a:r>
              <a:rPr lang="ru-RU" sz="5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</a:t>
            </a:r>
          </a:p>
          <a:p>
            <a:pPr algn="ctr"/>
            <a:r>
              <a:rPr lang="ru-RU" sz="2700" dirty="0">
                <a:solidFill>
                  <a:prstClr val="black"/>
                </a:solidFill>
                <a:latin typeface="Book Antiqua" panose="0204060205030503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952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.pptjia.com/image/20171012/bd88184e46c4221444fde28f91d8226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6359" y="45208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82373" y="332656"/>
            <a:ext cx="857927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Приставочные глаголы с предлогом</a:t>
            </a:r>
          </a:p>
        </p:txBody>
      </p:sp>
      <p:grpSp>
        <p:nvGrpSpPr>
          <p:cNvPr id="52" name="Группа 51"/>
          <p:cNvGrpSpPr/>
          <p:nvPr/>
        </p:nvGrpSpPr>
        <p:grpSpPr>
          <a:xfrm>
            <a:off x="541156" y="1698823"/>
            <a:ext cx="5599112" cy="923330"/>
            <a:chOff x="541156" y="1698823"/>
            <a:chExt cx="5599112" cy="92333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613164" y="1742772"/>
              <a:ext cx="1167946" cy="461665"/>
              <a:chOff x="0" y="0"/>
              <a:chExt cx="657225" cy="171450"/>
            </a:xfrm>
          </p:grpSpPr>
          <p:cxnSp>
            <p:nvCxnSpPr>
              <p:cNvPr id="6" name="Прямая соединительная линия 5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Прямая соединительная линия 6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" name="Группа 40"/>
            <p:cNvGrpSpPr/>
            <p:nvPr/>
          </p:nvGrpSpPr>
          <p:grpSpPr>
            <a:xfrm>
              <a:off x="541156" y="1698823"/>
              <a:ext cx="5599112" cy="923330"/>
              <a:chOff x="541156" y="1698823"/>
              <a:chExt cx="5599112" cy="923330"/>
            </a:xfrm>
          </p:grpSpPr>
          <p:sp>
            <p:nvSpPr>
              <p:cNvPr id="4" name="Прямоугольник 3"/>
              <p:cNvSpPr/>
              <p:nvPr/>
            </p:nvSpPr>
            <p:spPr>
              <a:xfrm>
                <a:off x="541156" y="1698823"/>
                <a:ext cx="131196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под</a:t>
                </a: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2051720" y="1698823"/>
                <a:ext cx="676787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…</a:t>
                </a:r>
              </a:p>
            </p:txBody>
          </p:sp>
          <p:sp>
            <p:nvSpPr>
              <p:cNvPr id="11" name="Плюс 10"/>
              <p:cNvSpPr/>
              <p:nvPr/>
            </p:nvSpPr>
            <p:spPr>
              <a:xfrm>
                <a:off x="3059832" y="1907254"/>
                <a:ext cx="432048" cy="506468"/>
              </a:xfrm>
              <a:prstGeom prst="mathPlus">
                <a:avLst>
                  <a:gd name="adj1" fmla="val 1069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3707904" y="1698823"/>
                <a:ext cx="718203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К</a:t>
                </a:r>
              </a:p>
            </p:txBody>
          </p:sp>
          <p:grpSp>
            <p:nvGrpSpPr>
              <p:cNvPr id="13" name="Группа 12"/>
              <p:cNvGrpSpPr/>
              <p:nvPr/>
            </p:nvGrpSpPr>
            <p:grpSpPr>
              <a:xfrm>
                <a:off x="4749618" y="1888113"/>
                <a:ext cx="1390650" cy="533400"/>
                <a:chOff x="0" y="0"/>
                <a:chExt cx="1390650" cy="533400"/>
              </a:xfrm>
            </p:grpSpPr>
            <p:grpSp>
              <p:nvGrpSpPr>
                <p:cNvPr id="14" name="Группа 13"/>
                <p:cNvGrpSpPr/>
                <p:nvPr/>
              </p:nvGrpSpPr>
              <p:grpSpPr>
                <a:xfrm>
                  <a:off x="0" y="123825"/>
                  <a:ext cx="733425" cy="400050"/>
                  <a:chOff x="0" y="0"/>
                  <a:chExt cx="733425" cy="400050"/>
                </a:xfrm>
              </p:grpSpPr>
              <p:sp>
                <p:nvSpPr>
                  <p:cNvPr id="16" name="Овал 15"/>
                  <p:cNvSpPr/>
                  <p:nvPr/>
                </p:nvSpPr>
                <p:spPr>
                  <a:xfrm>
                    <a:off x="0" y="0"/>
                    <a:ext cx="419100" cy="3810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17" name="Прямая со стрелкой 16"/>
                  <p:cNvCxnSpPr/>
                  <p:nvPr/>
                </p:nvCxnSpPr>
                <p:spPr>
                  <a:xfrm flipV="1">
                    <a:off x="323850" y="390525"/>
                    <a:ext cx="409575" cy="9525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" name="Куб 14"/>
                <p:cNvSpPr/>
                <p:nvPr/>
              </p:nvSpPr>
              <p:spPr>
                <a:xfrm>
                  <a:off x="838200" y="0"/>
                  <a:ext cx="552450" cy="533400"/>
                </a:xfrm>
                <a:prstGeom prst="cube">
                  <a:avLst/>
                </a:prstGeom>
                <a:solidFill>
                  <a:srgbClr val="92D050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100">
                      <a:effectLst/>
                      <a:latin typeface="Calibri"/>
                      <a:ea typeface="Calibri"/>
                      <a:cs typeface="Times New Roman"/>
                    </a:rPr>
                    <a:t>       </a:t>
                  </a:r>
                </a:p>
              </p:txBody>
            </p:sp>
          </p:grpSp>
        </p:grpSp>
      </p:grpSp>
      <p:grpSp>
        <p:nvGrpSpPr>
          <p:cNvPr id="40" name="Группа 39"/>
          <p:cNvGrpSpPr/>
          <p:nvPr/>
        </p:nvGrpSpPr>
        <p:grpSpPr>
          <a:xfrm>
            <a:off x="632011" y="2851836"/>
            <a:ext cx="5585364" cy="948839"/>
            <a:chOff x="632011" y="2851836"/>
            <a:chExt cx="5585364" cy="948839"/>
          </a:xfrm>
        </p:grpSpPr>
        <p:grpSp>
          <p:nvGrpSpPr>
            <p:cNvPr id="18" name="Группа 17"/>
            <p:cNvGrpSpPr/>
            <p:nvPr/>
          </p:nvGrpSpPr>
          <p:grpSpPr>
            <a:xfrm>
              <a:off x="632011" y="2852936"/>
              <a:ext cx="1167946" cy="461665"/>
              <a:chOff x="0" y="0"/>
              <a:chExt cx="657225" cy="171450"/>
            </a:xfrm>
          </p:grpSpPr>
          <p:cxnSp>
            <p:nvCxnSpPr>
              <p:cNvPr id="19" name="Прямая соединительная линия 18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Прямоугольник 20"/>
            <p:cNvSpPr/>
            <p:nvPr/>
          </p:nvSpPr>
          <p:spPr>
            <a:xfrm>
              <a:off x="2051720" y="2851836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…</a:t>
              </a:r>
            </a:p>
          </p:txBody>
        </p:sp>
        <p:sp>
          <p:nvSpPr>
            <p:cNvPr id="22" name="Плюс 21"/>
            <p:cNvSpPr/>
            <p:nvPr/>
          </p:nvSpPr>
          <p:spPr>
            <a:xfrm>
              <a:off x="3066015" y="2971800"/>
              <a:ext cx="432048" cy="506468"/>
            </a:xfrm>
            <a:prstGeom prst="mathPlus">
              <a:avLst>
                <a:gd name="adj1" fmla="val 1069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670500" y="2877345"/>
              <a:ext cx="107911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ПО</a:t>
              </a:r>
            </a:p>
          </p:txBody>
        </p:sp>
        <p:sp>
          <p:nvSpPr>
            <p:cNvPr id="25" name="Куб 24"/>
            <p:cNvSpPr/>
            <p:nvPr/>
          </p:nvSpPr>
          <p:spPr>
            <a:xfrm>
              <a:off x="5350600" y="3181594"/>
              <a:ext cx="866775" cy="533400"/>
            </a:xfrm>
            <a:prstGeom prst="cub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       </a:t>
              </a:r>
            </a:p>
          </p:txBody>
        </p:sp>
        <p:grpSp>
          <p:nvGrpSpPr>
            <p:cNvPr id="26" name="Группа 25"/>
            <p:cNvGrpSpPr/>
            <p:nvPr/>
          </p:nvGrpSpPr>
          <p:grpSpPr>
            <a:xfrm>
              <a:off x="5598378" y="2882724"/>
              <a:ext cx="419100" cy="381000"/>
              <a:chOff x="0" y="0"/>
              <a:chExt cx="419100" cy="381000"/>
            </a:xfrm>
          </p:grpSpPr>
          <p:sp>
            <p:nvSpPr>
              <p:cNvPr id="27" name="Овал 26"/>
              <p:cNvSpPr/>
              <p:nvPr/>
            </p:nvSpPr>
            <p:spPr>
              <a:xfrm>
                <a:off x="0" y="0"/>
                <a:ext cx="419100" cy="381000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28" name="Прямая со стрелкой 27"/>
              <p:cNvCxnSpPr/>
              <p:nvPr/>
            </p:nvCxnSpPr>
            <p:spPr>
              <a:xfrm flipV="1">
                <a:off x="0" y="219075"/>
                <a:ext cx="409575" cy="9525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</p:grpSp>
      <p:grpSp>
        <p:nvGrpSpPr>
          <p:cNvPr id="53" name="Группа 52"/>
          <p:cNvGrpSpPr/>
          <p:nvPr/>
        </p:nvGrpSpPr>
        <p:grpSpPr>
          <a:xfrm>
            <a:off x="541156" y="3583934"/>
            <a:ext cx="5626726" cy="1233626"/>
            <a:chOff x="541156" y="3583934"/>
            <a:chExt cx="5626726" cy="1233626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541156" y="3775166"/>
              <a:ext cx="1167946" cy="461665"/>
              <a:chOff x="0" y="0"/>
              <a:chExt cx="657225" cy="171450"/>
            </a:xfrm>
          </p:grpSpPr>
          <p:cxnSp>
            <p:nvCxnSpPr>
              <p:cNvPr id="30" name="Прямая соединительная линия 29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Прямоугольник 31"/>
            <p:cNvSpPr/>
            <p:nvPr/>
          </p:nvSpPr>
          <p:spPr>
            <a:xfrm>
              <a:off x="887724" y="3583934"/>
              <a:ext cx="47481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с</a:t>
              </a:r>
              <a:endPara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2051719" y="3775166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…</a:t>
              </a:r>
            </a:p>
          </p:txBody>
        </p:sp>
        <p:sp>
          <p:nvSpPr>
            <p:cNvPr id="34" name="Плюс 33"/>
            <p:cNvSpPr/>
            <p:nvPr/>
          </p:nvSpPr>
          <p:spPr>
            <a:xfrm>
              <a:off x="3078381" y="4018822"/>
              <a:ext cx="432048" cy="506468"/>
            </a:xfrm>
            <a:prstGeom prst="mathPlus">
              <a:avLst>
                <a:gd name="adj1" fmla="val 1069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grpSp>
          <p:nvGrpSpPr>
            <p:cNvPr id="35" name="Группа 34"/>
            <p:cNvGrpSpPr/>
            <p:nvPr/>
          </p:nvGrpSpPr>
          <p:grpSpPr>
            <a:xfrm>
              <a:off x="5282691" y="3957292"/>
              <a:ext cx="885191" cy="723265"/>
              <a:chOff x="0" y="0"/>
              <a:chExt cx="885824" cy="723899"/>
            </a:xfrm>
          </p:grpSpPr>
          <p:sp>
            <p:nvSpPr>
              <p:cNvPr id="36" name="Куб 35"/>
              <p:cNvSpPr/>
              <p:nvPr/>
            </p:nvSpPr>
            <p:spPr>
              <a:xfrm>
                <a:off x="0" y="190499"/>
                <a:ext cx="552450" cy="533400"/>
              </a:xfrm>
              <a:prstGeom prst="cube">
                <a:avLst/>
              </a:prstGeom>
              <a:solidFill>
                <a:srgbClr val="92D050"/>
              </a:solidFill>
              <a:ln w="25400" cap="flat" cmpd="sng" algn="ctr">
                <a:solidFill>
                  <a:srgbClr val="00B05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100">
                    <a:effectLst/>
                    <a:latin typeface="Calibri"/>
                    <a:ea typeface="Calibri"/>
                    <a:cs typeface="Times New Roman"/>
                  </a:rPr>
                  <a:t>       </a:t>
                </a:r>
              </a:p>
            </p:txBody>
          </p:sp>
          <p:sp>
            <p:nvSpPr>
              <p:cNvPr id="37" name="Овал 36"/>
              <p:cNvSpPr/>
              <p:nvPr/>
            </p:nvSpPr>
            <p:spPr>
              <a:xfrm rot="5758810">
                <a:off x="471487" y="4762"/>
                <a:ext cx="419100" cy="409575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38" name="Прямая со стрелкой 37"/>
              <p:cNvCxnSpPr/>
              <p:nvPr/>
            </p:nvCxnSpPr>
            <p:spPr>
              <a:xfrm>
                <a:off x="381000" y="285749"/>
                <a:ext cx="390525" cy="3238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39" name="Прямоугольник 38"/>
            <p:cNvSpPr/>
            <p:nvPr/>
          </p:nvSpPr>
          <p:spPr>
            <a:xfrm>
              <a:off x="3707904" y="3894230"/>
              <a:ext cx="107911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С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9477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Дом\Downloads\5a28b8667d32f4.9813720315126180865128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21163"/>
            <a:ext cx="9144000" cy="623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C:\Users\Дом\Downloads\5a2a691c41bec9.568639251512728860269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04664" y="2768217"/>
            <a:ext cx="11288844" cy="4829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C:\Users\Дом\Downloads\kisspng-car-2016-audi-a6-audi-s6-vehicle-camper-trailer-5b28b2e7ca6306.828529141529393895829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58556" y="3645023"/>
            <a:ext cx="3364677" cy="177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1654963" y="548680"/>
            <a:ext cx="5585364" cy="948839"/>
            <a:chOff x="632011" y="2851836"/>
            <a:chExt cx="5585364" cy="948839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632011" y="2852936"/>
              <a:ext cx="1167946" cy="461665"/>
              <a:chOff x="0" y="0"/>
              <a:chExt cx="657225" cy="171450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Прямоугольник 6"/>
            <p:cNvSpPr/>
            <p:nvPr/>
          </p:nvSpPr>
          <p:spPr>
            <a:xfrm>
              <a:off x="2051720" y="2851836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…</a:t>
              </a:r>
            </a:p>
          </p:txBody>
        </p:sp>
        <p:sp>
          <p:nvSpPr>
            <p:cNvPr id="8" name="Плюс 7"/>
            <p:cNvSpPr/>
            <p:nvPr/>
          </p:nvSpPr>
          <p:spPr>
            <a:xfrm>
              <a:off x="3066015" y="2971800"/>
              <a:ext cx="432048" cy="506468"/>
            </a:xfrm>
            <a:prstGeom prst="mathPlus">
              <a:avLst>
                <a:gd name="adj1" fmla="val 1069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3670500" y="2877345"/>
              <a:ext cx="107911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ПО</a:t>
              </a:r>
            </a:p>
          </p:txBody>
        </p:sp>
        <p:sp>
          <p:nvSpPr>
            <p:cNvPr id="12" name="Куб 11"/>
            <p:cNvSpPr/>
            <p:nvPr/>
          </p:nvSpPr>
          <p:spPr>
            <a:xfrm>
              <a:off x="5350600" y="3181594"/>
              <a:ext cx="866775" cy="533400"/>
            </a:xfrm>
            <a:prstGeom prst="cub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       </a:t>
              </a: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5598378" y="2882724"/>
              <a:ext cx="419100" cy="381000"/>
              <a:chOff x="0" y="0"/>
              <a:chExt cx="419100" cy="381000"/>
            </a:xfrm>
          </p:grpSpPr>
          <p:sp>
            <p:nvSpPr>
              <p:cNvPr id="14" name="Овал 13"/>
              <p:cNvSpPr/>
              <p:nvPr/>
            </p:nvSpPr>
            <p:spPr>
              <a:xfrm>
                <a:off x="0" y="0"/>
                <a:ext cx="419100" cy="381000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15" name="Прямая со стрелкой 14"/>
              <p:cNvCxnSpPr/>
              <p:nvPr/>
            </p:nvCxnSpPr>
            <p:spPr>
              <a:xfrm flipV="1">
                <a:off x="0" y="219075"/>
                <a:ext cx="409575" cy="9525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</p:grpSp>
      <p:sp>
        <p:nvSpPr>
          <p:cNvPr id="2" name="Облако 1"/>
          <p:cNvSpPr/>
          <p:nvPr/>
        </p:nvSpPr>
        <p:spPr>
          <a:xfrm>
            <a:off x="320676" y="694713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315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89 0.00486 L -0.48489 0.07353 C -0.55764 0.09272 -0.67639 0.10752 -0.80104 0.1163 C -0.94288 0.12717 -1.04566 0.12509 -1.11927 0.12116 L -1.49462 0.10382 " pathEditMode="relative" rAng="-180767" ptsTypes="FffFF">
                                      <p:cBhvr>
                                        <p:cTn id="6" dur="7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115" y="80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 descr="C:\Users\Дом\Downloads\kisspng-car-2016-audi-a6-audi-s6-vehicle-camper-trailer-5b28b2e7ca6306.828529141529393895829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3999" y="3645024"/>
            <a:ext cx="3364677" cy="177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Группа 13"/>
          <p:cNvGrpSpPr/>
          <p:nvPr/>
        </p:nvGrpSpPr>
        <p:grpSpPr>
          <a:xfrm>
            <a:off x="2148302" y="620688"/>
            <a:ext cx="5599112" cy="923330"/>
            <a:chOff x="541156" y="1698823"/>
            <a:chExt cx="5599112" cy="923330"/>
          </a:xfrm>
        </p:grpSpPr>
        <p:grpSp>
          <p:nvGrpSpPr>
            <p:cNvPr id="15" name="Группа 14"/>
            <p:cNvGrpSpPr/>
            <p:nvPr/>
          </p:nvGrpSpPr>
          <p:grpSpPr>
            <a:xfrm>
              <a:off x="613164" y="1742772"/>
              <a:ext cx="1167946" cy="461665"/>
              <a:chOff x="0" y="0"/>
              <a:chExt cx="657225" cy="171450"/>
            </a:xfrm>
          </p:grpSpPr>
          <p:cxnSp>
            <p:nvCxnSpPr>
              <p:cNvPr id="26" name="Прямая соединительная линия 25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Прямая соединительная линия 26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Группа 15"/>
            <p:cNvGrpSpPr/>
            <p:nvPr/>
          </p:nvGrpSpPr>
          <p:grpSpPr>
            <a:xfrm>
              <a:off x="541156" y="1698823"/>
              <a:ext cx="5599112" cy="923330"/>
              <a:chOff x="541156" y="1698823"/>
              <a:chExt cx="5599112" cy="923330"/>
            </a:xfrm>
          </p:grpSpPr>
          <p:sp>
            <p:nvSpPr>
              <p:cNvPr id="17" name="Прямоугольник 16"/>
              <p:cNvSpPr/>
              <p:nvPr/>
            </p:nvSpPr>
            <p:spPr>
              <a:xfrm>
                <a:off x="541156" y="1698823"/>
                <a:ext cx="131196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под</a:t>
                </a:r>
              </a:p>
            </p:txBody>
          </p:sp>
          <p:sp>
            <p:nvSpPr>
              <p:cNvPr id="18" name="Прямоугольник 17"/>
              <p:cNvSpPr/>
              <p:nvPr/>
            </p:nvSpPr>
            <p:spPr>
              <a:xfrm>
                <a:off x="2051720" y="1698823"/>
                <a:ext cx="676787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…</a:t>
                </a:r>
              </a:p>
            </p:txBody>
          </p:sp>
          <p:sp>
            <p:nvSpPr>
              <p:cNvPr id="19" name="Плюс 18"/>
              <p:cNvSpPr/>
              <p:nvPr/>
            </p:nvSpPr>
            <p:spPr>
              <a:xfrm>
                <a:off x="3059832" y="1907254"/>
                <a:ext cx="432048" cy="506468"/>
              </a:xfrm>
              <a:prstGeom prst="mathPlus">
                <a:avLst>
                  <a:gd name="adj1" fmla="val 1069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endParaRP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3707904" y="1698823"/>
                <a:ext cx="718203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К</a:t>
                </a:r>
              </a:p>
            </p:txBody>
          </p:sp>
          <p:grpSp>
            <p:nvGrpSpPr>
              <p:cNvPr id="21" name="Группа 20"/>
              <p:cNvGrpSpPr/>
              <p:nvPr/>
            </p:nvGrpSpPr>
            <p:grpSpPr>
              <a:xfrm>
                <a:off x="4749618" y="1888113"/>
                <a:ext cx="1390650" cy="533400"/>
                <a:chOff x="0" y="0"/>
                <a:chExt cx="1390650" cy="533400"/>
              </a:xfrm>
            </p:grpSpPr>
            <p:grpSp>
              <p:nvGrpSpPr>
                <p:cNvPr id="22" name="Группа 21"/>
                <p:cNvGrpSpPr/>
                <p:nvPr/>
              </p:nvGrpSpPr>
              <p:grpSpPr>
                <a:xfrm>
                  <a:off x="0" y="123825"/>
                  <a:ext cx="733425" cy="400050"/>
                  <a:chOff x="0" y="0"/>
                  <a:chExt cx="733425" cy="400050"/>
                </a:xfrm>
              </p:grpSpPr>
              <p:sp>
                <p:nvSpPr>
                  <p:cNvPr id="24" name="Овал 23"/>
                  <p:cNvSpPr/>
                  <p:nvPr/>
                </p:nvSpPr>
                <p:spPr>
                  <a:xfrm>
                    <a:off x="0" y="0"/>
                    <a:ext cx="419100" cy="3810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25" name="Прямая со стрелкой 24"/>
                  <p:cNvCxnSpPr/>
                  <p:nvPr/>
                </p:nvCxnSpPr>
                <p:spPr>
                  <a:xfrm flipV="1">
                    <a:off x="323850" y="390525"/>
                    <a:ext cx="409575" cy="9525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3" name="Куб 22"/>
                <p:cNvSpPr/>
                <p:nvPr/>
              </p:nvSpPr>
              <p:spPr>
                <a:xfrm>
                  <a:off x="838200" y="0"/>
                  <a:ext cx="552450" cy="533400"/>
                </a:xfrm>
                <a:prstGeom prst="cube">
                  <a:avLst/>
                </a:prstGeom>
                <a:solidFill>
                  <a:srgbClr val="92D050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100">
                      <a:effectLst/>
                      <a:latin typeface="Calibri"/>
                      <a:ea typeface="Calibri"/>
                      <a:cs typeface="Times New Roman"/>
                    </a:rPr>
                    <a:t>       </a:t>
                  </a:r>
                </a:p>
              </p:txBody>
            </p:sp>
          </p:grpSp>
        </p:grpSp>
      </p:grpSp>
      <p:sp>
        <p:nvSpPr>
          <p:cNvPr id="28" name="Облако 27"/>
          <p:cNvSpPr/>
          <p:nvPr/>
        </p:nvSpPr>
        <p:spPr>
          <a:xfrm>
            <a:off x="320676" y="694713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49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77457E-6 L -0.81893 0.00023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95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59" y="5236"/>
            <a:ext cx="9144000" cy="6852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58" y="764705"/>
            <a:ext cx="9144000" cy="6093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58" y="5236"/>
            <a:ext cx="9018037" cy="12635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6" descr="C:\Users\Дом\Downloads\kisspng-car-2016-audi-a6-audi-s6-vehicle-camper-trailer-5b28b2e7ca6306.828529141529393895829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61096">
            <a:off x="9652198" y="3074787"/>
            <a:ext cx="3364676" cy="1771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2979888" y="606861"/>
            <a:ext cx="5585364" cy="948839"/>
            <a:chOff x="632011" y="2851836"/>
            <a:chExt cx="5585364" cy="948839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632011" y="2852936"/>
              <a:ext cx="1167946" cy="461665"/>
              <a:chOff x="0" y="0"/>
              <a:chExt cx="657225" cy="171450"/>
            </a:xfrm>
          </p:grpSpPr>
          <p:cxnSp>
            <p:nvCxnSpPr>
              <p:cNvPr id="16" name="Прямая соединительная линия 15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Прямоугольник 7"/>
            <p:cNvSpPr/>
            <p:nvPr/>
          </p:nvSpPr>
          <p:spPr>
            <a:xfrm>
              <a:off x="2051720" y="2851836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…</a:t>
              </a:r>
            </a:p>
          </p:txBody>
        </p:sp>
        <p:sp>
          <p:nvSpPr>
            <p:cNvPr id="9" name="Плюс 8"/>
            <p:cNvSpPr/>
            <p:nvPr/>
          </p:nvSpPr>
          <p:spPr>
            <a:xfrm>
              <a:off x="3066015" y="2971800"/>
              <a:ext cx="432048" cy="506468"/>
            </a:xfrm>
            <a:prstGeom prst="mathPlus">
              <a:avLst>
                <a:gd name="adj1" fmla="val 1069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3670500" y="2877345"/>
              <a:ext cx="107911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ПО</a:t>
              </a:r>
            </a:p>
          </p:txBody>
        </p:sp>
        <p:sp>
          <p:nvSpPr>
            <p:cNvPr id="12" name="Куб 11"/>
            <p:cNvSpPr/>
            <p:nvPr/>
          </p:nvSpPr>
          <p:spPr>
            <a:xfrm>
              <a:off x="5350600" y="3181594"/>
              <a:ext cx="866775" cy="533400"/>
            </a:xfrm>
            <a:prstGeom prst="cub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       </a:t>
              </a:r>
            </a:p>
          </p:txBody>
        </p:sp>
        <p:grpSp>
          <p:nvGrpSpPr>
            <p:cNvPr id="13" name="Группа 12"/>
            <p:cNvGrpSpPr/>
            <p:nvPr/>
          </p:nvGrpSpPr>
          <p:grpSpPr>
            <a:xfrm>
              <a:off x="5598378" y="2882724"/>
              <a:ext cx="419100" cy="381000"/>
              <a:chOff x="0" y="0"/>
              <a:chExt cx="419100" cy="381000"/>
            </a:xfrm>
          </p:grpSpPr>
          <p:sp>
            <p:nvSpPr>
              <p:cNvPr id="14" name="Овал 13"/>
              <p:cNvSpPr/>
              <p:nvPr/>
            </p:nvSpPr>
            <p:spPr>
              <a:xfrm>
                <a:off x="0" y="0"/>
                <a:ext cx="419100" cy="381000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15" name="Прямая со стрелкой 14"/>
              <p:cNvCxnSpPr/>
              <p:nvPr/>
            </p:nvCxnSpPr>
            <p:spPr>
              <a:xfrm flipV="1">
                <a:off x="0" y="219075"/>
                <a:ext cx="409575" cy="9525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</p:grpSp>
      <p:sp>
        <p:nvSpPr>
          <p:cNvPr id="18" name="Облако 17"/>
          <p:cNvSpPr/>
          <p:nvPr/>
        </p:nvSpPr>
        <p:spPr>
          <a:xfrm>
            <a:off x="6256891" y="573627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9" name="Группа 18"/>
          <p:cNvGrpSpPr/>
          <p:nvPr/>
        </p:nvGrpSpPr>
        <p:grpSpPr>
          <a:xfrm>
            <a:off x="2479121" y="861586"/>
            <a:ext cx="5626726" cy="1233626"/>
            <a:chOff x="541156" y="3583934"/>
            <a:chExt cx="5626726" cy="1233626"/>
          </a:xfrm>
        </p:grpSpPr>
        <p:grpSp>
          <p:nvGrpSpPr>
            <p:cNvPr id="20" name="Группа 19"/>
            <p:cNvGrpSpPr/>
            <p:nvPr/>
          </p:nvGrpSpPr>
          <p:grpSpPr>
            <a:xfrm>
              <a:off x="541156" y="3775166"/>
              <a:ext cx="1167946" cy="461665"/>
              <a:chOff x="0" y="0"/>
              <a:chExt cx="657225" cy="171450"/>
            </a:xfrm>
          </p:grpSpPr>
          <p:cxnSp>
            <p:nvCxnSpPr>
              <p:cNvPr id="29" name="Прямая соединительная линия 28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Прямая соединительная линия 29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Прямоугольник 20"/>
            <p:cNvSpPr/>
            <p:nvPr/>
          </p:nvSpPr>
          <p:spPr>
            <a:xfrm>
              <a:off x="849252" y="3583934"/>
              <a:ext cx="55175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С</a:t>
              </a: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051719" y="3775166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…</a:t>
              </a:r>
            </a:p>
          </p:txBody>
        </p:sp>
        <p:sp>
          <p:nvSpPr>
            <p:cNvPr id="23" name="Плюс 22"/>
            <p:cNvSpPr/>
            <p:nvPr/>
          </p:nvSpPr>
          <p:spPr>
            <a:xfrm>
              <a:off x="3078381" y="4018822"/>
              <a:ext cx="432048" cy="506468"/>
            </a:xfrm>
            <a:prstGeom prst="mathPlus">
              <a:avLst>
                <a:gd name="adj1" fmla="val 1069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grpSp>
          <p:nvGrpSpPr>
            <p:cNvPr id="24" name="Группа 23"/>
            <p:cNvGrpSpPr/>
            <p:nvPr/>
          </p:nvGrpSpPr>
          <p:grpSpPr>
            <a:xfrm>
              <a:off x="5282691" y="3957292"/>
              <a:ext cx="885191" cy="723265"/>
              <a:chOff x="0" y="0"/>
              <a:chExt cx="885824" cy="723899"/>
            </a:xfrm>
          </p:grpSpPr>
          <p:sp>
            <p:nvSpPr>
              <p:cNvPr id="26" name="Куб 25"/>
              <p:cNvSpPr/>
              <p:nvPr/>
            </p:nvSpPr>
            <p:spPr>
              <a:xfrm>
                <a:off x="0" y="190499"/>
                <a:ext cx="552450" cy="533400"/>
              </a:xfrm>
              <a:prstGeom prst="cube">
                <a:avLst/>
              </a:prstGeom>
              <a:solidFill>
                <a:srgbClr val="92D050"/>
              </a:solidFill>
              <a:ln w="25400" cap="flat" cmpd="sng" algn="ctr">
                <a:solidFill>
                  <a:srgbClr val="00B05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100">
                    <a:effectLst/>
                    <a:latin typeface="Calibri"/>
                    <a:ea typeface="Calibri"/>
                    <a:cs typeface="Times New Roman"/>
                  </a:rPr>
                  <a:t>       </a:t>
                </a:r>
              </a:p>
            </p:txBody>
          </p:sp>
          <p:sp>
            <p:nvSpPr>
              <p:cNvPr id="27" name="Овал 26"/>
              <p:cNvSpPr/>
              <p:nvPr/>
            </p:nvSpPr>
            <p:spPr>
              <a:xfrm rot="5758810">
                <a:off x="471487" y="4762"/>
                <a:ext cx="419100" cy="409575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28" name="Прямая со стрелкой 27"/>
              <p:cNvCxnSpPr/>
              <p:nvPr/>
            </p:nvCxnSpPr>
            <p:spPr>
              <a:xfrm>
                <a:off x="381000" y="285749"/>
                <a:ext cx="390525" cy="3238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25" name="Прямоугольник 24"/>
            <p:cNvSpPr/>
            <p:nvPr/>
          </p:nvSpPr>
          <p:spPr>
            <a:xfrm>
              <a:off x="3707904" y="3894230"/>
              <a:ext cx="107911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С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31" name="Облако 30"/>
          <p:cNvSpPr/>
          <p:nvPr/>
        </p:nvSpPr>
        <p:spPr>
          <a:xfrm>
            <a:off x="320676" y="694713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7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427 -0.00671 L -0.35364 -0.05087 C -0.37621 -0.0585 -0.41076 -0.06844 -0.44652 -0.07723 C -0.48593 -0.08786 -0.51961 -0.09434 -0.54166 -0.0985 L -0.64913 -0.10359 " pathEditMode="relative" rAng="637823" ptsTypes="FffFF">
                                      <p:cBhvr>
                                        <p:cTn id="6" dur="6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04" y="-585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4895 -0.10359 L -1.18055 -0.02497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80" y="393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8" grpId="0" animBg="1"/>
      <p:bldP spid="31" grpId="0" animBg="1"/>
      <p:bldP spid="3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Дом\Downloads\5a28b8667d32f4.9813720315126180865128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7062" y="5439"/>
            <a:ext cx="9231466" cy="328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C:\Users\Дом\Downloads\5a3ae66d6f1b90.41423461151380951745517930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45" y="1205953"/>
            <a:ext cx="9231466" cy="565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Дом\Downloads\5a308768c312b5.447536201513129832799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64069" flipH="1">
            <a:off x="-1938166" y="4031057"/>
            <a:ext cx="1358387" cy="151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Дом\Downloads\kisspng-cartoon-timber-bridge-wood-drawing-coffee-cartoon-wood-bridge-5a8ca644b44779.2437484915191670447384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4788199"/>
            <a:ext cx="3351855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Группа 5"/>
          <p:cNvGrpSpPr/>
          <p:nvPr/>
        </p:nvGrpSpPr>
        <p:grpSpPr>
          <a:xfrm>
            <a:off x="2148302" y="620688"/>
            <a:ext cx="5599112" cy="923330"/>
            <a:chOff x="541156" y="1698823"/>
            <a:chExt cx="5599112" cy="923330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613164" y="1742772"/>
              <a:ext cx="1167946" cy="461665"/>
              <a:chOff x="0" y="0"/>
              <a:chExt cx="657225" cy="171450"/>
            </a:xfrm>
          </p:grpSpPr>
          <p:cxnSp>
            <p:nvCxnSpPr>
              <p:cNvPr id="18" name="Прямая соединительная линия 17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Группа 7"/>
            <p:cNvGrpSpPr/>
            <p:nvPr/>
          </p:nvGrpSpPr>
          <p:grpSpPr>
            <a:xfrm>
              <a:off x="541156" y="1698823"/>
              <a:ext cx="5599112" cy="923330"/>
              <a:chOff x="541156" y="1698823"/>
              <a:chExt cx="5599112" cy="923330"/>
            </a:xfrm>
          </p:grpSpPr>
          <p:sp>
            <p:nvSpPr>
              <p:cNvPr id="9" name="Прямоугольник 8"/>
              <p:cNvSpPr/>
              <p:nvPr/>
            </p:nvSpPr>
            <p:spPr>
              <a:xfrm>
                <a:off x="541156" y="1698823"/>
                <a:ext cx="131196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под</a:t>
                </a: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2051720" y="1698823"/>
                <a:ext cx="676787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…</a:t>
                </a:r>
              </a:p>
            </p:txBody>
          </p:sp>
          <p:sp>
            <p:nvSpPr>
              <p:cNvPr id="11" name="Плюс 10"/>
              <p:cNvSpPr/>
              <p:nvPr/>
            </p:nvSpPr>
            <p:spPr>
              <a:xfrm>
                <a:off x="3059832" y="1907254"/>
                <a:ext cx="432048" cy="506468"/>
              </a:xfrm>
              <a:prstGeom prst="mathPlus">
                <a:avLst>
                  <a:gd name="adj1" fmla="val 1069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endParaRP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3707904" y="1698823"/>
                <a:ext cx="718203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К</a:t>
                </a:r>
              </a:p>
            </p:txBody>
          </p:sp>
          <p:grpSp>
            <p:nvGrpSpPr>
              <p:cNvPr id="13" name="Группа 12"/>
              <p:cNvGrpSpPr/>
              <p:nvPr/>
            </p:nvGrpSpPr>
            <p:grpSpPr>
              <a:xfrm>
                <a:off x="4749618" y="1888113"/>
                <a:ext cx="1390650" cy="533400"/>
                <a:chOff x="0" y="0"/>
                <a:chExt cx="1390650" cy="533400"/>
              </a:xfrm>
            </p:grpSpPr>
            <p:grpSp>
              <p:nvGrpSpPr>
                <p:cNvPr id="14" name="Группа 13"/>
                <p:cNvGrpSpPr/>
                <p:nvPr/>
              </p:nvGrpSpPr>
              <p:grpSpPr>
                <a:xfrm>
                  <a:off x="0" y="123825"/>
                  <a:ext cx="733425" cy="400050"/>
                  <a:chOff x="0" y="0"/>
                  <a:chExt cx="733425" cy="400050"/>
                </a:xfrm>
              </p:grpSpPr>
              <p:sp>
                <p:nvSpPr>
                  <p:cNvPr id="16" name="Овал 15"/>
                  <p:cNvSpPr/>
                  <p:nvPr/>
                </p:nvSpPr>
                <p:spPr>
                  <a:xfrm>
                    <a:off x="0" y="0"/>
                    <a:ext cx="419100" cy="3810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17" name="Прямая со стрелкой 16"/>
                  <p:cNvCxnSpPr/>
                  <p:nvPr/>
                </p:nvCxnSpPr>
                <p:spPr>
                  <a:xfrm flipV="1">
                    <a:off x="323850" y="390525"/>
                    <a:ext cx="409575" cy="9525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" name="Куб 14"/>
                <p:cNvSpPr/>
                <p:nvPr/>
              </p:nvSpPr>
              <p:spPr>
                <a:xfrm>
                  <a:off x="838200" y="0"/>
                  <a:ext cx="552450" cy="533400"/>
                </a:xfrm>
                <a:prstGeom prst="cube">
                  <a:avLst/>
                </a:prstGeom>
                <a:solidFill>
                  <a:srgbClr val="92D050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100">
                      <a:effectLst/>
                      <a:latin typeface="Calibri"/>
                      <a:ea typeface="Calibri"/>
                      <a:cs typeface="Times New Roman"/>
                    </a:rPr>
                    <a:t>       </a:t>
                  </a:r>
                </a:p>
              </p:txBody>
            </p:sp>
          </p:grpSp>
        </p:grpSp>
      </p:grpSp>
      <p:grpSp>
        <p:nvGrpSpPr>
          <p:cNvPr id="20" name="Группа 19"/>
          <p:cNvGrpSpPr/>
          <p:nvPr/>
        </p:nvGrpSpPr>
        <p:grpSpPr>
          <a:xfrm>
            <a:off x="2173122" y="3083137"/>
            <a:ext cx="5585364" cy="948839"/>
            <a:chOff x="632011" y="2851836"/>
            <a:chExt cx="5585364" cy="948839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632011" y="2852936"/>
              <a:ext cx="1167946" cy="461665"/>
              <a:chOff x="0" y="0"/>
              <a:chExt cx="657225" cy="171450"/>
            </a:xfrm>
          </p:grpSpPr>
          <p:cxnSp>
            <p:nvCxnSpPr>
              <p:cNvPr id="30" name="Прямая соединительная линия 29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Прямая соединительная линия 30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Прямоугольник 21"/>
            <p:cNvSpPr/>
            <p:nvPr/>
          </p:nvSpPr>
          <p:spPr>
            <a:xfrm>
              <a:off x="2051720" y="2851836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…</a:t>
              </a:r>
            </a:p>
          </p:txBody>
        </p:sp>
        <p:sp>
          <p:nvSpPr>
            <p:cNvPr id="23" name="Плюс 22"/>
            <p:cNvSpPr/>
            <p:nvPr/>
          </p:nvSpPr>
          <p:spPr>
            <a:xfrm>
              <a:off x="3066015" y="2971800"/>
              <a:ext cx="432048" cy="506468"/>
            </a:xfrm>
            <a:prstGeom prst="mathPlus">
              <a:avLst>
                <a:gd name="adj1" fmla="val 1069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670500" y="2877345"/>
              <a:ext cx="107911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ПО</a:t>
              </a:r>
            </a:p>
          </p:txBody>
        </p:sp>
        <p:sp>
          <p:nvSpPr>
            <p:cNvPr id="26" name="Куб 25"/>
            <p:cNvSpPr/>
            <p:nvPr/>
          </p:nvSpPr>
          <p:spPr>
            <a:xfrm>
              <a:off x="5350600" y="3181594"/>
              <a:ext cx="866775" cy="533400"/>
            </a:xfrm>
            <a:prstGeom prst="cube">
              <a:avLst/>
            </a:prstGeom>
            <a:solidFill>
              <a:srgbClr val="92D05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100">
                  <a:effectLst/>
                  <a:ea typeface="Calibri"/>
                  <a:cs typeface="Times New Roman"/>
                </a:rPr>
                <a:t>       </a:t>
              </a:r>
            </a:p>
          </p:txBody>
        </p:sp>
        <p:grpSp>
          <p:nvGrpSpPr>
            <p:cNvPr id="27" name="Группа 26"/>
            <p:cNvGrpSpPr/>
            <p:nvPr/>
          </p:nvGrpSpPr>
          <p:grpSpPr>
            <a:xfrm>
              <a:off x="5598378" y="2882724"/>
              <a:ext cx="419100" cy="381000"/>
              <a:chOff x="0" y="0"/>
              <a:chExt cx="419100" cy="381000"/>
            </a:xfrm>
          </p:grpSpPr>
          <p:sp>
            <p:nvSpPr>
              <p:cNvPr id="28" name="Овал 27"/>
              <p:cNvSpPr/>
              <p:nvPr/>
            </p:nvSpPr>
            <p:spPr>
              <a:xfrm>
                <a:off x="0" y="0"/>
                <a:ext cx="419100" cy="381000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29" name="Прямая со стрелкой 28"/>
              <p:cNvCxnSpPr/>
              <p:nvPr/>
            </p:nvCxnSpPr>
            <p:spPr>
              <a:xfrm flipV="1">
                <a:off x="0" y="219075"/>
                <a:ext cx="409575" cy="9525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</p:grpSp>
      <p:grpSp>
        <p:nvGrpSpPr>
          <p:cNvPr id="32" name="Группа 31"/>
          <p:cNvGrpSpPr/>
          <p:nvPr/>
        </p:nvGrpSpPr>
        <p:grpSpPr>
          <a:xfrm>
            <a:off x="2184659" y="1618210"/>
            <a:ext cx="5626726" cy="1233626"/>
            <a:chOff x="541156" y="3583934"/>
            <a:chExt cx="5626726" cy="1233626"/>
          </a:xfrm>
        </p:grpSpPr>
        <p:grpSp>
          <p:nvGrpSpPr>
            <p:cNvPr id="33" name="Группа 32"/>
            <p:cNvGrpSpPr/>
            <p:nvPr/>
          </p:nvGrpSpPr>
          <p:grpSpPr>
            <a:xfrm>
              <a:off x="541156" y="3775166"/>
              <a:ext cx="1167946" cy="461665"/>
              <a:chOff x="0" y="0"/>
              <a:chExt cx="657225" cy="171450"/>
            </a:xfrm>
          </p:grpSpPr>
          <p:cxnSp>
            <p:nvCxnSpPr>
              <p:cNvPr id="42" name="Прямая соединительная линия 41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Прямая соединительная линия 42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Прямоугольник 33"/>
            <p:cNvSpPr/>
            <p:nvPr/>
          </p:nvSpPr>
          <p:spPr>
            <a:xfrm>
              <a:off x="887724" y="3583934"/>
              <a:ext cx="474810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с</a:t>
              </a:r>
              <a:endPara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2051719" y="3775166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…</a:t>
              </a:r>
            </a:p>
          </p:txBody>
        </p:sp>
        <p:sp>
          <p:nvSpPr>
            <p:cNvPr id="36" name="Плюс 35"/>
            <p:cNvSpPr/>
            <p:nvPr/>
          </p:nvSpPr>
          <p:spPr>
            <a:xfrm>
              <a:off x="3078381" y="4018822"/>
              <a:ext cx="432048" cy="506468"/>
            </a:xfrm>
            <a:prstGeom prst="mathPlus">
              <a:avLst>
                <a:gd name="adj1" fmla="val 1069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grpSp>
          <p:nvGrpSpPr>
            <p:cNvPr id="37" name="Группа 36"/>
            <p:cNvGrpSpPr/>
            <p:nvPr/>
          </p:nvGrpSpPr>
          <p:grpSpPr>
            <a:xfrm>
              <a:off x="5282691" y="3957292"/>
              <a:ext cx="885191" cy="723265"/>
              <a:chOff x="0" y="0"/>
              <a:chExt cx="885824" cy="723899"/>
            </a:xfrm>
          </p:grpSpPr>
          <p:sp>
            <p:nvSpPr>
              <p:cNvPr id="39" name="Куб 38"/>
              <p:cNvSpPr/>
              <p:nvPr/>
            </p:nvSpPr>
            <p:spPr>
              <a:xfrm>
                <a:off x="0" y="190499"/>
                <a:ext cx="552450" cy="533400"/>
              </a:xfrm>
              <a:prstGeom prst="cube">
                <a:avLst/>
              </a:prstGeom>
              <a:solidFill>
                <a:srgbClr val="92D050"/>
              </a:solidFill>
              <a:ln w="25400" cap="flat" cmpd="sng" algn="ctr">
                <a:solidFill>
                  <a:srgbClr val="00B05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100">
                    <a:effectLst/>
                    <a:latin typeface="Calibri"/>
                    <a:ea typeface="Calibri"/>
                    <a:cs typeface="Times New Roman"/>
                  </a:rPr>
                  <a:t>       </a:t>
                </a:r>
              </a:p>
            </p:txBody>
          </p:sp>
          <p:sp>
            <p:nvSpPr>
              <p:cNvPr id="40" name="Овал 39"/>
              <p:cNvSpPr/>
              <p:nvPr/>
            </p:nvSpPr>
            <p:spPr>
              <a:xfrm rot="5758810">
                <a:off x="471487" y="4762"/>
                <a:ext cx="419100" cy="409575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41" name="Прямая со стрелкой 40"/>
              <p:cNvCxnSpPr/>
              <p:nvPr/>
            </p:nvCxnSpPr>
            <p:spPr>
              <a:xfrm>
                <a:off x="381000" y="285749"/>
                <a:ext cx="390525" cy="3238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38" name="Прямоугольник 37"/>
            <p:cNvSpPr/>
            <p:nvPr/>
          </p:nvSpPr>
          <p:spPr>
            <a:xfrm>
              <a:off x="3707904" y="3894230"/>
              <a:ext cx="107911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С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  <p:sp>
        <p:nvSpPr>
          <p:cNvPr id="44" name="Облако 43"/>
          <p:cNvSpPr/>
          <p:nvPr/>
        </p:nvSpPr>
        <p:spPr>
          <a:xfrm>
            <a:off x="320676" y="694713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блако 44"/>
          <p:cNvSpPr/>
          <p:nvPr/>
        </p:nvSpPr>
        <p:spPr>
          <a:xfrm>
            <a:off x="3721496" y="685977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блако 45"/>
          <p:cNvSpPr/>
          <p:nvPr/>
        </p:nvSpPr>
        <p:spPr>
          <a:xfrm>
            <a:off x="6885401" y="685977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57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4329 L 0.38576 0.04606 " pathEditMode="relative" rAng="0" ptsTypes="AA">
                                      <p:cBhvr>
                                        <p:cTn id="6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8576 0.04606 L 0.5125 -0.02871 C 0.53871 -0.04514 0.57986 -0.05116 0.62118 -0.05116 C 0.66892 -0.05116 0.70555 -0.04514 0.73455 -0.02871 L 0.86336 0.04606 " pathEditMode="relative" rAng="0" ptsTypes="FffFF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872" y="-4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6336 0.04601 L 1.13767 -0.10358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715" y="-7491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3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3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5" grpId="1" animBg="1"/>
      <p:bldP spid="4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Дом\Downloads\5a1d55e6361619.8193621415118719742215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861048"/>
            <a:ext cx="9144000" cy="2996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C:\Users\Дом\Downloads\5a28b8667d32f4.9813720315126180865128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3" y="28955"/>
            <a:ext cx="9231466" cy="328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C:\Users\Дом\Downloads\kisspng-photographic-studio-photography-child-wallpaper-green-home-5a6ad4eb04ab81.1441405115169507630191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909" y="778611"/>
            <a:ext cx="9175495" cy="4865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92619" y="3312135"/>
            <a:ext cx="3709777" cy="304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3553" y="3288619"/>
            <a:ext cx="3838843" cy="303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4290" y="3503263"/>
            <a:ext cx="1309066" cy="1559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/>
        </p:nvGrpSpPr>
        <p:grpSpPr>
          <a:xfrm>
            <a:off x="2647507" y="151049"/>
            <a:ext cx="5599112" cy="923330"/>
            <a:chOff x="541156" y="1698823"/>
            <a:chExt cx="5599112" cy="923330"/>
          </a:xfrm>
        </p:grpSpPr>
        <p:grpSp>
          <p:nvGrpSpPr>
            <p:cNvPr id="10" name="Группа 9"/>
            <p:cNvGrpSpPr/>
            <p:nvPr/>
          </p:nvGrpSpPr>
          <p:grpSpPr>
            <a:xfrm>
              <a:off x="613164" y="1742772"/>
              <a:ext cx="1167946" cy="461665"/>
              <a:chOff x="0" y="0"/>
              <a:chExt cx="657225" cy="171450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Группа 10"/>
            <p:cNvGrpSpPr/>
            <p:nvPr/>
          </p:nvGrpSpPr>
          <p:grpSpPr>
            <a:xfrm>
              <a:off x="541156" y="1698823"/>
              <a:ext cx="5599112" cy="923330"/>
              <a:chOff x="541156" y="1698823"/>
              <a:chExt cx="5599112" cy="923330"/>
            </a:xfrm>
          </p:grpSpPr>
          <p:sp>
            <p:nvSpPr>
              <p:cNvPr id="12" name="Прямоугольник 11"/>
              <p:cNvSpPr/>
              <p:nvPr/>
            </p:nvSpPr>
            <p:spPr>
              <a:xfrm>
                <a:off x="541156" y="1698823"/>
                <a:ext cx="131196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под</a:t>
                </a: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2051720" y="1698823"/>
                <a:ext cx="676787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…</a:t>
                </a:r>
              </a:p>
            </p:txBody>
          </p:sp>
          <p:sp>
            <p:nvSpPr>
              <p:cNvPr id="14" name="Плюс 13"/>
              <p:cNvSpPr/>
              <p:nvPr/>
            </p:nvSpPr>
            <p:spPr>
              <a:xfrm>
                <a:off x="3059832" y="1907254"/>
                <a:ext cx="432048" cy="506468"/>
              </a:xfrm>
              <a:prstGeom prst="mathPlus">
                <a:avLst>
                  <a:gd name="adj1" fmla="val 1069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endParaRP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3707904" y="1698823"/>
                <a:ext cx="718203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К</a:t>
                </a: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4749618" y="1888113"/>
                <a:ext cx="1390650" cy="533400"/>
                <a:chOff x="0" y="0"/>
                <a:chExt cx="1390650" cy="533400"/>
              </a:xfrm>
            </p:grpSpPr>
            <p:grpSp>
              <p:nvGrpSpPr>
                <p:cNvPr id="17" name="Группа 16"/>
                <p:cNvGrpSpPr/>
                <p:nvPr/>
              </p:nvGrpSpPr>
              <p:grpSpPr>
                <a:xfrm>
                  <a:off x="0" y="123825"/>
                  <a:ext cx="733425" cy="400050"/>
                  <a:chOff x="0" y="0"/>
                  <a:chExt cx="733425" cy="400050"/>
                </a:xfrm>
              </p:grpSpPr>
              <p:sp>
                <p:nvSpPr>
                  <p:cNvPr id="19" name="Овал 18"/>
                  <p:cNvSpPr/>
                  <p:nvPr/>
                </p:nvSpPr>
                <p:spPr>
                  <a:xfrm>
                    <a:off x="0" y="0"/>
                    <a:ext cx="419100" cy="3810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20" name="Прямая со стрелкой 19"/>
                  <p:cNvCxnSpPr/>
                  <p:nvPr/>
                </p:nvCxnSpPr>
                <p:spPr>
                  <a:xfrm flipV="1">
                    <a:off x="323850" y="390525"/>
                    <a:ext cx="409575" cy="9525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8" name="Куб 17"/>
                <p:cNvSpPr/>
                <p:nvPr/>
              </p:nvSpPr>
              <p:spPr>
                <a:xfrm>
                  <a:off x="838200" y="0"/>
                  <a:ext cx="552450" cy="533400"/>
                </a:xfrm>
                <a:prstGeom prst="cube">
                  <a:avLst/>
                </a:prstGeom>
                <a:solidFill>
                  <a:srgbClr val="92D050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100">
                      <a:effectLst/>
                      <a:latin typeface="Calibri"/>
                      <a:ea typeface="Calibri"/>
                      <a:cs typeface="Times New Roman"/>
                    </a:rPr>
                    <a:t>       </a:t>
                  </a:r>
                </a:p>
              </p:txBody>
            </p:sp>
          </p:grpSp>
        </p:grpSp>
      </p:grpSp>
      <p:sp>
        <p:nvSpPr>
          <p:cNvPr id="23" name="Облако 22"/>
          <p:cNvSpPr/>
          <p:nvPr/>
        </p:nvSpPr>
        <p:spPr>
          <a:xfrm>
            <a:off x="569348" y="280483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Группа 26"/>
          <p:cNvGrpSpPr/>
          <p:nvPr/>
        </p:nvGrpSpPr>
        <p:grpSpPr>
          <a:xfrm>
            <a:off x="5312342" y="1670545"/>
            <a:ext cx="3087254" cy="1209675"/>
            <a:chOff x="735297" y="2973729"/>
            <a:chExt cx="3087254" cy="1209675"/>
          </a:xfrm>
        </p:grpSpPr>
        <p:grpSp>
          <p:nvGrpSpPr>
            <p:cNvPr id="28" name="Группа 27"/>
            <p:cNvGrpSpPr/>
            <p:nvPr/>
          </p:nvGrpSpPr>
          <p:grpSpPr>
            <a:xfrm>
              <a:off x="2974826" y="2973729"/>
              <a:ext cx="847725" cy="1209675"/>
              <a:chOff x="0" y="0"/>
              <a:chExt cx="847725" cy="1209675"/>
            </a:xfrm>
          </p:grpSpPr>
          <p:sp>
            <p:nvSpPr>
              <p:cNvPr id="32" name="Куб 31"/>
              <p:cNvSpPr/>
              <p:nvPr/>
            </p:nvSpPr>
            <p:spPr>
              <a:xfrm>
                <a:off x="0" y="447675"/>
                <a:ext cx="847725" cy="762000"/>
              </a:xfrm>
              <a:prstGeom prst="cub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33" name="Овал 32"/>
              <p:cNvSpPr/>
              <p:nvPr/>
            </p:nvSpPr>
            <p:spPr>
              <a:xfrm>
                <a:off x="152400" y="0"/>
                <a:ext cx="542925" cy="55245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</p:grpSp>
        <p:cxnSp>
          <p:nvCxnSpPr>
            <p:cNvPr id="29" name="Прямая соединительная линия 28"/>
            <p:cNvCxnSpPr/>
            <p:nvPr/>
          </p:nvCxnSpPr>
          <p:spPr>
            <a:xfrm>
              <a:off x="735297" y="3861048"/>
              <a:ext cx="9144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>
              <a:off x="735297" y="3714140"/>
              <a:ext cx="9144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31" name="Плюс 30"/>
            <p:cNvSpPr/>
            <p:nvPr/>
          </p:nvSpPr>
          <p:spPr>
            <a:xfrm>
              <a:off x="2137261" y="3335872"/>
              <a:ext cx="360040" cy="526356"/>
            </a:xfrm>
            <a:prstGeom prst="mathPlus">
              <a:avLst>
                <a:gd name="adj1" fmla="val 8128"/>
              </a:avLst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Облако 33"/>
          <p:cNvSpPr/>
          <p:nvPr/>
        </p:nvSpPr>
        <p:spPr>
          <a:xfrm>
            <a:off x="4626656" y="1406127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061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4 -0.00047 L 0.04097 0.08287 C 0.05035 0.10185 0.05243 0.12176 0.04775 0.13912 C 0.0408 0.15717 0.02813 0.16805 0.01198 0.17037 L -0.06319 0.18819 " pathEditMode="relative" rAng="1438036" ptsTypes="FffFF">
                                      <p:cBhvr>
                                        <p:cTn id="12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" y="11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afterEffect">
                                  <p:stCondLst>
                                    <p:cond delay="3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Дом\Downloads\5a28b8667d32f4.9813720315126180865128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923" y="0"/>
            <a:ext cx="9231466" cy="5301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6" descr="C:\Users\Дом\Downloads\5a1d55e6361619.8193621415118719742215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94345"/>
            <a:ext cx="9144000" cy="3528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Дом\Downloads\kisspng-house-stock-photography-clip-art-house-5a7050a874e285.3087644015173101204788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0924" y="0"/>
            <a:ext cx="6611464" cy="6866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91992" y="3392734"/>
            <a:ext cx="934664" cy="1665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8"/>
          <p:cNvPicPr>
            <a:picLocks noChangeAspect="1" noChangeArrowheads="1"/>
          </p:cNvPicPr>
          <p:nvPr/>
        </p:nvPicPr>
        <p:blipFill>
          <a:blip r:embed="rId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100392" y="3345602"/>
            <a:ext cx="1098790" cy="195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 descr="C:\Users\Дом\Downloads\kisspng-playground-slide-animation-clip-art-slides-cliparts-5a796686e3c027.2178535915179055429329.png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076056" y="2420888"/>
            <a:ext cx="3792910" cy="4100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7350" flipH="1">
            <a:off x="6162060" y="2856215"/>
            <a:ext cx="1675146" cy="19560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Облако 12"/>
          <p:cNvSpPr/>
          <p:nvPr/>
        </p:nvSpPr>
        <p:spPr>
          <a:xfrm>
            <a:off x="323528" y="335391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блако 13"/>
          <p:cNvSpPr/>
          <p:nvPr/>
        </p:nvSpPr>
        <p:spPr>
          <a:xfrm>
            <a:off x="4009028" y="1108595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блако 14"/>
          <p:cNvSpPr/>
          <p:nvPr/>
        </p:nvSpPr>
        <p:spPr>
          <a:xfrm>
            <a:off x="7427380" y="305650"/>
            <a:ext cx="1441586" cy="725984"/>
          </a:xfrm>
          <a:prstGeom prst="cloud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Группа 15"/>
          <p:cNvGrpSpPr/>
          <p:nvPr/>
        </p:nvGrpSpPr>
        <p:grpSpPr>
          <a:xfrm>
            <a:off x="2647507" y="151049"/>
            <a:ext cx="5599112" cy="923330"/>
            <a:chOff x="541156" y="1698823"/>
            <a:chExt cx="5599112" cy="923330"/>
          </a:xfrm>
        </p:grpSpPr>
        <p:grpSp>
          <p:nvGrpSpPr>
            <p:cNvPr id="17" name="Группа 16"/>
            <p:cNvGrpSpPr/>
            <p:nvPr/>
          </p:nvGrpSpPr>
          <p:grpSpPr>
            <a:xfrm>
              <a:off x="613164" y="1742772"/>
              <a:ext cx="1167946" cy="461665"/>
              <a:chOff x="0" y="0"/>
              <a:chExt cx="657225" cy="171450"/>
            </a:xfrm>
          </p:grpSpPr>
          <p:cxnSp>
            <p:nvCxnSpPr>
              <p:cNvPr id="28" name="Прямая соединительная линия 27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" name="Группа 17"/>
            <p:cNvGrpSpPr/>
            <p:nvPr/>
          </p:nvGrpSpPr>
          <p:grpSpPr>
            <a:xfrm>
              <a:off x="541156" y="1698823"/>
              <a:ext cx="5599112" cy="923330"/>
              <a:chOff x="541156" y="1698823"/>
              <a:chExt cx="5599112" cy="923330"/>
            </a:xfrm>
          </p:grpSpPr>
          <p:sp>
            <p:nvSpPr>
              <p:cNvPr id="19" name="Прямоугольник 18"/>
              <p:cNvSpPr/>
              <p:nvPr/>
            </p:nvSpPr>
            <p:spPr>
              <a:xfrm>
                <a:off x="541156" y="1698823"/>
                <a:ext cx="1311962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под</a:t>
                </a:r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2051720" y="1698823"/>
                <a:ext cx="676787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0541" cmpd="sng">
                      <a:solidFill>
                        <a:schemeClr val="accent1">
                          <a:shade val="88000"/>
                          <a:satMod val="11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1">
                            <a:tint val="40000"/>
                            <a:satMod val="250000"/>
                          </a:schemeClr>
                        </a:gs>
                        <a:gs pos="9000">
                          <a:schemeClr val="accent1">
                            <a:tint val="52000"/>
                            <a:satMod val="300000"/>
                          </a:schemeClr>
                        </a:gs>
                        <a:gs pos="50000">
                          <a:schemeClr val="accent1">
                            <a:shade val="20000"/>
                            <a:satMod val="300000"/>
                          </a:schemeClr>
                        </a:gs>
                        <a:gs pos="79000">
                          <a:schemeClr val="accent1">
                            <a:tint val="52000"/>
                            <a:satMod val="300000"/>
                          </a:schemeClr>
                        </a:gs>
                        <a:gs pos="100000">
                          <a:schemeClr val="accent1">
                            <a:tint val="40000"/>
                            <a:satMod val="250000"/>
                          </a:schemeClr>
                        </a:gs>
                      </a:gsLst>
                      <a:lin ang="5400000"/>
                    </a:gradFill>
                    <a:effectLst/>
                  </a:rPr>
                  <a:t>…</a:t>
                </a:r>
              </a:p>
            </p:txBody>
          </p:sp>
          <p:sp>
            <p:nvSpPr>
              <p:cNvPr id="21" name="Плюс 20"/>
              <p:cNvSpPr/>
              <p:nvPr/>
            </p:nvSpPr>
            <p:spPr>
              <a:xfrm>
                <a:off x="3059832" y="1907254"/>
                <a:ext cx="432048" cy="506468"/>
              </a:xfrm>
              <a:prstGeom prst="mathPlus">
                <a:avLst>
                  <a:gd name="adj1" fmla="val 10693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b="1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endParaRPr>
              </a:p>
            </p:txBody>
          </p:sp>
          <p:sp>
            <p:nvSpPr>
              <p:cNvPr id="22" name="Прямоугольник 21"/>
              <p:cNvSpPr/>
              <p:nvPr/>
            </p:nvSpPr>
            <p:spPr>
              <a:xfrm>
                <a:off x="3707904" y="1698823"/>
                <a:ext cx="718203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ru-RU" sz="5400" b="1" cap="none" spc="0" dirty="0">
                    <a:ln w="1905"/>
                    <a:gradFill>
                      <a:gsLst>
                        <a:gs pos="0">
                          <a:schemeClr val="accent6">
                            <a:shade val="20000"/>
                            <a:satMod val="200000"/>
                          </a:schemeClr>
                        </a:gs>
                        <a:gs pos="78000">
                          <a:schemeClr val="accent6">
                            <a:tint val="90000"/>
                            <a:shade val="89000"/>
                            <a:satMod val="220000"/>
                          </a:schemeClr>
                        </a:gs>
                        <a:gs pos="100000">
                          <a:schemeClr val="accent6">
                            <a:tint val="12000"/>
                            <a:satMod val="255000"/>
                          </a:schemeClr>
                        </a:gs>
                      </a:gsLst>
                      <a:lin ang="5400000"/>
                    </a:gradFill>
                    <a:effectLst>
                      <a:innerShdw blurRad="69850" dist="43180" dir="5400000">
                        <a:srgbClr val="000000">
                          <a:alpha val="65000"/>
                        </a:srgbClr>
                      </a:innerShdw>
                    </a:effectLst>
                  </a:rPr>
                  <a:t>К</a:t>
                </a:r>
              </a:p>
            </p:txBody>
          </p:sp>
          <p:grpSp>
            <p:nvGrpSpPr>
              <p:cNvPr id="23" name="Группа 22"/>
              <p:cNvGrpSpPr/>
              <p:nvPr/>
            </p:nvGrpSpPr>
            <p:grpSpPr>
              <a:xfrm>
                <a:off x="4749618" y="1888113"/>
                <a:ext cx="1390650" cy="533400"/>
                <a:chOff x="0" y="0"/>
                <a:chExt cx="1390650" cy="533400"/>
              </a:xfrm>
            </p:grpSpPr>
            <p:grpSp>
              <p:nvGrpSpPr>
                <p:cNvPr id="24" name="Группа 23"/>
                <p:cNvGrpSpPr/>
                <p:nvPr/>
              </p:nvGrpSpPr>
              <p:grpSpPr>
                <a:xfrm>
                  <a:off x="0" y="123825"/>
                  <a:ext cx="733425" cy="400050"/>
                  <a:chOff x="0" y="0"/>
                  <a:chExt cx="733425" cy="400050"/>
                </a:xfrm>
              </p:grpSpPr>
              <p:sp>
                <p:nvSpPr>
                  <p:cNvPr id="26" name="Овал 25"/>
                  <p:cNvSpPr/>
                  <p:nvPr/>
                </p:nvSpPr>
                <p:spPr>
                  <a:xfrm>
                    <a:off x="0" y="0"/>
                    <a:ext cx="419100" cy="3810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endParaRPr lang="ru-RU"/>
                  </a:p>
                </p:txBody>
              </p:sp>
              <p:cxnSp>
                <p:nvCxnSpPr>
                  <p:cNvPr id="27" name="Прямая со стрелкой 26"/>
                  <p:cNvCxnSpPr/>
                  <p:nvPr/>
                </p:nvCxnSpPr>
                <p:spPr>
                  <a:xfrm flipV="1">
                    <a:off x="323850" y="390525"/>
                    <a:ext cx="409575" cy="9525"/>
                  </a:xfrm>
                  <a:prstGeom prst="straightConnector1">
                    <a:avLst/>
                  </a:prstGeom>
                  <a:ln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5" name="Куб 24"/>
                <p:cNvSpPr/>
                <p:nvPr/>
              </p:nvSpPr>
              <p:spPr>
                <a:xfrm>
                  <a:off x="838200" y="0"/>
                  <a:ext cx="552450" cy="533400"/>
                </a:xfrm>
                <a:prstGeom prst="cube">
                  <a:avLst/>
                </a:prstGeom>
                <a:solidFill>
                  <a:srgbClr val="92D050"/>
                </a:solidFill>
                <a:ln w="25400" cap="flat" cmpd="sng" algn="ctr">
                  <a:solidFill>
                    <a:srgbClr val="00B050"/>
                  </a:solidFill>
                  <a:prstDash val="solid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115000"/>
                    </a:lnSpc>
                    <a:spcAft>
                      <a:spcPts val="1000"/>
                    </a:spcAft>
                  </a:pPr>
                  <a:r>
                    <a:rPr lang="ru-RU" sz="1100">
                      <a:effectLst/>
                      <a:latin typeface="Calibri"/>
                      <a:ea typeface="Calibri"/>
                      <a:cs typeface="Times New Roman"/>
                    </a:rPr>
                    <a:t>       </a:t>
                  </a:r>
                </a:p>
              </p:txBody>
            </p:sp>
          </p:grpSp>
        </p:grpSp>
      </p:grpSp>
      <p:grpSp>
        <p:nvGrpSpPr>
          <p:cNvPr id="30" name="Группа 29"/>
          <p:cNvGrpSpPr/>
          <p:nvPr/>
        </p:nvGrpSpPr>
        <p:grpSpPr>
          <a:xfrm>
            <a:off x="604738" y="1590423"/>
            <a:ext cx="3087254" cy="1209675"/>
            <a:chOff x="735297" y="2973729"/>
            <a:chExt cx="3087254" cy="1209675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2974826" y="2973729"/>
              <a:ext cx="847725" cy="1209675"/>
              <a:chOff x="0" y="0"/>
              <a:chExt cx="847725" cy="1209675"/>
            </a:xfrm>
          </p:grpSpPr>
          <p:sp>
            <p:nvSpPr>
              <p:cNvPr id="35" name="Куб 34"/>
              <p:cNvSpPr/>
              <p:nvPr/>
            </p:nvSpPr>
            <p:spPr>
              <a:xfrm>
                <a:off x="0" y="447675"/>
                <a:ext cx="847725" cy="762000"/>
              </a:xfrm>
              <a:prstGeom prst="cub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152400" y="0"/>
                <a:ext cx="542925" cy="55245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</p:grpSp>
        <p:cxnSp>
          <p:nvCxnSpPr>
            <p:cNvPr id="32" name="Прямая соединительная линия 31"/>
            <p:cNvCxnSpPr/>
            <p:nvPr/>
          </p:nvCxnSpPr>
          <p:spPr>
            <a:xfrm>
              <a:off x="735297" y="3861048"/>
              <a:ext cx="9144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/>
            <p:cNvCxnSpPr/>
            <p:nvPr/>
          </p:nvCxnSpPr>
          <p:spPr>
            <a:xfrm>
              <a:off x="735297" y="3714140"/>
              <a:ext cx="914400" cy="0"/>
            </a:xfrm>
            <a:prstGeom prst="line">
              <a:avLst/>
            </a:prstGeom>
            <a:ln>
              <a:solidFill>
                <a:srgbClr val="FFFF00"/>
              </a:solidFill>
            </a:ln>
          </p:spPr>
          <p:style>
            <a:lnRef idx="3">
              <a:schemeClr val="accent4"/>
            </a:lnRef>
            <a:fillRef idx="0">
              <a:schemeClr val="accent4"/>
            </a:fillRef>
            <a:effectRef idx="2">
              <a:schemeClr val="accent4"/>
            </a:effectRef>
            <a:fontRef idx="minor">
              <a:schemeClr val="tx1"/>
            </a:fontRef>
          </p:style>
        </p:cxnSp>
        <p:sp>
          <p:nvSpPr>
            <p:cNvPr id="34" name="Плюс 33"/>
            <p:cNvSpPr/>
            <p:nvPr/>
          </p:nvSpPr>
          <p:spPr>
            <a:xfrm>
              <a:off x="2137261" y="3335872"/>
              <a:ext cx="360040" cy="526356"/>
            </a:xfrm>
            <a:prstGeom prst="mathPlus">
              <a:avLst>
                <a:gd name="adj1" fmla="val 8128"/>
              </a:avLst>
            </a:prstGeom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221681" y="823316"/>
            <a:ext cx="4508140" cy="1043332"/>
            <a:chOff x="1103014" y="3803524"/>
            <a:chExt cx="4508140" cy="1043332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1103014" y="3803676"/>
              <a:ext cx="1167946" cy="520843"/>
              <a:chOff x="316168" y="10588"/>
              <a:chExt cx="657225" cy="193427"/>
            </a:xfrm>
          </p:grpSpPr>
          <p:cxnSp>
            <p:nvCxnSpPr>
              <p:cNvPr id="47" name="Прямая соединительная линия 46"/>
              <p:cNvCxnSpPr/>
              <p:nvPr/>
            </p:nvCxnSpPr>
            <p:spPr>
              <a:xfrm flipV="1">
                <a:off x="316168" y="10588"/>
                <a:ext cx="657225" cy="4762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Прямая соединительная линия 47"/>
              <p:cNvCxnSpPr/>
              <p:nvPr/>
            </p:nvCxnSpPr>
            <p:spPr>
              <a:xfrm>
                <a:off x="973393" y="42090"/>
                <a:ext cx="0" cy="16192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Прямоугольник 38"/>
            <p:cNvSpPr/>
            <p:nvPr/>
          </p:nvSpPr>
          <p:spPr>
            <a:xfrm>
              <a:off x="1331914" y="3923526"/>
              <a:ext cx="733440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</a:rPr>
                <a:t>С</a:t>
              </a:r>
              <a:endParaRPr lang="ru-RU" sz="54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2270960" y="3810391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10541" cmpd="sng">
                    <a:solidFill>
                      <a:schemeClr val="accent1">
                        <a:shade val="88000"/>
                        <a:satMod val="110000"/>
                      </a:schemeClr>
                    </a:solidFill>
                    <a:prstDash val="solid"/>
                  </a:ln>
                  <a:gradFill>
                    <a:gsLst>
                      <a:gs pos="0">
                        <a:schemeClr val="accent1">
                          <a:tint val="40000"/>
                          <a:satMod val="250000"/>
                        </a:schemeClr>
                      </a:gs>
                      <a:gs pos="9000">
                        <a:schemeClr val="accent1">
                          <a:tint val="52000"/>
                          <a:satMod val="300000"/>
                        </a:schemeClr>
                      </a:gs>
                      <a:gs pos="50000">
                        <a:schemeClr val="accent1">
                          <a:shade val="20000"/>
                          <a:satMod val="300000"/>
                        </a:schemeClr>
                      </a:gs>
                      <a:gs pos="79000">
                        <a:schemeClr val="accent1">
                          <a:tint val="52000"/>
                          <a:satMod val="300000"/>
                        </a:schemeClr>
                      </a:gs>
                      <a:gs pos="100000">
                        <a:schemeClr val="accent1">
                          <a:tint val="40000"/>
                          <a:satMod val="250000"/>
                        </a:schemeClr>
                      </a:gs>
                    </a:gsLst>
                    <a:lin ang="5400000"/>
                  </a:gradFill>
                  <a:effectLst/>
                </a:rPr>
                <a:t>…</a:t>
              </a:r>
            </a:p>
          </p:txBody>
        </p:sp>
        <p:sp>
          <p:nvSpPr>
            <p:cNvPr id="41" name="Плюс 40"/>
            <p:cNvSpPr/>
            <p:nvPr/>
          </p:nvSpPr>
          <p:spPr>
            <a:xfrm>
              <a:off x="3078381" y="4018822"/>
              <a:ext cx="432048" cy="506468"/>
            </a:xfrm>
            <a:prstGeom prst="mathPlus">
              <a:avLst>
                <a:gd name="adj1" fmla="val 1069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grpSp>
          <p:nvGrpSpPr>
            <p:cNvPr id="42" name="Группа 41"/>
            <p:cNvGrpSpPr/>
            <p:nvPr/>
          </p:nvGrpSpPr>
          <p:grpSpPr>
            <a:xfrm>
              <a:off x="4754033" y="3803524"/>
              <a:ext cx="857121" cy="877033"/>
              <a:chOff x="-529036" y="-153903"/>
              <a:chExt cx="857734" cy="877802"/>
            </a:xfrm>
          </p:grpSpPr>
          <p:sp>
            <p:nvSpPr>
              <p:cNvPr id="44" name="Куб 43"/>
              <p:cNvSpPr/>
              <p:nvPr/>
            </p:nvSpPr>
            <p:spPr>
              <a:xfrm>
                <a:off x="-529036" y="190499"/>
                <a:ext cx="552450" cy="533400"/>
              </a:xfrm>
              <a:prstGeom prst="cube">
                <a:avLst/>
              </a:prstGeom>
              <a:solidFill>
                <a:srgbClr val="92D050"/>
              </a:solidFill>
              <a:ln w="25400" cap="flat" cmpd="sng" algn="ctr">
                <a:solidFill>
                  <a:srgbClr val="00B05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ru-RU" sz="1100">
                    <a:effectLst/>
                    <a:latin typeface="Calibri"/>
                    <a:ea typeface="Calibri"/>
                    <a:cs typeface="Times New Roman"/>
                  </a:rPr>
                  <a:t>       </a:t>
                </a:r>
              </a:p>
            </p:txBody>
          </p:sp>
          <p:sp>
            <p:nvSpPr>
              <p:cNvPr id="45" name="Овал 44"/>
              <p:cNvSpPr/>
              <p:nvPr/>
            </p:nvSpPr>
            <p:spPr>
              <a:xfrm rot="5758810">
                <a:off x="-85639" y="-149141"/>
                <a:ext cx="419100" cy="409575"/>
              </a:xfrm>
              <a:prstGeom prst="ellipse">
                <a:avLst/>
              </a:prstGeom>
              <a:solidFill>
                <a:srgbClr val="FF0000"/>
              </a:solidFill>
              <a:ln w="25400" cap="flat" cmpd="sng" algn="ctr">
                <a:solidFill>
                  <a:srgbClr val="FF0000"/>
                </a:solidFill>
                <a:prstDash val="solid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/>
              </a:p>
            </p:txBody>
          </p:sp>
          <p:cxnSp>
            <p:nvCxnSpPr>
              <p:cNvPr id="46" name="Прямая со стрелкой 45"/>
              <p:cNvCxnSpPr/>
              <p:nvPr/>
            </p:nvCxnSpPr>
            <p:spPr>
              <a:xfrm>
                <a:off x="-101591" y="190499"/>
                <a:ext cx="390525" cy="323850"/>
              </a:xfrm>
              <a:prstGeom prst="straightConnector1">
                <a:avLst/>
              </a:prstGeom>
              <a:noFill/>
              <a:ln w="9525" cap="flat" cmpd="sng" algn="ctr">
                <a:solidFill>
                  <a:srgbClr val="4F81BD">
                    <a:shade val="95000"/>
                    <a:satMod val="105000"/>
                  </a:srgbClr>
                </a:solidFill>
                <a:prstDash val="solid"/>
                <a:tailEnd type="arrow"/>
              </a:ln>
              <a:effectLst/>
            </p:spPr>
          </p:cxnSp>
        </p:grpSp>
        <p:sp>
          <p:nvSpPr>
            <p:cNvPr id="43" name="Прямоугольник 42"/>
            <p:cNvSpPr/>
            <p:nvPr/>
          </p:nvSpPr>
          <p:spPr>
            <a:xfrm>
              <a:off x="3510429" y="3894230"/>
              <a:ext cx="1079118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С</a:t>
              </a:r>
              <a:endParaRPr lang="ru-RU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2508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9.82659E-7 L 0.12969 -0.01595 C 0.15712 -0.01965 0.19774 -0.01873 0.23976 -0.01434 C 0.2875 -0.00902 0.32483 -0.00162 0.35191 0.00809 L 0.47882 0.05179 " pathEditMode="relative" rAng="278012" ptsTypes="FffFF">
                                      <p:cBhvr>
                                        <p:cTn id="11" dur="3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62" y="601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23699E-6 L -0.07917 -0.2097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8" y="-10497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917 -0.20971 L -0.16354 -0.21457 " pathEditMode="relative" rAng="0" ptsTypes="AA">
                                      <p:cBhvr>
                                        <p:cTn id="29" dur="6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19" y="-254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3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8.67052E-7 C -0.00955 -0.01156 -0.03542 0.0074 -0.05799 0.04139 C -0.08143 0.07607 -0.09254 0.1126 -0.08334 0.1237 C -0.07396 0.13526 -0.0849 0.17179 -0.10834 0.20647 C -0.13091 0.23977 -0.15712 0.25896 -0.16632 0.24786 " pathEditMode="relative" rAng="7908705" ptsTypes="fffff">
                                      <p:cBhvr>
                                        <p:cTn id="37" dur="3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16" y="12393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1444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C:\Users\Дом\Downloads\transparent-soccer-ball-5e93cd08c3e857.4240872515867445848024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37725">
            <a:off x="3086579" y="3774898"/>
            <a:ext cx="1252124" cy="1211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 descr="C:\Users\Дом\Downloads\5a1bff010ee952.6380149215117841930611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5113128"/>
            <a:ext cx="681205" cy="154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Дом\Downloads\5a1bff010ee952.6380149215117841930611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76298" y="5013176"/>
            <a:ext cx="681205" cy="154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Дом\Downloads\5a1bff010ee952.6380149215117841930611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75856" y="5113128"/>
            <a:ext cx="681205" cy="154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7"/>
          <p:cNvGrpSpPr/>
          <p:nvPr/>
        </p:nvGrpSpPr>
        <p:grpSpPr>
          <a:xfrm>
            <a:off x="1833009" y="142572"/>
            <a:ext cx="4539191" cy="807613"/>
            <a:chOff x="531538" y="1698823"/>
            <a:chExt cx="3894569" cy="923330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613164" y="1742772"/>
              <a:ext cx="1167946" cy="461665"/>
              <a:chOff x="0" y="0"/>
              <a:chExt cx="657225" cy="171450"/>
            </a:xfrm>
          </p:grpSpPr>
          <p:cxnSp>
            <p:nvCxnSpPr>
              <p:cNvPr id="20" name="Прямая соединительная линия 19"/>
              <p:cNvCxnSpPr/>
              <p:nvPr/>
            </p:nvCxnSpPr>
            <p:spPr>
              <a:xfrm flipV="1">
                <a:off x="0" y="0"/>
                <a:ext cx="657225" cy="476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grpSp>
          <p:nvGrpSpPr>
            <p:cNvPr id="10" name="Группа 9"/>
            <p:cNvGrpSpPr/>
            <p:nvPr/>
          </p:nvGrpSpPr>
          <p:grpSpPr>
            <a:xfrm>
              <a:off x="531538" y="1698823"/>
              <a:ext cx="3894569" cy="923330"/>
              <a:chOff x="531538" y="1698823"/>
              <a:chExt cx="3894569" cy="923330"/>
            </a:xfrm>
          </p:grpSpPr>
          <p:sp>
            <p:nvSpPr>
              <p:cNvPr id="11" name="Прямоугольник 10"/>
              <p:cNvSpPr/>
              <p:nvPr/>
            </p:nvSpPr>
            <p:spPr>
              <a:xfrm>
                <a:off x="531538" y="1698823"/>
                <a:ext cx="1331198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ru-RU" sz="5400" b="1" spc="50" dirty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под</a:t>
                </a:r>
              </a:p>
            </p:txBody>
          </p:sp>
          <p:sp>
            <p:nvSpPr>
              <p:cNvPr id="12" name="Прямоугольник 11"/>
              <p:cNvSpPr/>
              <p:nvPr/>
            </p:nvSpPr>
            <p:spPr>
              <a:xfrm>
                <a:off x="2051720" y="1698823"/>
                <a:ext cx="676787" cy="92333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ru-RU" sz="5400" b="1" spc="50" dirty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…</a:t>
                </a:r>
              </a:p>
            </p:txBody>
          </p:sp>
          <p:sp>
            <p:nvSpPr>
              <p:cNvPr id="13" name="Плюс 12"/>
              <p:cNvSpPr/>
              <p:nvPr/>
            </p:nvSpPr>
            <p:spPr>
              <a:xfrm>
                <a:off x="3059832" y="1907254"/>
                <a:ext cx="432048" cy="506468"/>
              </a:xfrm>
              <a:prstGeom prst="mathPlus">
                <a:avLst>
                  <a:gd name="adj1" fmla="val 10693"/>
                </a:avLst>
              </a:prstGeom>
              <a:solidFill>
                <a:schemeClr val="bg1"/>
              </a:solidFill>
              <a:ln>
                <a:solidFill>
                  <a:srgbClr val="C00000"/>
                </a:solidFill>
              </a:ln>
            </p:spPr>
            <p:style>
              <a:lnRef idx="3">
                <a:schemeClr val="lt1"/>
              </a:lnRef>
              <a:fillRef idx="1">
                <a:schemeClr val="accent2"/>
              </a:fillRef>
              <a:effectRef idx="1">
                <a:schemeClr val="accent2"/>
              </a:effectRef>
              <a:fontRef idx="minor">
                <a:schemeClr val="lt1"/>
              </a:fontRef>
            </p:style>
            <p:txBody>
              <a:bodyPr rtlCol="0" anchor="ctr"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endParaRPr lang="ru-RU" b="1" spc="5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endParaRPr>
              </a:p>
            </p:txBody>
          </p:sp>
          <p:sp>
            <p:nvSpPr>
              <p:cNvPr id="14" name="Прямоугольник 13"/>
              <p:cNvSpPr/>
              <p:nvPr/>
            </p:nvSpPr>
            <p:spPr>
              <a:xfrm>
                <a:off x="3707904" y="1698823"/>
                <a:ext cx="718203" cy="92333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 algn="ctr"/>
                <a:r>
                  <a:rPr lang="ru-RU" sz="5400" b="1" spc="50" dirty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</a:rPr>
                  <a:t>К</a:t>
                </a:r>
              </a:p>
            </p:txBody>
          </p:sp>
        </p:grpSp>
      </p:grpSp>
      <p:grpSp>
        <p:nvGrpSpPr>
          <p:cNvPr id="22" name="Группа 21"/>
          <p:cNvGrpSpPr/>
          <p:nvPr/>
        </p:nvGrpSpPr>
        <p:grpSpPr>
          <a:xfrm>
            <a:off x="1857504" y="897021"/>
            <a:ext cx="3078172" cy="976494"/>
            <a:chOff x="1510104" y="3757227"/>
            <a:chExt cx="3078172" cy="976494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1510104" y="3803676"/>
              <a:ext cx="771901" cy="438761"/>
              <a:chOff x="545245" y="10588"/>
              <a:chExt cx="434363" cy="162944"/>
            </a:xfrm>
          </p:grpSpPr>
          <p:cxnSp>
            <p:nvCxnSpPr>
              <p:cNvPr id="32" name="Прямая соединительная линия 31"/>
              <p:cNvCxnSpPr/>
              <p:nvPr/>
            </p:nvCxnSpPr>
            <p:spPr>
              <a:xfrm flipV="1">
                <a:off x="545245" y="10588"/>
                <a:ext cx="428148" cy="2381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33" name="Прямая соединительная линия 32"/>
              <p:cNvCxnSpPr/>
              <p:nvPr/>
            </p:nvCxnSpPr>
            <p:spPr>
              <a:xfrm>
                <a:off x="979608" y="11607"/>
                <a:ext cx="0" cy="16192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24" name="Прямоугольник 23"/>
            <p:cNvSpPr/>
            <p:nvPr/>
          </p:nvSpPr>
          <p:spPr>
            <a:xfrm>
              <a:off x="1527425" y="3810391"/>
              <a:ext cx="709945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С</a:t>
              </a: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2270960" y="3810391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…</a:t>
              </a:r>
            </a:p>
          </p:txBody>
        </p:sp>
        <p:sp>
          <p:nvSpPr>
            <p:cNvPr id="26" name="Плюс 25"/>
            <p:cNvSpPr/>
            <p:nvPr/>
          </p:nvSpPr>
          <p:spPr>
            <a:xfrm>
              <a:off x="3078381" y="4018822"/>
              <a:ext cx="432048" cy="506468"/>
            </a:xfrm>
            <a:prstGeom prst="mathPlus">
              <a:avLst>
                <a:gd name="adj1" fmla="val 10693"/>
              </a:avLst>
            </a:prstGeom>
            <a:solidFill>
              <a:schemeClr val="bg1"/>
            </a:solidFill>
            <a:ln>
              <a:solidFill>
                <a:srgbClr val="C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3559877" y="3757227"/>
              <a:ext cx="1028399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С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4322124" y="3457409"/>
            <a:ext cx="3763423" cy="948839"/>
            <a:chOff x="1067665" y="2851836"/>
            <a:chExt cx="3763423" cy="948839"/>
          </a:xfrm>
        </p:grpSpPr>
        <p:grpSp>
          <p:nvGrpSpPr>
            <p:cNvPr id="36" name="Группа 35"/>
            <p:cNvGrpSpPr/>
            <p:nvPr/>
          </p:nvGrpSpPr>
          <p:grpSpPr>
            <a:xfrm>
              <a:off x="1067665" y="2852936"/>
              <a:ext cx="732291" cy="461665"/>
              <a:chOff x="245151" y="0"/>
              <a:chExt cx="412074" cy="171450"/>
            </a:xfrm>
          </p:grpSpPr>
          <p:cxnSp>
            <p:nvCxnSpPr>
              <p:cNvPr id="45" name="Прямая соединительная линия 44"/>
              <p:cNvCxnSpPr/>
              <p:nvPr/>
            </p:nvCxnSpPr>
            <p:spPr>
              <a:xfrm flipV="1">
                <a:off x="245151" y="0"/>
                <a:ext cx="412074" cy="11062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/>
              <p:cNvCxnSpPr/>
              <p:nvPr/>
            </p:nvCxnSpPr>
            <p:spPr>
              <a:xfrm>
                <a:off x="657225" y="9525"/>
                <a:ext cx="0" cy="161925"/>
              </a:xfrm>
              <a:prstGeom prst="line">
                <a:avLst/>
              </a:prstGeom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</p:grpSp>
        <p:sp>
          <p:nvSpPr>
            <p:cNvPr id="37" name="Прямоугольник 36"/>
            <p:cNvSpPr/>
            <p:nvPr/>
          </p:nvSpPr>
          <p:spPr>
            <a:xfrm>
              <a:off x="2051720" y="2851836"/>
              <a:ext cx="676787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…</a:t>
              </a:r>
            </a:p>
          </p:txBody>
        </p:sp>
        <p:sp>
          <p:nvSpPr>
            <p:cNvPr id="38" name="Плюс 37"/>
            <p:cNvSpPr/>
            <p:nvPr/>
          </p:nvSpPr>
          <p:spPr>
            <a:xfrm>
              <a:off x="3066015" y="2971800"/>
              <a:ext cx="432048" cy="506468"/>
            </a:xfrm>
            <a:prstGeom prst="mathPlus">
              <a:avLst>
                <a:gd name="adj1" fmla="val 10693"/>
              </a:avLst>
            </a:prstGeom>
            <a:solidFill>
              <a:schemeClr val="bg1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endParaRPr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3670499" y="2877345"/>
              <a:ext cx="1160589" cy="923330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ru-RU" sz="5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ПО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202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4.44444E-6 L 0.30677 0.004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0" y="2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0677 0.00463 L 0.30729 0.07639 L 0.35348 0.07639 L 0.35348 0.14977 L 0.39341 0.14838 L 0.39341 0.22523 " pathEditMode="relative" rAng="0" ptsTypes="FFFFFF">
                                      <p:cBhvr>
                                        <p:cTn id="14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1101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0122 0.24606 L -0.28385 0.2449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53" y="-6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nodeType="afterEffect">
                                  <p:stCondLst>
                                    <p:cond delay="4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after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E6F905-7382-483F-A9DD-1ACE76DABB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59832" y="1556792"/>
            <a:ext cx="3893795" cy="5457215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567690" y="201740"/>
            <a:ext cx="8008620" cy="1158240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600" b="1" dirty="0">
                <a:solidFill>
                  <a:prstClr val="white"/>
                </a:solidFill>
                <a:latin typeface="Book Antiqua" panose="02040602050305030304" pitchFamily="18" charset="0"/>
              </a:rPr>
              <a:t>Ты молодец!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07C369-9260-481C-8DCC-2641274537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41807" y="2780928"/>
            <a:ext cx="5213807" cy="331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731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00"/>
                            </p:stCondLst>
                            <p:childTnLst>
                              <p:par>
                                <p:cTn id="1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EE6F905-7382-483F-A9DD-1ACE76DABBA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3126" y="1844824"/>
            <a:ext cx="3029699" cy="4246171"/>
          </a:xfrm>
          <a:prstGeom prst="rect">
            <a:avLst/>
          </a:prstGeom>
        </p:spPr>
      </p:pic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1331640" y="404664"/>
            <a:ext cx="6804248" cy="1158240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300" b="1" dirty="0">
                <a:solidFill>
                  <a:prstClr val="white"/>
                </a:solidFill>
                <a:latin typeface="Book Antiqua" panose="02040602050305030304" pitchFamily="18" charset="0"/>
              </a:rPr>
              <a:t>Оцени свою работу</a:t>
            </a:r>
          </a:p>
        </p:txBody>
      </p:sp>
      <p:sp>
        <p:nvSpPr>
          <p:cNvPr id="9" name="Прямоугольник: скругленные углы 2">
            <a:extLst>
              <a:ext uri="{FF2B5EF4-FFF2-40B4-BE49-F238E27FC236}">
                <a16:creationId xmlns:a16="http://schemas.microsoft.com/office/drawing/2014/main" id="{3AD05289-2CE2-4A82-A037-5A252D232EC5}"/>
              </a:ext>
            </a:extLst>
          </p:cNvPr>
          <p:cNvSpPr/>
          <p:nvPr/>
        </p:nvSpPr>
        <p:spPr>
          <a:xfrm>
            <a:off x="3419872" y="1844824"/>
            <a:ext cx="5724128" cy="4680520"/>
          </a:xfrm>
          <a:prstGeom prst="roundRect">
            <a:avLst>
              <a:gd name="adj" fmla="val 0"/>
            </a:avLst>
          </a:prstGeom>
          <a:solidFill>
            <a:schemeClr val="accent5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  <a:t>Назови тему занятия;</a:t>
            </a:r>
            <a:b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</a:br>
            <a:endParaRPr lang="ru-RU" sz="3600" b="1" dirty="0">
              <a:solidFill>
                <a:prstClr val="white"/>
              </a:solidFill>
              <a:latin typeface="Book Antiqua" panose="02040602050305030304" pitchFamily="18" charset="0"/>
            </a:endParaRPr>
          </a:p>
          <a:p>
            <a:pPr algn="ctr"/>
            <a: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  <a:t> Какое задание</a:t>
            </a:r>
            <a:b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</a:br>
            <a: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  <a:t>вызвало затруднения?</a:t>
            </a:r>
            <a:b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</a:br>
            <a:endParaRPr lang="ru-RU" sz="3600" b="1" dirty="0">
              <a:solidFill>
                <a:prstClr val="white"/>
              </a:solidFill>
              <a:latin typeface="Book Antiqua" panose="02040602050305030304" pitchFamily="18" charset="0"/>
            </a:endParaRPr>
          </a:p>
          <a:p>
            <a:pPr algn="ctr"/>
            <a: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  <a:t>Какое задание</a:t>
            </a:r>
            <a:b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</a:br>
            <a:r>
              <a:rPr lang="ru-RU" sz="3600" b="1" dirty="0">
                <a:solidFill>
                  <a:prstClr val="white"/>
                </a:solidFill>
                <a:latin typeface="Book Antiqua" panose="02040602050305030304" pitchFamily="18" charset="0"/>
              </a:rPr>
              <a:t>оказалось лёгким?</a:t>
            </a:r>
          </a:p>
        </p:txBody>
      </p:sp>
    </p:spTree>
    <p:extLst>
      <p:ext uri="{BB962C8B-B14F-4D97-AF65-F5344CB8AC3E}">
        <p14:creationId xmlns:p14="http://schemas.microsoft.com/office/powerpoint/2010/main" val="1989976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6897</TotalTime>
  <Words>421</Words>
  <Application>Microsoft Office PowerPoint</Application>
  <PresentationFormat>Экран (4:3)</PresentationFormat>
  <Paragraphs>130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Book Antiqua</vt:lpstr>
      <vt:lpstr>Calibri</vt:lpstr>
      <vt:lpstr>Calibri Light</vt:lpstr>
      <vt:lpstr>Philosopher</vt:lpstr>
      <vt:lpstr>Times New Roman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Дом</dc:creator>
  <cp:lastModifiedBy>Екатерина Чимутова</cp:lastModifiedBy>
  <cp:revision>37</cp:revision>
  <dcterms:created xsi:type="dcterms:W3CDTF">2020-05-12T22:15:21Z</dcterms:created>
  <dcterms:modified xsi:type="dcterms:W3CDTF">2026-10-12T07:17:43Z</dcterms:modified>
</cp:coreProperties>
</file>