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8.xml" ContentType="application/vnd.openxmlformats-officedocument.presentationml.notesSlide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4" r:id="rId1"/>
  </p:sldMasterIdLst>
  <p:notesMasterIdLst>
    <p:notesMasterId r:id="rId37"/>
  </p:notesMasterIdLst>
  <p:sldIdLst>
    <p:sldId id="256" r:id="rId2"/>
    <p:sldId id="352" r:id="rId3"/>
    <p:sldId id="356" r:id="rId4"/>
    <p:sldId id="357" r:id="rId5"/>
    <p:sldId id="332" r:id="rId6"/>
    <p:sldId id="340" r:id="rId7"/>
    <p:sldId id="341" r:id="rId8"/>
    <p:sldId id="258" r:id="rId9"/>
    <p:sldId id="261" r:id="rId10"/>
    <p:sldId id="263" r:id="rId11"/>
    <p:sldId id="264" r:id="rId12"/>
    <p:sldId id="265" r:id="rId13"/>
    <p:sldId id="266" r:id="rId14"/>
    <p:sldId id="267" r:id="rId15"/>
    <p:sldId id="271" r:id="rId16"/>
    <p:sldId id="323" r:id="rId17"/>
    <p:sldId id="281" r:id="rId18"/>
    <p:sldId id="274" r:id="rId19"/>
    <p:sldId id="277" r:id="rId20"/>
    <p:sldId id="343" r:id="rId21"/>
    <p:sldId id="290" r:id="rId22"/>
    <p:sldId id="291" r:id="rId23"/>
    <p:sldId id="330" r:id="rId24"/>
    <p:sldId id="293" r:id="rId25"/>
    <p:sldId id="295" r:id="rId26"/>
    <p:sldId id="358" r:id="rId27"/>
    <p:sldId id="326" r:id="rId28"/>
    <p:sldId id="299" r:id="rId29"/>
    <p:sldId id="374" r:id="rId30"/>
    <p:sldId id="327" r:id="rId31"/>
    <p:sldId id="316" r:id="rId32"/>
    <p:sldId id="373" r:id="rId33"/>
    <p:sldId id="369" r:id="rId34"/>
    <p:sldId id="370" r:id="rId35"/>
    <p:sldId id="367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3728" autoAdjust="0"/>
  </p:normalViewPr>
  <p:slideViewPr>
    <p:cSldViewPr>
      <p:cViewPr varScale="1">
        <p:scale>
          <a:sx n="80" d="100"/>
          <a:sy n="80" d="100"/>
        </p:scale>
        <p:origin x="1526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23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delSld modSld">
      <pc:chgData name="Екатерина Чимутова" userId="4e1c11216741eefa" providerId="LiveId" clId="{E01BB03D-4D9F-4CF2-BCCB-B77BB2E13832}" dt="2026-10-07T13:15:04.900" v="7" actId="478"/>
      <pc:docMkLst>
        <pc:docMk/>
      </pc:docMkLst>
      <pc:sldChg chg="addSp delSp modSp mod">
        <pc:chgData name="Екатерина Чимутова" userId="4e1c11216741eefa" providerId="LiveId" clId="{E01BB03D-4D9F-4CF2-BCCB-B77BB2E13832}" dt="2026-10-07T13:14:40.743" v="2"/>
        <pc:sldMkLst>
          <pc:docMk/>
          <pc:sldMk cId="0" sldId="256"/>
        </pc:sldMkLst>
        <pc:spChg chg="add del mod">
          <ac:chgData name="Екатерина Чимутова" userId="4e1c11216741eefa" providerId="LiveId" clId="{E01BB03D-4D9F-4CF2-BCCB-B77BB2E13832}" dt="2026-10-07T13:14:40.743" v="2"/>
          <ac:spMkLst>
            <pc:docMk/>
            <pc:sldMk cId="0" sldId="256"/>
            <ac:spMk id="4" creationId="{AA4D3944-0EAD-3BEF-62B8-D01595B32482}"/>
          </ac:spMkLst>
        </pc:spChg>
      </pc:sldChg>
      <pc:sldChg chg="addSp delSp modSp">
        <pc:chgData name="Екатерина Чимутова" userId="4e1c11216741eefa" providerId="LiveId" clId="{E01BB03D-4D9F-4CF2-BCCB-B77BB2E13832}" dt="2026-10-07T13:14:53.980" v="4" actId="478"/>
        <pc:sldMkLst>
          <pc:docMk/>
          <pc:sldMk cId="0" sldId="332"/>
        </pc:sldMkLst>
        <pc:spChg chg="add mod">
          <ac:chgData name="Екатерина Чимутова" userId="4e1c11216741eefa" providerId="LiveId" clId="{E01BB03D-4D9F-4CF2-BCCB-B77BB2E13832}" dt="2026-10-07T13:14:53.980" v="4" actId="478"/>
          <ac:spMkLst>
            <pc:docMk/>
            <pc:sldMk cId="0" sldId="332"/>
            <ac:spMk id="3" creationId="{91643F76-FC6B-F1D8-F6E1-8FF8C50C873D}"/>
          </ac:spMkLst>
        </pc:spChg>
        <pc:picChg chg="del">
          <ac:chgData name="Екатерина Чимутова" userId="4e1c11216741eefa" providerId="LiveId" clId="{E01BB03D-4D9F-4CF2-BCCB-B77BB2E13832}" dt="2026-10-07T13:14:53.980" v="4" actId="478"/>
          <ac:picMkLst>
            <pc:docMk/>
            <pc:sldMk cId="0" sldId="332"/>
            <ac:picMk id="1026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10-07T13:15:01.701" v="6" actId="2696"/>
        <pc:sldMkLst>
          <pc:docMk/>
          <pc:sldMk cId="0" sldId="337"/>
        </pc:sldMkLst>
      </pc:sldChg>
      <pc:sldChg chg="addSp delSp modSp">
        <pc:chgData name="Екатерина Чимутова" userId="4e1c11216741eefa" providerId="LiveId" clId="{E01BB03D-4D9F-4CF2-BCCB-B77BB2E13832}" dt="2026-10-07T13:14:55.856" v="5" actId="478"/>
        <pc:sldMkLst>
          <pc:docMk/>
          <pc:sldMk cId="0" sldId="340"/>
        </pc:sldMkLst>
        <pc:spChg chg="add mod">
          <ac:chgData name="Екатерина Чимутова" userId="4e1c11216741eefa" providerId="LiveId" clId="{E01BB03D-4D9F-4CF2-BCCB-B77BB2E13832}" dt="2026-10-07T13:14:55.856" v="5" actId="478"/>
          <ac:spMkLst>
            <pc:docMk/>
            <pc:sldMk cId="0" sldId="340"/>
            <ac:spMk id="3" creationId="{80B18CA7-0F74-D3DE-7717-EA692D6F9BC4}"/>
          </ac:spMkLst>
        </pc:spChg>
        <pc:picChg chg="del">
          <ac:chgData name="Екатерина Чимутова" userId="4e1c11216741eefa" providerId="LiveId" clId="{E01BB03D-4D9F-4CF2-BCCB-B77BB2E13832}" dt="2026-10-07T13:14:55.856" v="5" actId="478"/>
          <ac:picMkLst>
            <pc:docMk/>
            <pc:sldMk cId="0" sldId="340"/>
            <ac:picMk id="3074" creationId="{00000000-0000-0000-0000-000000000000}"/>
          </ac:picMkLst>
        </pc:picChg>
      </pc:sldChg>
      <pc:sldChg chg="addSp delSp modSp">
        <pc:chgData name="Екатерина Чимутова" userId="4e1c11216741eefa" providerId="LiveId" clId="{E01BB03D-4D9F-4CF2-BCCB-B77BB2E13832}" dt="2026-10-07T13:15:04.900" v="7" actId="478"/>
        <pc:sldMkLst>
          <pc:docMk/>
          <pc:sldMk cId="0" sldId="341"/>
        </pc:sldMkLst>
        <pc:spChg chg="add mod">
          <ac:chgData name="Екатерина Чимутова" userId="4e1c11216741eefa" providerId="LiveId" clId="{E01BB03D-4D9F-4CF2-BCCB-B77BB2E13832}" dt="2026-10-07T13:15:04.900" v="7" actId="478"/>
          <ac:spMkLst>
            <pc:docMk/>
            <pc:sldMk cId="0" sldId="341"/>
            <ac:spMk id="8" creationId="{F24E1AA2-7C43-7D52-09CA-1CCD8C9950B5}"/>
          </ac:spMkLst>
        </pc:spChg>
        <pc:picChg chg="del">
          <ac:chgData name="Екатерина Чимутова" userId="4e1c11216741eefa" providerId="LiveId" clId="{E01BB03D-4D9F-4CF2-BCCB-B77BB2E13832}" dt="2026-10-07T13:15:04.900" v="7" actId="478"/>
          <ac:picMkLst>
            <pc:docMk/>
            <pc:sldMk cId="0" sldId="341"/>
            <ac:picMk id="3" creationId="{00000000-0000-0000-0000-000000000000}"/>
          </ac:picMkLst>
        </pc:picChg>
      </pc:sldChg>
      <pc:sldChg chg="delSp mod">
        <pc:chgData name="Екатерина Чимутова" userId="4e1c11216741eefa" providerId="LiveId" clId="{E01BB03D-4D9F-4CF2-BCCB-B77BB2E13832}" dt="2026-10-07T13:14:48.269" v="3" actId="478"/>
        <pc:sldMkLst>
          <pc:docMk/>
          <pc:sldMk cId="0" sldId="352"/>
        </pc:sldMkLst>
        <pc:picChg chg="del">
          <ac:chgData name="Екатерина Чимутова" userId="4e1c11216741eefa" providerId="LiveId" clId="{E01BB03D-4D9F-4CF2-BCCB-B77BB2E13832}" dt="2026-10-07T13:14:48.269" v="3" actId="478"/>
          <ac:picMkLst>
            <pc:docMk/>
            <pc:sldMk cId="0" sldId="352"/>
            <ac:picMk id="4" creationId="{00000000-0000-0000-0000-000000000000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dPt>
            <c:idx val="0"/>
            <c:bubble3D val="0"/>
            <c:spPr>
              <a:solidFill>
                <a:srgbClr val="00B050"/>
              </a:solidFill>
              <a:ln>
                <a:solidFill>
                  <a:schemeClr val="accen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1E32-4C56-B4A3-E674845AE041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3-1E32-4C56-B4A3-E674845AE041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5-1E32-4C56-B4A3-E674845AE041}"/>
              </c:ext>
            </c:extLst>
          </c:dPt>
          <c:cat>
            <c:strRef>
              <c:f>Лист1!$A$2:$A$5</c:f>
              <c:strCache>
                <c:ptCount val="3"/>
                <c:pt idx="0">
                  <c:v>Для поездки на работу</c:v>
                </c:pt>
                <c:pt idx="1">
                  <c:v>Для развлечений</c:v>
                </c:pt>
                <c:pt idx="2">
                  <c:v>Для удобства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</c:v>
                </c:pt>
                <c:pt idx="1">
                  <c:v>7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E32-4C56-B4A3-E674845AE0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3"/>
        <c:delete val="1"/>
      </c:legendEntry>
      <c:overlay val="0"/>
      <c:txPr>
        <a:bodyPr/>
        <a:lstStyle/>
        <a:p>
          <a:pPr>
            <a:defRPr sz="18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 algn="just"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plosion val="8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1-ECEB-4500-86C2-1468A64CE261}"/>
              </c:ext>
            </c:extLst>
          </c:dPt>
          <c:dPt>
            <c:idx val="1"/>
            <c:bubble3D val="0"/>
            <c:explosion val="14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3-ECEB-4500-86C2-1468A64CE261}"/>
              </c:ext>
            </c:extLst>
          </c:dPt>
          <c:dPt>
            <c:idx val="2"/>
            <c:bubble3D val="0"/>
            <c:explosion val="6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5-ECEB-4500-86C2-1468A64CE261}"/>
              </c:ext>
            </c:extLst>
          </c:dPt>
          <c:dPt>
            <c:idx val="3"/>
            <c:bubble3D val="0"/>
            <c:explosion val="5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ECEB-4500-86C2-1468A64CE261}"/>
              </c:ext>
            </c:extLst>
          </c:dPt>
          <c:dPt>
            <c:idx val="4"/>
            <c:bubble3D val="0"/>
            <c:explosion val="8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9-ECEB-4500-86C2-1468A64CE261}"/>
              </c:ext>
            </c:extLst>
          </c:dPt>
          <c:dPt>
            <c:idx val="5"/>
            <c:bubble3D val="0"/>
            <c:explosion val="12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B-ECEB-4500-86C2-1468A64CE261}"/>
              </c:ext>
            </c:extLst>
          </c:dPt>
          <c:dPt>
            <c:idx val="6"/>
            <c:bubble3D val="0"/>
            <c:explosion val="7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D-ECEB-4500-86C2-1468A64CE261}"/>
              </c:ext>
            </c:extLst>
          </c:dPt>
          <c:dPt>
            <c:idx val="7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F-ECEB-4500-86C2-1468A64CE261}"/>
              </c:ext>
            </c:extLst>
          </c:dPt>
          <c:cat>
            <c:strRef>
              <c:f>Лист1!$A$2:$A$9</c:f>
              <c:strCache>
                <c:ptCount val="8"/>
                <c:pt idx="0">
                  <c:v>Jeep</c:v>
                </c:pt>
                <c:pt idx="1">
                  <c:v>Лада Приора</c:v>
                </c:pt>
                <c:pt idx="2">
                  <c:v>BMW</c:v>
                </c:pt>
                <c:pt idx="3">
                  <c:v> KIA </c:v>
                </c:pt>
                <c:pt idx="4">
                  <c:v>Nissan</c:v>
                </c:pt>
                <c:pt idx="5">
                  <c:v> Ford</c:v>
                </c:pt>
                <c:pt idx="6">
                  <c:v>Duster </c:v>
                </c:pt>
                <c:pt idx="7">
                  <c:v>Hyundai 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4</c:v>
                </c:pt>
                <c:pt idx="1">
                  <c:v>5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ECEB-4500-86C2-1468A64CE2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0760170603674644"/>
          <c:y val="0.13623818842531452"/>
          <c:w val="0.28313903470399471"/>
          <c:h val="0.6545665530186614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49261203460678"/>
          <c:y val="8.4180979826834704E-3"/>
          <c:w val="0.51601086322543011"/>
          <c:h val="0.9382672814603205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1"/>
          <c:dPt>
            <c:idx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1-096D-435F-B5E2-4C82CC116A83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3-096D-435F-B5E2-4C82CC116A83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5-096D-435F-B5E2-4C82CC116A83}"/>
              </c:ext>
            </c:extLst>
          </c:dPt>
          <c:dPt>
            <c:idx val="3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7-096D-435F-B5E2-4C82CC116A83}"/>
              </c:ext>
            </c:extLst>
          </c:dPt>
          <c:cat>
            <c:strRef>
              <c:f>Лист1!$A$2:$A$5</c:f>
              <c:strCache>
                <c:ptCount val="4"/>
                <c:pt idx="0">
                  <c:v>красивым</c:v>
                </c:pt>
                <c:pt idx="1">
                  <c:v>скоростным</c:v>
                </c:pt>
                <c:pt idx="2">
                  <c:v>безопасным</c:v>
                </c:pt>
                <c:pt idx="3">
                  <c:v>экологичный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</c:v>
                </c:pt>
                <c:pt idx="1">
                  <c:v>3</c:v>
                </c:pt>
                <c:pt idx="2">
                  <c:v>10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96D-435F-B5E2-4C82CC116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2400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000" normalizeH="1" baseline="0">
                <a:solidFill>
                  <a:schemeClr val="tx2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2000" normalizeH="1" baseline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2000" normalizeH="1" baseline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72351997666958434"/>
          <c:y val="0.11304732274656244"/>
          <c:w val="0.25950471468844188"/>
          <c:h val="0.8856837760273335"/>
        </c:manualLayout>
      </c:layout>
      <c:overlay val="0"/>
      <c:txPr>
        <a:bodyPr/>
        <a:lstStyle/>
        <a:p>
          <a:pPr>
            <a:defRPr normalizeH="1" baseline="0">
              <a:solidFill>
                <a:schemeClr val="bg2">
                  <a:lumMod val="50000"/>
                </a:schemeClr>
              </a:solidFill>
              <a:latin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3A4132-DD0F-4EE0-9960-940180D3B623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B3DA61-A8FB-413A-AF89-E044417A6A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744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Для того чтобы ответить на этот вопрос, придется вернуться к тому времени, когда человек не очень отличался от других представителей животного мира. В истории человечества этот период называется «до нашей эры», а человек, живший в то время, — первобытным. Однако даже у первобытного человека часто возникала потребность переносить с места на место всевозможные предметы. При этом, естественно, хотелось сделать это как можно быстрее и с наименьшими затратами.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 первую очередь такая потребность возникала во время охоты. В погоне за дикими </a:t>
            </a:r>
            <a:r>
              <a:rPr lang="ru-RU" dirty="0"/>
              <a:t>животными охотник уходил довольно далеко от стоянки своего племени, и ему приходилось нести убитого зверя на плечах. Это был тяжелый и длительный процесс, перечеркивающий радость удачной охоты. Пришлось искать более легкие способы переноса добычи.</a:t>
            </a:r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6909E7-F6A4-435C-B8F8-FED9E497195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Люди не только охотились , они  стали засевать поля, разводить скот, строить большие поселения, а потом и города; началась торговля камнем, лесом, зерном... При этом людям приходилось перемещать огромные тяжести на большие расстояния. И идея колеса не могла не родиться. 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3DA61-A8FB-413A-AF89-E044417A6AE7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жизнь его значительно облегчилась: стало возможным перевозить тяжести с места на место, обрабатывать землю, затрачивая меньше сил, передвигаться  на большие расстояния  быстрее.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3DA61-A8FB-413A-AF89-E044417A6AE7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chemeClr val="bg1"/>
                </a:solidFill>
              </a:rPr>
              <a:t>В повозки стали запрягать лошадей и быков - так появились первые конные экипажи. Один из наиболее известных древних экипажей – колесницы.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3DA61-A8FB-413A-AF89-E044417A6AE7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buNone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древних времен и до наших дней люди используют телеги в сельском хозяйстве.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3DA61-A8FB-413A-AF89-E044417A6AE7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ru-RU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Дилижанс — большой крытый экипаж, предназначенный для перевозки людей, грузов, почты.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ru-RU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Он стал предком наших автобусов и троллейбусов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3DA61-A8FB-413A-AF89-E044417A6AE7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Транспорт наших предков.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3DA61-A8FB-413A-AF89-E044417A6AE7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Городская</a:t>
            </a:r>
            <a:r>
              <a:rPr lang="ru-RU" baseline="0" dirty="0">
                <a:latin typeface="Times New Roman" pitchFamily="18" charset="0"/>
                <a:cs typeface="Times New Roman" pitchFamily="18" charset="0"/>
              </a:rPr>
              <a:t> улица 19 века.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3DA61-A8FB-413A-AF89-E044417A6AE7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Шло время…росли города… расширялась торговля .. У людей появилась нужда передвигаться на далекие расстояния, и освободить при этом животных от тяжелого труда  - перевозки грузов на далекие расстояния. Люди стали думать о изобретении «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Самобеглой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коляски».Эта идея родилась</a:t>
            </a:r>
            <a:r>
              <a:rPr lang="ru-RU" baseline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 нижегородского мастера Леонтия </a:t>
            </a:r>
            <a:r>
              <a:rPr lang="ru-RU" baseline="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Шамшуренкова</a:t>
            </a:r>
            <a:r>
              <a:rPr lang="ru-RU" baseline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Коляска приводилась в движение силой  двух людей.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3DA61-A8FB-413A-AF89-E044417A6AE7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Французы вполне обоснованно полагают, что первым изобретателем является капитан артиллерии Николя Жозеф Кюньо, построивший в 1769 году         трехколесную телегу, оснащенную массивным паровым котлом. Самодвижущаяся повозка была предназначена для перевозки артиллерийских орудий.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3DA61-A8FB-413A-AF89-E044417A6AE7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1886 год -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немецкий 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инженер Карл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Бенц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получил патент на первый в мире автомобиль с бензиновым мотором.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3DA61-A8FB-413A-AF89-E044417A6AE7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Был построен петербургскими изобретателями – отставным морским офицером Е. А. Яковлевым и П. А. Фрезе.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3DA61-A8FB-413A-AF89-E044417A6AE7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Автомобили видоизменяются постоянно, с каждым разом становясь все более комфортабельными и удобными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3DA61-A8FB-413A-AF89-E044417A6AE7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США начало 20 века.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3DA61-A8FB-413A-AF89-E044417A6AE7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Инженеры придумывают новые формы кузовов автомобилям для увеличения их скорости и удобства, также меняют им цвета, но смысл автомобиля остается в главном: скорость и удобство перемещения из одного места в другое.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3DA61-A8FB-413A-AF89-E044417A6AE7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Современные автомобили  могут развивать скорость  до 400 км в    час, их двигатели имеют мощность 140 лошадиных сил, умеют сами поднимать и опускать стекла на окнах, сами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паркуются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 у них есть подогрев руля и сидений,  кондиционеры, видео, радио и даже телевизоры и интернет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3DA61-A8FB-413A-AF89-E044417A6AE7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dirty="0">
                <a:latin typeface="Times New Roman" pitchFamily="18" charset="0"/>
                <a:cs typeface="Times New Roman" pitchFamily="18" charset="0"/>
              </a:rPr>
              <a:t>Развитие автомобилестроения не стоит на месте. Машины становятся не только средством передвижения, но и роскошью.</a:t>
            </a:r>
          </a:p>
          <a:p>
            <a:r>
              <a:rPr lang="ru-RU" sz="1200" b="0" dirty="0">
                <a:latin typeface="Times New Roman" pitchFamily="18" charset="0"/>
                <a:cs typeface="Times New Roman" pitchFamily="18" charset="0"/>
              </a:rPr>
              <a:t>Так самый дорогой автомобиль в Мире </a:t>
            </a:r>
            <a:r>
              <a:rPr lang="ru-RU" sz="1200" b="0" dirty="0" err="1">
                <a:latin typeface="Times New Roman" pitchFamily="18" charset="0"/>
                <a:cs typeface="Times New Roman" pitchFamily="18" charset="0"/>
              </a:rPr>
              <a:t>Bugatti</a:t>
            </a:r>
            <a:r>
              <a:rPr lang="ru-RU" sz="1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0" dirty="0" err="1">
                <a:latin typeface="Times New Roman" pitchFamily="18" charset="0"/>
                <a:cs typeface="Times New Roman" pitchFamily="18" charset="0"/>
              </a:rPr>
              <a:t>Type</a:t>
            </a:r>
            <a:r>
              <a:rPr lang="ru-RU" sz="1200" b="0" dirty="0">
                <a:latin typeface="Times New Roman" pitchFamily="18" charset="0"/>
                <a:cs typeface="Times New Roman" pitchFamily="18" charset="0"/>
              </a:rPr>
              <a:t> 57SC </a:t>
            </a:r>
            <a:r>
              <a:rPr lang="ru-RU" sz="1200" b="0" dirty="0" err="1">
                <a:latin typeface="Times New Roman" pitchFamily="18" charset="0"/>
                <a:cs typeface="Times New Roman" pitchFamily="18" charset="0"/>
              </a:rPr>
              <a:t>Atlantic</a:t>
            </a:r>
            <a:r>
              <a:rPr lang="ru-RU" sz="1200" b="0" dirty="0">
                <a:latin typeface="Times New Roman" pitchFamily="18" charset="0"/>
                <a:cs typeface="Times New Roman" pitchFamily="18" charset="0"/>
              </a:rPr>
              <a:t> стоит около </a:t>
            </a:r>
            <a:r>
              <a:rPr lang="ru-RU" sz="1600" b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40 млн. </a:t>
            </a:r>
            <a:r>
              <a:rPr lang="ru-RU" sz="1600" b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долл</a:t>
            </a:r>
            <a:r>
              <a:rPr lang="ru-RU" sz="1600" b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3DA61-A8FB-413A-AF89-E044417A6AE7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3DA61-A8FB-413A-AF89-E044417A6AE7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02FB99-B86E-4A35-BE98-723933DDD20F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DCE05B-5E08-42F1-A521-ACEC241F0D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547079"/>
      </p:ext>
    </p:extLst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02FB99-B86E-4A35-BE98-723933DDD20F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DCE05B-5E08-42F1-A521-ACEC241F0D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863286"/>
      </p:ext>
    </p:extLst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02FB99-B86E-4A35-BE98-723933DDD20F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DCE05B-5E08-42F1-A521-ACEC241F0D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203096"/>
      </p:ext>
    </p:extLst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02FB99-B86E-4A35-BE98-723933DDD20F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DCE05B-5E08-42F1-A521-ACEC241F0D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646989"/>
      </p:ext>
    </p:extLst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02FB99-B86E-4A35-BE98-723933DDD20F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DCE05B-5E08-42F1-A521-ACEC241F0D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478782"/>
      </p:ext>
    </p:extLst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02FB99-B86E-4A35-BE98-723933DDD20F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DCE05B-5E08-42F1-A521-ACEC241F0D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922956"/>
      </p:ext>
    </p:extLst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02FB99-B86E-4A35-BE98-723933DDD20F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DCE05B-5E08-42F1-A521-ACEC241F0D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538196"/>
      </p:ext>
    </p:extLst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02FB99-B86E-4A35-BE98-723933DDD20F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DCE05B-5E08-42F1-A521-ACEC241F0D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648678"/>
      </p:ext>
    </p:extLst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02FB99-B86E-4A35-BE98-723933DDD20F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DCE05B-5E08-42F1-A521-ACEC241F0D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24266"/>
      </p:ext>
    </p:extLst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02FB99-B86E-4A35-BE98-723933DDD20F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DCE05B-5E08-42F1-A521-ACEC241F0D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770122"/>
      </p:ext>
    </p:extLst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02FB99-B86E-4A35-BE98-723933DDD20F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DCE05B-5E08-42F1-A521-ACEC241F0D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493213"/>
      </p:ext>
    </p:extLst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8C02FB99-B86E-4A35-BE98-723933DDD20F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0DCE05B-5E08-42F1-A521-ACEC241F0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</p:sldLayoutIdLst>
  <p:transition>
    <p:wedg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4140" y="260648"/>
            <a:ext cx="8507688" cy="2428892"/>
          </a:xfrm>
        </p:spPr>
        <p:txBody>
          <a:bodyPr>
            <a:noAutofit/>
          </a:bodyPr>
          <a:lstStyle/>
          <a:p>
            <a:pPr lvl="0" fontAlgn="base">
              <a:spcAft>
                <a:spcPct val="0"/>
              </a:spcAft>
            </a:pPr>
            <a:r>
              <a:rPr lang="ru-RU" sz="2000" cap="none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РОССИЙСКАЯ ФЕДЕРАЦИЯ</a:t>
            </a:r>
            <a:br>
              <a:rPr lang="ru-RU" sz="2000" b="0" cap="none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+mn-lt"/>
                <a:cs typeface="Times New Roman" pitchFamily="18" charset="0"/>
              </a:rPr>
            </a:br>
            <a:r>
              <a:rPr lang="ru-RU" sz="2000" cap="none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ХАНТЫ-МАНСИЙСКИЙ АВТОНОМНЫЙ ОКРУГ – ЮГРА</a:t>
            </a:r>
            <a:br>
              <a:rPr lang="ru-RU" sz="2000" b="0" cap="none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cap="none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ГОРОД ПОКАЧИ</a:t>
            </a:r>
            <a:br>
              <a:rPr lang="ru-RU" sz="2000" b="0" cap="none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cap="none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МАДОУ ДСКВ  « </a:t>
            </a:r>
            <a:r>
              <a:rPr lang="ru-RU" sz="2000" cap="none" dirty="0" err="1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Югорка</a:t>
            </a:r>
            <a:r>
              <a:rPr lang="ru-RU" sz="2000" cap="none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br>
              <a:rPr lang="ru-RU" sz="2000" cap="none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br>
              <a:rPr lang="ru-RU" sz="2000" cap="none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b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cap="none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124744"/>
            <a:ext cx="8378196" cy="5072074"/>
          </a:xfrm>
        </p:spPr>
        <p:txBody>
          <a:bodyPr>
            <a:norm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endParaRPr lang="ru-RU" sz="1600" b="1" dirty="0">
              <a:solidFill>
                <a:srgbClr val="0F243E"/>
              </a:solidFill>
              <a:ea typeface="Times New Roman" pitchFamily="18" charset="0"/>
              <a:cs typeface="Times New Roman" pitchFamily="18" charset="0"/>
            </a:endParaRP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endParaRPr lang="ru-RU" sz="1800" b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Городской конкурс </a:t>
            </a:r>
            <a:endParaRPr lang="ru-RU" sz="18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учебно-исследовательских и творческих работ </a:t>
            </a:r>
            <a:endParaRPr lang="ru-RU" sz="18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«Юность в науке»</a:t>
            </a:r>
            <a:endParaRPr lang="ru-RU" sz="18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endParaRPr lang="ru-RU" sz="1800" b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endParaRPr lang="ru-RU" sz="1800" b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Направление работы: естественные науки и современный мир</a:t>
            </a:r>
            <a:endParaRPr lang="ru-RU" sz="18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endParaRPr lang="ru-RU" sz="1600" b="1" dirty="0">
              <a:solidFill>
                <a:schemeClr val="accent5">
                  <a:lumMod val="25000"/>
                </a:schemeClr>
              </a:solidFill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Тема работы «Как появился автомобиль?»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endParaRPr lang="ru-RU" sz="1600" b="1" dirty="0">
              <a:solidFill>
                <a:schemeClr val="accent5">
                  <a:lumMod val="25000"/>
                </a:schemeClr>
              </a:solidFill>
              <a:ea typeface="Times New Roman" pitchFamily="18" charset="0"/>
              <a:cs typeface="Times New Roman" pitchFamily="18" charset="0"/>
            </a:endParaRP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Автор</a:t>
            </a:r>
            <a:r>
              <a:rPr lang="ru-RU" sz="1600" b="1" dirty="0">
                <a:solidFill>
                  <a:schemeClr val="bg2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: </a:t>
            </a:r>
            <a:endParaRPr lang="ru-RU" sz="1600" dirty="0">
              <a:solidFill>
                <a:schemeClr val="bg2">
                  <a:lumMod val="50000"/>
                </a:schemeClr>
              </a:solidFill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Парахин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Юрий,</a:t>
            </a:r>
            <a:endParaRPr lang="ru-RU" sz="16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воспитанник группы   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 Птичка»</a:t>
            </a:r>
            <a:endParaRPr lang="ru-RU" sz="16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Научный руководитель: </a:t>
            </a:r>
            <a:endParaRPr lang="ru-RU" sz="16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Лаптева Инна Алексеевна</a:t>
            </a:r>
            <a:r>
              <a:rPr lang="ru-RU" sz="160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учитель-логопед</a:t>
            </a:r>
            <a:endParaRPr lang="ru-RU" sz="12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ru-RU" b="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Актуальность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 тема выбрана мной, потому что я люблю различные автомобили. </a:t>
            </a:r>
          </a:p>
          <a:p>
            <a:pPr algn="ctr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Машины очень важны для человека.</a:t>
            </a:r>
          </a:p>
        </p:txBody>
      </p:sp>
      <p:pic>
        <p:nvPicPr>
          <p:cNvPr id="6" name="Picture 2" descr="C:\Users\Инна\Audi-Urban-120-550x29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8378" y="3249389"/>
            <a:ext cx="3303822" cy="216024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проекта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изучить историю автомобилей</a:t>
            </a:r>
            <a:r>
              <a:rPr lang="ru-RU" sz="2800" b="0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проекта:</a:t>
            </a:r>
          </a:p>
          <a:p>
            <a:pPr algn="just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собрать информацию об истории создания автомобиля;</a:t>
            </a:r>
          </a:p>
          <a:p>
            <a:pPr algn="just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провести анкетирование родителей;</a:t>
            </a:r>
          </a:p>
          <a:p>
            <a:pPr algn="just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выявить роль и значение автомобиля в современном мире.</a:t>
            </a:r>
          </a:p>
          <a:p>
            <a:pPr>
              <a:buNone/>
            </a:pPr>
            <a:endParaRPr lang="ru-RU" dirty="0">
              <a:solidFill>
                <a:schemeClr val="bg1"/>
              </a:solidFill>
            </a:endParaRPr>
          </a:p>
          <a:p>
            <a:pPr>
              <a:buNone/>
            </a:pPr>
            <a:endParaRPr lang="ru-RU" dirty="0">
              <a:solidFill>
                <a:schemeClr val="bg1"/>
              </a:solidFill>
            </a:endParaRPr>
          </a:p>
          <a:p>
            <a:pPr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Объект исследования :</a:t>
            </a:r>
            <a:r>
              <a:rPr lang="ru-RU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фотографии,</a:t>
            </a:r>
            <a:r>
              <a:rPr lang="ru-RU" b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газетные статьи,</a:t>
            </a:r>
            <a:r>
              <a:rPr lang="ru-RU" b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энциклопедические и</a:t>
            </a:r>
            <a:r>
              <a:rPr lang="ru-RU" b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интернет источники.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accent5">
                  <a:lumMod val="25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Предмет исследования: </a:t>
            </a:r>
            <a:r>
              <a:rPr lang="ru-RU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автомобили старинные и современные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dirty="0">
              <a:solidFill>
                <a:schemeClr val="accent5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b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Вопрос: </a:t>
            </a:r>
            <a:r>
              <a:rPr lang="ru-RU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 появился автомобиль?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dirty="0">
              <a:solidFill>
                <a:schemeClr val="accent5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b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Гипотеза: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собрав информацию об истории и причинах создания</a:t>
            </a:r>
            <a:r>
              <a:rPr lang="ru-RU" b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автомобиля, мы узнаем, как появились первые автомобили и так ли необходимо человечеству его изобретение.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dirty="0">
              <a:solidFill>
                <a:schemeClr val="bg1"/>
              </a:solidFill>
              <a:ea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Мои любимые игрушки</a:t>
            </a:r>
          </a:p>
        </p:txBody>
      </p:sp>
      <p:pic>
        <p:nvPicPr>
          <p:cNvPr id="8" name="Picture 2" descr="G:\IMG_20170326_17214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6446" y="3786190"/>
            <a:ext cx="2928958" cy="2185637"/>
          </a:xfrm>
          <a:prstGeom prst="rect">
            <a:avLst/>
          </a:prstGeom>
          <a:noFill/>
        </p:spPr>
      </p:pic>
      <p:pic>
        <p:nvPicPr>
          <p:cNvPr id="6" name="Picture 2" descr="G:\IMG_20170326_17184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7620" y="1285860"/>
            <a:ext cx="3089405" cy="2357454"/>
          </a:xfrm>
          <a:prstGeom prst="rect">
            <a:avLst/>
          </a:prstGeom>
          <a:noFill/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91643F76-FC6B-F1D8-F6E1-8FF8C50C8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Мои любимые игрушки</a:t>
            </a:r>
          </a:p>
        </p:txBody>
      </p:sp>
      <p:pic>
        <p:nvPicPr>
          <p:cNvPr id="6" name="Picture 2" descr="G:\IMG_20170326_17170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3372" y="1600201"/>
            <a:ext cx="2286016" cy="2114551"/>
          </a:xfrm>
          <a:prstGeom prst="rect">
            <a:avLst/>
          </a:prstGeom>
          <a:noFill/>
        </p:spPr>
      </p:pic>
      <p:pic>
        <p:nvPicPr>
          <p:cNvPr id="7" name="Picture 2" descr="C:\Users\Инна\Desktop\IMG_20170326_17165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0826" y="1643050"/>
            <a:ext cx="2389450" cy="2071701"/>
          </a:xfrm>
          <a:prstGeom prst="rect">
            <a:avLst/>
          </a:prstGeom>
          <a:noFill/>
        </p:spPr>
      </p:pic>
      <p:pic>
        <p:nvPicPr>
          <p:cNvPr id="8" name="Picture 2" descr="G:\IMG_20170326_171737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3786190"/>
            <a:ext cx="3857652" cy="2860236"/>
          </a:xfrm>
          <a:prstGeom prst="rect">
            <a:avLst/>
          </a:prstGeom>
          <a:noFill/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80B18CA7-0F74-D3DE-7717-EA692D6F9B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Возник вопрос: как появился первый автомобиль?</a:t>
            </a:r>
          </a:p>
        </p:txBody>
      </p:sp>
      <p:pic>
        <p:nvPicPr>
          <p:cNvPr id="4" name="Picture 2" descr="C:\Users\Инна\Desktop\encyclopedia-legkovih-avto-rul-600x80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3373" y="1571612"/>
            <a:ext cx="1714512" cy="2143140"/>
          </a:xfrm>
          <a:prstGeom prst="rect">
            <a:avLst/>
          </a:prstGeom>
          <a:noFill/>
        </p:spPr>
      </p:pic>
      <p:pic>
        <p:nvPicPr>
          <p:cNvPr id="5" name="Picture 4" descr="C:\Users\Инна\Desktop\9c9b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7950" y="1571612"/>
            <a:ext cx="1785950" cy="2143140"/>
          </a:xfrm>
          <a:prstGeom prst="rect">
            <a:avLst/>
          </a:prstGeom>
          <a:noFill/>
        </p:spPr>
      </p:pic>
      <p:pic>
        <p:nvPicPr>
          <p:cNvPr id="6" name="Picture 2" descr="C:\Users\Инна\Desktop\05798035.cover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4810" y="4000504"/>
            <a:ext cx="1714512" cy="2214578"/>
          </a:xfrm>
          <a:prstGeom prst="rect">
            <a:avLst/>
          </a:prstGeom>
          <a:noFill/>
        </p:spPr>
      </p:pic>
      <p:pic>
        <p:nvPicPr>
          <p:cNvPr id="7" name="Picture 3" descr="C:\Users\Инна\Desktop\1230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0826" y="4000504"/>
            <a:ext cx="1785950" cy="2286016"/>
          </a:xfrm>
          <a:prstGeom prst="rect">
            <a:avLst/>
          </a:prstGeom>
          <a:noFill/>
        </p:spPr>
      </p:pic>
      <p:sp>
        <p:nvSpPr>
          <p:cNvPr id="8" name="Объект 7">
            <a:extLst>
              <a:ext uri="{FF2B5EF4-FFF2-40B4-BE49-F238E27FC236}">
                <a16:creationId xmlns:a16="http://schemas.microsoft.com/office/drawing/2014/main" id="{F24E1AA2-7C43-7D52-09CA-1CCD8C995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 rot="10800000" flipV="1">
            <a:off x="571472" y="182880"/>
            <a:ext cx="8191528" cy="96010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b="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Первобытный строй</a:t>
            </a:r>
          </a:p>
        </p:txBody>
      </p:sp>
      <p:pic>
        <p:nvPicPr>
          <p:cNvPr id="16386" name="Содержимое 10" descr="первобытная строй.jpg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0034" y="1071546"/>
            <a:ext cx="3676646" cy="3686300"/>
          </a:xfrm>
        </p:spPr>
      </p:pic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3643306" y="5000636"/>
            <a:ext cx="5329246" cy="107157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Люди начали искать более легкие способы переноса добычи.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ru-RU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8" descr="изобретение колеса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357686" y="1142984"/>
            <a:ext cx="4132263" cy="3643338"/>
          </a:xfrm>
          <a:prstGeom prst="rect">
            <a:avLst/>
          </a:prstGeom>
        </p:spPr>
      </p:pic>
    </p:spTree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LM3-1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5050" y="410068"/>
            <a:ext cx="5111750" cy="5579077"/>
          </a:xfrm>
          <a:prstGeom prst="ellipse">
            <a:avLst/>
          </a:prstGeo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57200" y="1071547"/>
            <a:ext cx="3008313" cy="2928958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Трудно представить, что много лет назад не было вовсе машин. Но однажды человек изобрёл колесо.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500" dirty="0"/>
              <a:t> </a:t>
            </a:r>
            <a:r>
              <a:rPr lang="ru-RU" sz="3500" b="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Затем человек придумал повозку</a:t>
            </a:r>
          </a:p>
        </p:txBody>
      </p:sp>
      <p:pic>
        <p:nvPicPr>
          <p:cNvPr id="20482" name="Содержимое 4" descr="древняя повозка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28596" y="1357298"/>
            <a:ext cx="3876675" cy="3000375"/>
          </a:xfrm>
        </p:spPr>
      </p:pic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 bwMode="auto">
          <a:xfrm>
            <a:off x="5143504" y="1214422"/>
            <a:ext cx="374523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Конные экипажи</a:t>
            </a:r>
          </a:p>
        </p:txBody>
      </p:sp>
      <p:pic>
        <p:nvPicPr>
          <p:cNvPr id="21506" name="Содержимое 6" descr="колесница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2428860" y="1571612"/>
            <a:ext cx="6396054" cy="3622976"/>
          </a:xfrm>
        </p:spPr>
      </p:pic>
      <p:sp>
        <p:nvSpPr>
          <p:cNvPr id="21507" name="Содержимое 3"/>
          <p:cNvSpPr>
            <a:spLocks noGrp="1"/>
          </p:cNvSpPr>
          <p:nvPr>
            <p:ph sz="half" idx="2"/>
          </p:nvPr>
        </p:nvSpPr>
        <p:spPr>
          <a:xfrm>
            <a:off x="0" y="6500834"/>
            <a:ext cx="9144000" cy="357166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Деревянные телеги</a:t>
            </a:r>
          </a:p>
        </p:txBody>
      </p:sp>
      <p:pic>
        <p:nvPicPr>
          <p:cNvPr id="57345" name="Picture 1" descr="C:\Users\Public\Pictures\Pictures\2166bbd0b3f3ab309c1be0379f6ec40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90644" y="2348880"/>
            <a:ext cx="5853356" cy="35300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531" name="Содержимое 3"/>
          <p:cNvSpPr>
            <a:spLocks noGrp="1"/>
          </p:cNvSpPr>
          <p:nvPr>
            <p:ph sz="half" idx="2"/>
          </p:nvPr>
        </p:nvSpPr>
        <p:spPr>
          <a:xfrm>
            <a:off x="107504" y="1196752"/>
            <a:ext cx="8858280" cy="857256"/>
          </a:xfrm>
        </p:spPr>
        <p:txBody>
          <a:bodyPr>
            <a:normAutofit fontScale="47500" lnSpcReduction="20000"/>
          </a:bodyPr>
          <a:lstStyle/>
          <a:p>
            <a:pPr eaLnBrk="1" hangingPunct="1"/>
            <a:endParaRPr lang="ru-RU" dirty="0"/>
          </a:p>
          <a:p>
            <a:pPr algn="ctr" eaLnBrk="1" hangingPunct="1">
              <a:buNone/>
            </a:pPr>
            <a:r>
              <a:rPr lang="ru-RU" sz="44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Затем  повозку стали делать на четырех колесах. И назвали телегой или колымагой.</a:t>
            </a:r>
          </a:p>
        </p:txBody>
      </p:sp>
    </p:spTree>
  </p:cSld>
  <p:clrMapOvr>
    <a:masterClrMapping/>
  </p:clrMapOvr>
  <p:transition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2066" y="3429000"/>
            <a:ext cx="3929090" cy="1571636"/>
          </a:xfrm>
        </p:spPr>
        <p:txBody>
          <a:bodyPr>
            <a:normAutofit fontScale="90000"/>
          </a:bodyPr>
          <a:lstStyle/>
          <a:p>
            <a:pPr marL="0" indent="0" algn="l">
              <a:buNone/>
            </a:pPr>
            <a:r>
              <a:rPr lang="ru-RU" sz="2800" b="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Потом  появилась карета, которая защищала пассажиров от ветра, дождя и снега.</a:t>
            </a:r>
            <a:endParaRPr lang="ru-RU" sz="2800" b="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Alexander\Downloads\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1670" y="2643182"/>
            <a:ext cx="2357454" cy="2357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21" name="Picture 1" descr="C:\Users\Public\Pictures\Pictures\286135_7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10" y="357166"/>
            <a:ext cx="2905130" cy="2241111"/>
          </a:xfrm>
          <a:prstGeom prst="rect">
            <a:avLst/>
          </a:prstGeom>
          <a:noFill/>
        </p:spPr>
      </p:pic>
      <p:pic>
        <p:nvPicPr>
          <p:cNvPr id="56322" name="Picture 2" descr="C:\Users\Public\Pictures\Pictures\Изготовление-карет-–-возрождение-старинного-мастерства.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9190" y="428604"/>
            <a:ext cx="3429024" cy="25717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6567798"/>
      </p:ext>
    </p:extLst>
  </p:cSld>
  <p:clrMapOvr>
    <a:masterClrMapping/>
  </p:clrMapOvr>
  <p:transition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Picture 1" descr="C:\Users\Public\Pictures\Pictures\1366806500_mp_pochtovyi_dilizhans_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8585" y="4552309"/>
            <a:ext cx="2857520" cy="206376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3757610" cy="141763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900" b="0" dirty="0">
                <a:solidFill>
                  <a:schemeClr val="bg1"/>
                </a:solidFill>
                <a:latin typeface="+mn-lt"/>
              </a:rPr>
              <a:t>                       </a:t>
            </a:r>
            <a:r>
              <a:rPr lang="ru-RU" sz="4900" b="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Дилижансы</a:t>
            </a:r>
            <a:br>
              <a:rPr lang="ru-RU" b="0" dirty="0">
                <a:solidFill>
                  <a:schemeClr val="bg1"/>
                </a:solidFill>
                <a:latin typeface="+mn-lt"/>
              </a:rPr>
            </a:br>
            <a:endParaRPr lang="ru-RU" b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5603" name="Содержимое 6" descr="Charles Cooper Henderson3.JPG"/>
          <p:cNvPicPr>
            <a:picLocks noGrp="1" noChangeAspect="1"/>
          </p:cNvPicPr>
          <p:nvPr>
            <p:ph sz="half"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58" y="1285860"/>
            <a:ext cx="3714776" cy="2357454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259632" y="4000504"/>
            <a:ext cx="7670086" cy="72464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Первым общественным транспортом стал дилижанс. </a:t>
            </a:r>
          </a:p>
        </p:txBody>
      </p:sp>
      <p:pic>
        <p:nvPicPr>
          <p:cNvPr id="55298" name="Picture 2" descr="C:\Users\Public\Pictures\Pictures\35954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2066" y="1214422"/>
            <a:ext cx="3868079" cy="264320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190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45" y="357166"/>
            <a:ext cx="4357718" cy="3087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 descr="C:\Users\Марина\Desktop\История сухопутного транспорта\для наглядного материала\печатать\Новая папка\1349037004_loshad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6314" y="428604"/>
            <a:ext cx="4144142" cy="30718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3" y="3643314"/>
            <a:ext cx="4357717" cy="30003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7752" y="3661220"/>
            <a:ext cx="4051464" cy="30360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7273" y="135731"/>
            <a:ext cx="9136727" cy="6560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50019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Первый автомобиль</a:t>
            </a:r>
            <a:br>
              <a:rPr lang="ru-RU" b="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Леонтий </a:t>
            </a:r>
            <a:r>
              <a:rPr lang="ru-RU" b="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Шамшуренков</a:t>
            </a:r>
            <a:br>
              <a:rPr lang="ru-RU" b="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7" name="Содержимое 6" descr="image005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0034" y="1857364"/>
            <a:ext cx="3786214" cy="2643206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0" y="5072074"/>
            <a:ext cx="9144000" cy="1785926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None/>
              <a:defRPr/>
            </a:pPr>
            <a:endParaRPr lang="ru-RU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3786190"/>
            <a:ext cx="82868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chemeClr val="bg1"/>
              </a:solidFill>
            </a:endParaRPr>
          </a:p>
          <a:p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57818" y="4572009"/>
            <a:ext cx="35719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1752 год.</a:t>
            </a:r>
          </a:p>
          <a:p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Люди стали думать об изобретении </a:t>
            </a:r>
          </a:p>
          <a:p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самобеглой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 коляски.</a:t>
            </a:r>
          </a:p>
        </p:txBody>
      </p:sp>
      <p:pic>
        <p:nvPicPr>
          <p:cNvPr id="50177" name="Picture 1" descr="C:\Users\Public\Pictures\Pictures\shamshurenkov_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1785926"/>
            <a:ext cx="4214842" cy="2714644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7554" y="4429131"/>
            <a:ext cx="5329246" cy="1071571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pic>
        <p:nvPicPr>
          <p:cNvPr id="1229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4282" y="357166"/>
            <a:ext cx="4096086" cy="4214821"/>
          </a:xfrm>
        </p:spPr>
      </p:pic>
      <p:sp>
        <p:nvSpPr>
          <p:cNvPr id="12291" name="Прямоугольник 3"/>
          <p:cNvSpPr>
            <a:spLocks noChangeArrowheads="1"/>
          </p:cNvSpPr>
          <p:nvPr/>
        </p:nvSpPr>
        <p:spPr bwMode="auto">
          <a:xfrm>
            <a:off x="5072066" y="500042"/>
            <a:ext cx="364333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Французы вполне обоснованно полагают, что первым изобретателем является капитан артиллерии Николя Жозеф  Кюньо, построивший в 1769 году трехколесную телегу, оснащенную массивным паровым котлом</a:t>
            </a:r>
            <a:r>
              <a:rPr lang="ru-RU" sz="2000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>
    <p:wedg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1285852" y="214291"/>
            <a:ext cx="6858048" cy="121444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ru-RU" sz="3600" b="0" dirty="0"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Экипаж Карла </a:t>
            </a:r>
            <a:r>
              <a:rPr lang="ru-RU" sz="3600" b="0" dirty="0" err="1"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Бенца</a:t>
            </a:r>
            <a:r>
              <a:rPr lang="ru-RU" sz="3600" b="0" dirty="0"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, 1886 г.</a:t>
            </a:r>
            <a:br>
              <a:rPr lang="ru-RU" sz="3600" b="0" dirty="0"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3600" b="0" dirty="0">
              <a:solidFill>
                <a:schemeClr val="bg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1857364"/>
            <a:ext cx="5278437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72198" y="571480"/>
            <a:ext cx="2857520" cy="507209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0" dirty="0"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Первый отечественный автомобиль.</a:t>
            </a:r>
            <a:br>
              <a:rPr lang="ru-RU" sz="3200" b="0" dirty="0"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0" dirty="0"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1896г.</a:t>
            </a:r>
            <a:br>
              <a:rPr lang="ru-RU" sz="3200" b="0" dirty="0"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0" dirty="0"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Построен в Петербурге. Скорость- 20 км/ч. </a:t>
            </a:r>
            <a:b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9" y="142852"/>
            <a:ext cx="5072098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571480"/>
            <a:ext cx="3643338" cy="281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58" y="500042"/>
            <a:ext cx="3571900" cy="2876199"/>
          </a:xfrm>
        </p:spPr>
      </p:pic>
      <p:sp>
        <p:nvSpPr>
          <p:cNvPr id="30724" name="Прямоугольник 5"/>
          <p:cNvSpPr>
            <a:spLocks noChangeArrowheads="1"/>
          </p:cNvSpPr>
          <p:nvPr/>
        </p:nvSpPr>
        <p:spPr bwMode="auto">
          <a:xfrm>
            <a:off x="2643174" y="3786191"/>
            <a:ext cx="650082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Один из самых красивых автомобилей своего времени —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Alfa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Romeo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RL —произвёл фурор своим появлением в 1920 г.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3" y="4214813"/>
            <a:ext cx="3357562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428625" y="428625"/>
            <a:ext cx="3143250" cy="2019300"/>
          </a:xfrm>
        </p:spPr>
      </p:pic>
      <p:pic>
        <p:nvPicPr>
          <p:cNvPr id="8704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29250" y="428625"/>
            <a:ext cx="3286125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5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625" y="4214813"/>
            <a:ext cx="3429000" cy="223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6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14625" y="2286000"/>
            <a:ext cx="3500438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87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87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87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87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142852"/>
            <a:ext cx="9146461" cy="6613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Автомобили 20-го века</a:t>
            </a:r>
          </a:p>
        </p:txBody>
      </p:sp>
      <p:pic>
        <p:nvPicPr>
          <p:cNvPr id="33794" name="Содержимое 4" descr="газ.jpg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910" y="1285860"/>
            <a:ext cx="5111786" cy="2500330"/>
          </a:xfrm>
        </p:spPr>
      </p:pic>
      <p:sp>
        <p:nvSpPr>
          <p:cNvPr id="33795" name="Содержимое 3"/>
          <p:cNvSpPr>
            <a:spLocks noGrp="1"/>
          </p:cNvSpPr>
          <p:nvPr>
            <p:ph sz="half" idx="2"/>
          </p:nvPr>
        </p:nvSpPr>
        <p:spPr>
          <a:xfrm>
            <a:off x="3286116" y="3857628"/>
            <a:ext cx="5643602" cy="1643074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None/>
            </a:pPr>
            <a:endParaRPr lang="ru-RU" sz="2800" dirty="0">
              <a:solidFill>
                <a:schemeClr val="bg1"/>
              </a:solidFill>
            </a:endParaRPr>
          </a:p>
          <a:p>
            <a:pPr eaLnBrk="1" hangingPunct="1">
              <a:buNone/>
            </a:pPr>
            <a:r>
              <a:rPr lang="ru-RU" sz="2800" dirty="0">
                <a:solidFill>
                  <a:schemeClr val="bg1"/>
                </a:solidFill>
              </a:rPr>
              <a:t>    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Автомобили видоизменяются постоянно, с каждым разом становясь все более комфортабельными и удобными.</a:t>
            </a:r>
          </a:p>
        </p:txBody>
      </p:sp>
    </p:spTree>
  </p:cSld>
  <p:clrMapOvr>
    <a:masterClrMapping/>
  </p:clrMapOvr>
  <p:transition>
    <p:wedg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Современные автомобили</a:t>
            </a:r>
          </a:p>
        </p:txBody>
      </p:sp>
      <p:pic>
        <p:nvPicPr>
          <p:cNvPr id="8" name="Picture 2" descr="C:\Users\Инна\Alfa-Romeo-8C-Competizione-01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14422"/>
            <a:ext cx="4270367" cy="2664328"/>
          </a:xfrm>
          <a:prstGeom prst="rect">
            <a:avLst/>
          </a:prstGeom>
          <a:noFill/>
        </p:spPr>
      </p:pic>
      <p:pic>
        <p:nvPicPr>
          <p:cNvPr id="23554" name="Picture 2" descr="C:\Users\Public\Pictures\Pictures\0_baacb_507c426b_orig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4286256"/>
            <a:ext cx="4214810" cy="2325430"/>
          </a:xfrm>
          <a:prstGeom prst="rect">
            <a:avLst/>
          </a:prstGeom>
          <a:noFill/>
        </p:spPr>
      </p:pic>
      <p:pic>
        <p:nvPicPr>
          <p:cNvPr id="23553" name="Picture 1" descr="C:\Users\Public\Pictures\Pictures\nissan-murano-new-york-2014-0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9190" y="1214422"/>
            <a:ext cx="4214810" cy="2671727"/>
          </a:xfrm>
          <a:prstGeom prst="rect">
            <a:avLst/>
          </a:prstGeom>
          <a:noFill/>
        </p:spPr>
      </p:pic>
      <p:pic>
        <p:nvPicPr>
          <p:cNvPr id="23555" name="Picture 3" descr="C:\Users\Public\Pictures\Pictures\QK8F9IUJTC35FG5NKDWV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9190" y="4214818"/>
            <a:ext cx="3929090" cy="2428892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785786" y="273050"/>
            <a:ext cx="7072362" cy="941372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Самый дорогой автомобиль в мире</a:t>
            </a:r>
          </a:p>
        </p:txBody>
      </p:sp>
      <p:pic>
        <p:nvPicPr>
          <p:cNvPr id="11267" name="Содержимое 4" descr="1453162758_maxresdefault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1472" y="1500174"/>
            <a:ext cx="5357850" cy="2513559"/>
          </a:xfrm>
        </p:spPr>
      </p:pic>
      <p:sp>
        <p:nvSpPr>
          <p:cNvPr id="11268" name="Текст 3"/>
          <p:cNvSpPr>
            <a:spLocks noGrp="1"/>
          </p:cNvSpPr>
          <p:nvPr>
            <p:ph type="body" sz="half" idx="2"/>
          </p:nvPr>
        </p:nvSpPr>
        <p:spPr>
          <a:xfrm>
            <a:off x="3428992" y="4286256"/>
            <a:ext cx="5286412" cy="1500198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  <a:p>
            <a:endParaRPr lang="ru-RU" sz="2000" b="1" dirty="0">
              <a:solidFill>
                <a:schemeClr val="bg1"/>
              </a:solidFill>
            </a:endParaRPr>
          </a:p>
          <a:p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 самый дорогой автомобиль в Мире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Bugatti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Type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57SC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Atlantic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стоит около 40 млн.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долл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endParaRPr lang="ru-RU" sz="28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Автомобили будущего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3" y="1643051"/>
            <a:ext cx="4214842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Инна\Downloads\v_text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9124" y="2786058"/>
            <a:ext cx="4554124" cy="3736981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Автомобили будущего</a:t>
            </a:r>
          </a:p>
        </p:txBody>
      </p:sp>
      <p:pic>
        <p:nvPicPr>
          <p:cNvPr id="5" name="Picture 2" descr="C:\Users\Инна\Downloads\v_text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286248" y="3071810"/>
            <a:ext cx="4342382" cy="2643205"/>
          </a:xfrm>
          <a:prstGeom prst="rect">
            <a:avLst/>
          </a:prstGeom>
          <a:noFill/>
        </p:spPr>
      </p:pic>
      <p:pic>
        <p:nvPicPr>
          <p:cNvPr id="4098" name="Picture 2" descr="C:\Users\Инна\Downloads\v_text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7" y="1500174"/>
            <a:ext cx="3643338" cy="2760105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95282" y="-285776"/>
            <a:ext cx="9239282" cy="692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144000" cy="571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CityCar</a:t>
            </a:r>
            <a:r>
              <a:rPr lang="ru-RU" sz="3200" b="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автомобиль, который меняет форму</a:t>
            </a:r>
            <a:br>
              <a:rPr lang="ru-RU" sz="3200" b="0" dirty="0">
                <a:solidFill>
                  <a:schemeClr val="bg1"/>
                </a:solidFill>
              </a:rPr>
            </a:br>
            <a:endParaRPr lang="ru-RU" sz="3200" b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098" name="Picture 2" descr="C:\Users\Public\Pictures\Pictures\cars_of_the_futur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785926"/>
            <a:ext cx="3937028" cy="2214578"/>
          </a:xfrm>
          <a:prstGeom prst="rect">
            <a:avLst/>
          </a:prstGeom>
          <a:noFill/>
        </p:spPr>
      </p:pic>
      <p:pic>
        <p:nvPicPr>
          <p:cNvPr id="4099" name="Picture 3" descr="C:\Users\Public\Pictures\Pictures\CityCa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1857364"/>
            <a:ext cx="3643338" cy="2143140"/>
          </a:xfrm>
          <a:prstGeom prst="rect">
            <a:avLst/>
          </a:prstGeom>
          <a:noFill/>
        </p:spPr>
      </p:pic>
      <p:pic>
        <p:nvPicPr>
          <p:cNvPr id="4100" name="Picture 4" descr="C:\Users\Public\Pictures\Pictures\CityCar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27456" y="4500570"/>
            <a:ext cx="5016246" cy="2137187"/>
          </a:xfrm>
          <a:prstGeom prst="rect">
            <a:avLst/>
          </a:prstGeom>
          <a:noFill/>
        </p:spPr>
      </p:pic>
      <p:pic>
        <p:nvPicPr>
          <p:cNvPr id="4101" name="Picture 5" descr="C:\Users\Public\Pictures\Pictures\CityCar_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2400" y="3079750"/>
            <a:ext cx="1219200" cy="698500"/>
          </a:xfrm>
          <a:prstGeom prst="rect">
            <a:avLst/>
          </a:prstGeom>
          <a:noFill/>
        </p:spPr>
      </p:pic>
      <p:pic>
        <p:nvPicPr>
          <p:cNvPr id="4102" name="Picture 6" descr="C:\Users\Public\Pictures\Pictures\CityCar_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2400" y="3079750"/>
            <a:ext cx="1219200" cy="6985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чего нужен автомобиль?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edg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29576" cy="1011222"/>
          </a:xfrm>
        </p:spPr>
        <p:txBody>
          <a:bodyPr/>
          <a:lstStyle/>
          <a:p>
            <a:r>
              <a:rPr lang="ru-RU" sz="36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Какие марки автомобилей тебе нравятся?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4599941"/>
              </p:ext>
            </p:extLst>
          </p:nvPr>
        </p:nvGraphicFramePr>
        <p:xfrm>
          <a:off x="500034" y="1285860"/>
          <a:ext cx="8215370" cy="4580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edg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Каким должен быть автомобиль будущего?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87124"/>
              </p:ext>
            </p:extLst>
          </p:nvPr>
        </p:nvGraphicFramePr>
        <p:xfrm>
          <a:off x="755576" y="126876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edg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285728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600" b="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Заключение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214422"/>
            <a:ext cx="8856984" cy="415879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Данная работа: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-позволила мне узнать много нового и интересного об истории автомобиля;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-дала расширенные знания  по созданию и появлению новых марок авто;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-считаю, что  моя исследовательская работа будет полезна тем ребятам, которые не знакомы  с развитием автомобилестроения и позволит им узнать много нового об истории автомобиля.</a:t>
            </a:r>
          </a:p>
        </p:txBody>
      </p:sp>
    </p:spTree>
  </p:cSld>
  <p:clrMapOvr>
    <a:masterClrMapping/>
  </p:clrMapOvr>
  <p:transition>
    <p:wedge/>
  </p:transition>
</p:sld>
</file>

<file path=ppt/theme/theme1.xml><?xml version="1.0" encoding="utf-8"?>
<a:theme xmlns:a="http://schemas.openxmlformats.org/drawingml/2006/main" name="Тема4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Тема4</Template>
  <TotalTime>851</TotalTime>
  <Words>1051</Words>
  <Application>Microsoft Office PowerPoint</Application>
  <PresentationFormat>Экран (4:3)</PresentationFormat>
  <Paragraphs>114</Paragraphs>
  <Slides>35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1" baseType="lpstr">
      <vt:lpstr>Arial</vt:lpstr>
      <vt:lpstr>Calibri</vt:lpstr>
      <vt:lpstr>Times New Roman</vt:lpstr>
      <vt:lpstr>Wingdings</vt:lpstr>
      <vt:lpstr>Wingdings 2</vt:lpstr>
      <vt:lpstr>Тема4</vt:lpstr>
      <vt:lpstr>РОССИЙСКАЯ ФЕДЕРАЦИЯ ХАНТЫ-МАНСИЙСКИЙ АВТОНОМНЫЙ ОКРУГ – ЮГРА ГОРОД ПОКАЧИ МАДОУ ДСКВ  « Югорка»    </vt:lpstr>
      <vt:lpstr>Актуальность</vt:lpstr>
      <vt:lpstr>Цель проекта: изучить историю автомобилей.</vt:lpstr>
      <vt:lpstr>Презентация PowerPoint</vt:lpstr>
      <vt:lpstr>Мои любимые игрушки</vt:lpstr>
      <vt:lpstr>Мои любимые игрушки</vt:lpstr>
      <vt:lpstr>Возник вопрос: как появился первый автомобиль?</vt:lpstr>
      <vt:lpstr>         Первобытный строй</vt:lpstr>
      <vt:lpstr>Презентация PowerPoint</vt:lpstr>
      <vt:lpstr> Затем человек придумал повозку</vt:lpstr>
      <vt:lpstr>Конные экипажи</vt:lpstr>
      <vt:lpstr> Деревянные телеги</vt:lpstr>
      <vt:lpstr>Потом  появилась карета, которая защищала пассажиров от ветра, дождя и снега.</vt:lpstr>
      <vt:lpstr>                       Дилижансы </vt:lpstr>
      <vt:lpstr>Презентация PowerPoint</vt:lpstr>
      <vt:lpstr>Презентация PowerPoint</vt:lpstr>
      <vt:lpstr>           Первый автомобиль Леонтий Шамшуренков </vt:lpstr>
      <vt:lpstr>Презентация PowerPoint</vt:lpstr>
      <vt:lpstr>Экипаж Карла Бенца, 1886 г. </vt:lpstr>
      <vt:lpstr>Первый отечественный автомобиль. 1896г.  Построен в Петербурге. Скорость- 20 км/ч.  </vt:lpstr>
      <vt:lpstr>Презентация PowerPoint</vt:lpstr>
      <vt:lpstr>Презентация PowerPoint</vt:lpstr>
      <vt:lpstr>Презентация PowerPoint</vt:lpstr>
      <vt:lpstr>Автомобили 20-го века</vt:lpstr>
      <vt:lpstr>Современные автомобили</vt:lpstr>
      <vt:lpstr>Самый дорогой автомобиль в мире</vt:lpstr>
      <vt:lpstr>Автомобили будущего</vt:lpstr>
      <vt:lpstr>Автомобили будущего</vt:lpstr>
      <vt:lpstr>Презентация PowerPoint</vt:lpstr>
      <vt:lpstr>Презентация PowerPoint</vt:lpstr>
      <vt:lpstr>CityCar - автомобиль, который меняет форму </vt:lpstr>
      <vt:lpstr>Для чего нужен автомобиль?</vt:lpstr>
      <vt:lpstr>Какие марки автомобилей тебе нравятся?</vt:lpstr>
      <vt:lpstr>Каким должен быть автомобиль будущего?</vt:lpstr>
      <vt:lpstr>Заключение 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автомобиля</dc:title>
  <dc:creator>Инна</dc:creator>
  <cp:lastModifiedBy>Екатерина Чимутова</cp:lastModifiedBy>
  <cp:revision>115</cp:revision>
  <dcterms:created xsi:type="dcterms:W3CDTF">2017-03-26T06:24:41Z</dcterms:created>
  <dcterms:modified xsi:type="dcterms:W3CDTF">2026-10-07T13:16:52Z</dcterms:modified>
</cp:coreProperties>
</file>