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8"/>
  </p:notesMasterIdLst>
  <p:sldIdLst>
    <p:sldId id="256" r:id="rId3"/>
    <p:sldId id="267" r:id="rId4"/>
    <p:sldId id="268" r:id="rId5"/>
    <p:sldId id="269" r:id="rId6"/>
    <p:sldId id="301" r:id="rId7"/>
    <p:sldId id="302" r:id="rId8"/>
    <p:sldId id="303" r:id="rId9"/>
    <p:sldId id="304" r:id="rId10"/>
    <p:sldId id="328" r:id="rId11"/>
    <p:sldId id="307" r:id="rId12"/>
    <p:sldId id="306" r:id="rId13"/>
    <p:sldId id="309" r:id="rId14"/>
    <p:sldId id="275" r:id="rId15"/>
    <p:sldId id="311" r:id="rId16"/>
    <p:sldId id="310" r:id="rId17"/>
    <p:sldId id="285" r:id="rId18"/>
    <p:sldId id="312" r:id="rId19"/>
    <p:sldId id="313" r:id="rId20"/>
    <p:sldId id="327" r:id="rId21"/>
    <p:sldId id="314" r:id="rId22"/>
    <p:sldId id="315" r:id="rId23"/>
    <p:sldId id="316" r:id="rId24"/>
    <p:sldId id="317" r:id="rId25"/>
    <p:sldId id="318" r:id="rId26"/>
    <p:sldId id="319" r:id="rId27"/>
    <p:sldId id="330" r:id="rId28"/>
    <p:sldId id="331" r:id="rId29"/>
    <p:sldId id="333" r:id="rId30"/>
    <p:sldId id="332" r:id="rId31"/>
    <p:sldId id="320" r:id="rId32"/>
    <p:sldId id="321" r:id="rId33"/>
    <p:sldId id="322" r:id="rId34"/>
    <p:sldId id="334" r:id="rId35"/>
    <p:sldId id="323" r:id="rId36"/>
    <p:sldId id="299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1" d="100"/>
          <a:sy n="81" d="100"/>
        </p:scale>
        <p:origin x="725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microsoft.com/office/2016/11/relationships/changesInfo" Target="changesInfos/changesInfo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modSld">
      <pc:chgData name="Екатерина Чимутова" userId="4e1c11216741eefa" providerId="LiveId" clId="{E01BB03D-4D9F-4CF2-BCCB-B77BB2E13832}" dt="2026-10-07T13:12:32.850" v="11"/>
      <pc:docMkLst>
        <pc:docMk/>
      </pc:docMkLst>
      <pc:sldChg chg="addSp delSp modSp mod">
        <pc:chgData name="Екатерина Чимутова" userId="4e1c11216741eefa" providerId="LiveId" clId="{E01BB03D-4D9F-4CF2-BCCB-B77BB2E13832}" dt="2026-10-07T13:12:32.850" v="11"/>
        <pc:sldMkLst>
          <pc:docMk/>
          <pc:sldMk cId="2789089081" sldId="256"/>
        </pc:sldMkLst>
        <pc:spChg chg="add del mod">
          <ac:chgData name="Екатерина Чимутова" userId="4e1c11216741eefa" providerId="LiveId" clId="{E01BB03D-4D9F-4CF2-BCCB-B77BB2E13832}" dt="2026-10-07T13:12:32.849" v="9"/>
          <ac:spMkLst>
            <pc:docMk/>
            <pc:sldMk cId="2789089081" sldId="256"/>
            <ac:spMk id="3" creationId="{3160DE0B-1CFA-18EC-EBA9-2C4E8DF73216}"/>
          </ac:spMkLst>
        </pc:spChg>
        <pc:spChg chg="add del mod">
          <ac:chgData name="Екатерина Чимутова" userId="4e1c11216741eefa" providerId="LiveId" clId="{E01BB03D-4D9F-4CF2-BCCB-B77BB2E13832}" dt="2026-10-07T13:12:32.850" v="11"/>
          <ac:spMkLst>
            <pc:docMk/>
            <pc:sldMk cId="2789089081" sldId="256"/>
            <ac:spMk id="4" creationId="{639C157B-EE42-DB6B-444A-9834739EFF6F}"/>
          </ac:spMkLst>
        </pc:spChg>
      </pc:sldChg>
      <pc:sldChg chg="addSp delSp modSp mod">
        <pc:chgData name="Екатерина Чимутова" userId="4e1c11216741eefa" providerId="LiveId" clId="{E01BB03D-4D9F-4CF2-BCCB-B77BB2E13832}" dt="2026-10-07T13:12:29.548" v="5"/>
        <pc:sldMkLst>
          <pc:docMk/>
          <pc:sldMk cId="0" sldId="267"/>
        </pc:sldMkLst>
        <pc:spChg chg="add del mod">
          <ac:chgData name="Екатерина Чимутова" userId="4e1c11216741eefa" providerId="LiveId" clId="{E01BB03D-4D9F-4CF2-BCCB-B77BB2E13832}" dt="2026-10-07T13:12:28.171" v="2"/>
          <ac:spMkLst>
            <pc:docMk/>
            <pc:sldMk cId="0" sldId="267"/>
            <ac:spMk id="2" creationId="{15A7B513-D7A3-B63A-4A70-C74F4A2A7D7B}"/>
          </ac:spMkLst>
        </pc:spChg>
        <pc:spChg chg="add del mod">
          <ac:chgData name="Екатерина Чимутова" userId="4e1c11216741eefa" providerId="LiveId" clId="{E01BB03D-4D9F-4CF2-BCCB-B77BB2E13832}" dt="2026-10-07T13:12:29.548" v="5"/>
          <ac:spMkLst>
            <pc:docMk/>
            <pc:sldMk cId="0" sldId="267"/>
            <ac:spMk id="4" creationId="{CEC5898E-D40B-4542-F528-56AC326DDB5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D11722-D5C5-4987-AAA1-42A58681A074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A5B14-6105-4FB1-B3D4-633D14DF4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40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1F39F-A9C5-4171-AAAA-140ACD4FD09C}" type="slidenum">
              <a:rPr lang="ru-RU" smtClean="0"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1F39F-A9C5-4171-AAAA-140ACD4FD09C}" type="slidenum">
              <a:rPr lang="ru-RU" smtClean="0"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4200E-3CA0-49AE-0CF5-935135435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E40C8C0-F8AF-9D5D-5B3E-21618D83F9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F2054B0-519B-75E5-89CE-85EE50595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3D6D56-6FA9-D4C3-2FDE-5DC8ADB960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1F39F-A9C5-4171-AAAA-140ACD4FD09C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851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D63-578E-4BA0-BD47-FCEF57A28CA3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2386-C017-4084-82B2-8148044D8C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985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D63-578E-4BA0-BD47-FCEF57A28CA3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2386-C017-4084-82B2-8148044D8C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73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D63-578E-4BA0-BD47-FCEF57A28CA3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2386-C017-4084-82B2-8148044D8C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62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D63-578E-4BA0-BD47-FCEF57A28CA3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2386-C017-4084-82B2-8148044D8C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366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D63-578E-4BA0-BD47-FCEF57A28CA3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2386-C017-4084-82B2-8148044D8C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428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D63-578E-4BA0-BD47-FCEF57A28CA3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2386-C017-4084-82B2-8148044D8C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199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D63-578E-4BA0-BD47-FCEF57A28CA3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2386-C017-4084-82B2-8148044D8C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2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D63-578E-4BA0-BD47-FCEF57A28CA3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2386-C017-4084-82B2-8148044D8C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457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D63-578E-4BA0-BD47-FCEF57A28CA3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2386-C017-4084-82B2-8148044D8C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033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D63-578E-4BA0-BD47-FCEF57A28CA3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2386-C017-4084-82B2-8148044D8C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817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D63-578E-4BA0-BD47-FCEF57A28CA3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2386-C017-4084-82B2-8148044D8C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106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D63-578E-4BA0-BD47-FCEF57A28CA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2386-C017-4084-82B2-8148044D8C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475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D63-578E-4BA0-BD47-FCEF57A28CA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2386-C017-4084-82B2-8148044D8C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825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D63-578E-4BA0-BD47-FCEF57A28CA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2386-C017-4084-82B2-8148044D8C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579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D63-578E-4BA0-BD47-FCEF57A28CA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2386-C017-4084-82B2-8148044D8C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5254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D63-578E-4BA0-BD47-FCEF57A28CA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2386-C017-4084-82B2-8148044D8C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3580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D63-578E-4BA0-BD47-FCEF57A28CA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2386-C017-4084-82B2-8148044D8C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973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D63-578E-4BA0-BD47-FCEF57A28CA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2386-C017-4084-82B2-8148044D8C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8950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D63-578E-4BA0-BD47-FCEF57A28CA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2386-C017-4084-82B2-8148044D8C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563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D63-578E-4BA0-BD47-FCEF57A28CA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2386-C017-4084-82B2-8148044D8C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0203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D63-578E-4BA0-BD47-FCEF57A28CA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2386-C017-4084-82B2-8148044D8C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368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D63-578E-4BA0-BD47-FCEF57A28CA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2386-C017-4084-82B2-8148044D8C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700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BBD63-578E-4BA0-BD47-FCEF57A28CA3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12386-C017-4084-82B2-8148044D8C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493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BBD63-578E-4BA0-BD47-FCEF57A28CA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12386-C017-4084-82B2-8148044D8CB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509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audio" Target="../media/audio2.wav"/><Relationship Id="rId7" Type="http://schemas.openxmlformats.org/officeDocument/2006/relationships/image" Target="../media/image4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jpeg"/><Relationship Id="rId4" Type="http://schemas.openxmlformats.org/officeDocument/2006/relationships/image" Target="../media/image38.png"/><Relationship Id="rId9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audio" Target="../media/audio2.wav"/><Relationship Id="rId7" Type="http://schemas.openxmlformats.org/officeDocument/2006/relationships/image" Target="../media/image4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gi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10" Type="http://schemas.openxmlformats.org/officeDocument/2006/relationships/image" Target="../media/image60.jpeg"/><Relationship Id="rId4" Type="http://schemas.openxmlformats.org/officeDocument/2006/relationships/image" Target="../media/image55.jpeg"/><Relationship Id="rId9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4.jpeg"/><Relationship Id="rId7" Type="http://schemas.microsoft.com/office/2007/relationships/hdphoto" Target="../media/hdphoto3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11" Type="http://schemas.openxmlformats.org/officeDocument/2006/relationships/image" Target="../media/image64.jpeg"/><Relationship Id="rId5" Type="http://schemas.microsoft.com/office/2007/relationships/hdphoto" Target="../media/hdphoto2.wdp"/><Relationship Id="rId10" Type="http://schemas.openxmlformats.org/officeDocument/2006/relationships/image" Target="../media/image56.jpeg"/><Relationship Id="rId4" Type="http://schemas.openxmlformats.org/officeDocument/2006/relationships/image" Target="../media/image61.jpeg"/><Relationship Id="rId9" Type="http://schemas.openxmlformats.org/officeDocument/2006/relationships/image" Target="../media/image5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54.jpeg"/><Relationship Id="rId7" Type="http://schemas.microsoft.com/office/2007/relationships/hdphoto" Target="../media/hdphoto5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11" Type="http://schemas.openxmlformats.org/officeDocument/2006/relationships/image" Target="../media/image74.jpeg"/><Relationship Id="rId5" Type="http://schemas.microsoft.com/office/2007/relationships/hdphoto" Target="../media/hdphoto4.wdp"/><Relationship Id="rId10" Type="http://schemas.openxmlformats.org/officeDocument/2006/relationships/image" Target="../media/image73.jpeg"/><Relationship Id="rId4" Type="http://schemas.openxmlformats.org/officeDocument/2006/relationships/image" Target="../media/image70.jpeg"/><Relationship Id="rId9" Type="http://schemas.microsoft.com/office/2007/relationships/hdphoto" Target="../media/hdphoto6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64873" y="285750"/>
            <a:ext cx="8603672" cy="1986395"/>
          </a:xfrm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rgbClr val="002060"/>
                </a:solidFill>
                <a:latin typeface="+mn-lt"/>
                <a:cs typeface="Calibri" pitchFamily="34" charset="0"/>
              </a:rPr>
              <a:t>Рекомендации по обучению грамоте детей дошкольного возраста</a:t>
            </a:r>
            <a:br>
              <a:rPr lang="ru-RU" sz="3600" b="1" u="sng" dirty="0">
                <a:solidFill>
                  <a:srgbClr val="002060"/>
                </a:solidFill>
                <a:latin typeface="+mn-lt"/>
                <a:cs typeface="Calibri" pitchFamily="34" charset="0"/>
              </a:rPr>
            </a:br>
            <a:endParaRPr lang="ru-RU" sz="3600" b="1" u="sng" dirty="0">
              <a:solidFill>
                <a:srgbClr val="002060"/>
              </a:solidFill>
              <a:latin typeface="+mn-lt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89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380508" y="1607127"/>
            <a:ext cx="6511637" cy="407323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ru-RU" sz="3600" b="1" dirty="0">
                <a:solidFill>
                  <a:srgbClr val="002060"/>
                </a:solidFill>
              </a:rPr>
              <a:t>Обучение грамоте </a:t>
            </a:r>
            <a:r>
              <a:rPr lang="ru-RU" sz="3200" dirty="0">
                <a:solidFill>
                  <a:srgbClr val="002060"/>
                </a:solidFill>
              </a:rPr>
              <a:t>в детском саду - это целенаправленный, систематический процесс по подготовке к овладению письмом и чтением.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361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Важно, чтобы ребёнок:</a:t>
            </a:r>
            <a:br>
              <a:rPr lang="ru-RU" b="1" dirty="0">
                <a:solidFill>
                  <a:srgbClr val="002060"/>
                </a:solidFill>
                <a:latin typeface="+mn-lt"/>
              </a:rPr>
            </a:br>
            <a:endParaRPr lang="ru-RU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000250" y="1285875"/>
            <a:ext cx="8386763" cy="4891088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3200" dirty="0">
                <a:solidFill>
                  <a:srgbClr val="002060"/>
                </a:solidFill>
              </a:rPr>
              <a:t>не пропускал буквы, не смешивал их при написании;</a:t>
            </a:r>
          </a:p>
          <a:p>
            <a:pPr lvl="0"/>
            <a:r>
              <a:rPr lang="ru-RU" sz="3200" dirty="0">
                <a:solidFill>
                  <a:srgbClr val="002060"/>
                </a:solidFill>
              </a:rPr>
              <a:t>умел использовать свой слух, зрение, произношение для выделения опознавательных признаков гласных и согласных звуков, звонких и глухих согласных звуков, а не только старался запомнить соответствующие буквы;</a:t>
            </a:r>
          </a:p>
          <a:p>
            <a:pPr lvl="0"/>
            <a:r>
              <a:rPr lang="ru-RU" sz="3200" dirty="0">
                <a:solidFill>
                  <a:srgbClr val="002060"/>
                </a:solidFill>
              </a:rPr>
              <a:t>под руководством педагога формировал познавательное отношение к речи, уточняя и расширяя словарный запас.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7338" y="365125"/>
            <a:ext cx="8915400" cy="192087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+mn-lt"/>
              </a:rPr>
              <a:t>Компоненты, которые входят в процесс обучения грамоте</a:t>
            </a:r>
            <a:r>
              <a:rPr lang="ru-RU" sz="3600" dirty="0">
                <a:solidFill>
                  <a:srgbClr val="002060"/>
                </a:solidFill>
                <a:latin typeface="+mn-lt"/>
              </a:rPr>
              <a:t>:</a:t>
            </a:r>
            <a:br>
              <a:rPr lang="ru-RU" sz="3600" dirty="0">
                <a:solidFill>
                  <a:srgbClr val="002060"/>
                </a:solidFill>
                <a:latin typeface="+mn-lt"/>
              </a:rPr>
            </a:br>
            <a:endParaRPr lang="ru-RU" sz="36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02873" y="2410691"/>
            <a:ext cx="7744691" cy="3766272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 сформированность звуковой стороны речи;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 полная сформированность фонематических процессов;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-готовность к звукобуквенному анализу и синтезу звукового состава речи.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3490" y="332509"/>
            <a:ext cx="8603673" cy="3976255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+mn-lt"/>
              </a:rPr>
              <a:t>Период с 4-х до 5-ти лет считают периодом </a:t>
            </a:r>
            <a:br>
              <a:rPr lang="ru-RU" sz="2800" b="1" dirty="0">
                <a:solidFill>
                  <a:srgbClr val="002060"/>
                </a:solidFill>
                <a:latin typeface="+mn-lt"/>
              </a:rPr>
            </a:br>
            <a:r>
              <a:rPr lang="ru-RU" sz="2800" b="1" dirty="0">
                <a:solidFill>
                  <a:srgbClr val="002060"/>
                </a:solidFill>
                <a:latin typeface="+mn-lt"/>
              </a:rPr>
              <a:t>«языковой одаренности»</a:t>
            </a:r>
            <a:br>
              <a:rPr lang="ru-RU" sz="2800" b="1" dirty="0">
                <a:solidFill>
                  <a:srgbClr val="002060"/>
                </a:solidFill>
                <a:latin typeface="+mn-lt"/>
              </a:rPr>
            </a:br>
            <a:br>
              <a:rPr lang="ru-RU" sz="2800" b="1" dirty="0">
                <a:solidFill>
                  <a:srgbClr val="002060"/>
                </a:solidFill>
                <a:latin typeface="+mn-lt"/>
              </a:rPr>
            </a:br>
            <a:r>
              <a:rPr lang="ru-RU" sz="2800" b="1" dirty="0">
                <a:solidFill>
                  <a:srgbClr val="002060"/>
                </a:solidFill>
                <a:latin typeface="+mn-lt"/>
              </a:rPr>
              <a:t>Работу по обучению грамоте целесообразно проводить в несколько этапов.</a:t>
            </a:r>
            <a:br>
              <a:rPr lang="ru-RU" sz="2800" b="1" dirty="0">
                <a:solidFill>
                  <a:srgbClr val="002060"/>
                </a:solidFill>
                <a:latin typeface="+mn-lt"/>
              </a:rPr>
            </a:br>
            <a:endParaRPr lang="ru-RU" sz="28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5602" y="3312145"/>
            <a:ext cx="3366654" cy="2660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509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399" y="166255"/>
            <a:ext cx="8423565" cy="133003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+mn-lt"/>
              </a:rPr>
              <a:t>Предлагаемые игры 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856509" y="1953491"/>
            <a:ext cx="4350328" cy="4223472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"Узнай, что звучит?"</a:t>
            </a:r>
          </a:p>
          <a:p>
            <a:r>
              <a:rPr lang="ru-RU" dirty="0">
                <a:solidFill>
                  <a:srgbClr val="002060"/>
                </a:solidFill>
              </a:rPr>
              <a:t> "Где звучит колокольчик?"</a:t>
            </a:r>
          </a:p>
          <a:p>
            <a:r>
              <a:rPr lang="ru-RU" dirty="0">
                <a:solidFill>
                  <a:srgbClr val="002060"/>
                </a:solidFill>
              </a:rPr>
              <a:t>"Покажи картинку"</a:t>
            </a:r>
          </a:p>
          <a:p>
            <a:r>
              <a:rPr lang="ru-RU" dirty="0">
                <a:solidFill>
                  <a:srgbClr val="002060"/>
                </a:solidFill>
              </a:rPr>
              <a:t>"Громко - тихо"</a:t>
            </a:r>
          </a:p>
          <a:p>
            <a:r>
              <a:rPr lang="ru-RU" dirty="0">
                <a:solidFill>
                  <a:srgbClr val="002060"/>
                </a:solidFill>
              </a:rPr>
              <a:t>"Кто сказал? "</a:t>
            </a:r>
          </a:p>
          <a:p>
            <a:r>
              <a:rPr lang="ru-RU" dirty="0">
                <a:solidFill>
                  <a:srgbClr val="002060"/>
                </a:solidFill>
              </a:rPr>
              <a:t>" Звуки какого времени года услышали?" </a:t>
            </a:r>
          </a:p>
          <a:p>
            <a:r>
              <a:rPr lang="ru-RU" dirty="0">
                <a:solidFill>
                  <a:srgbClr val="002060"/>
                </a:solidFill>
              </a:rPr>
              <a:t>" Какой транспорт завёл мотор? "</a:t>
            </a:r>
            <a:br>
              <a:rPr lang="ru-RU" dirty="0">
                <a:solidFill>
                  <a:srgbClr val="002060"/>
                </a:solidFill>
              </a:rPr>
            </a:b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       </a:t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37683" y="425738"/>
            <a:ext cx="2090737" cy="151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6295" y="2365230"/>
            <a:ext cx="1871663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9762" y="1739756"/>
            <a:ext cx="1700213" cy="165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9504" y="4432155"/>
            <a:ext cx="3573581" cy="2008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7163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399" y="166255"/>
            <a:ext cx="8423565" cy="133003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+mn-lt"/>
              </a:rPr>
              <a:t>На этом этапе проводится работа по делению слов на части (слоги)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759527" y="1551709"/>
            <a:ext cx="3643746" cy="4170217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Дети определяют количество частей (слогов) через</a:t>
            </a:r>
          </a:p>
          <a:p>
            <a:r>
              <a:rPr lang="ru-RU" sz="2400" dirty="0">
                <a:solidFill>
                  <a:srgbClr val="002060"/>
                </a:solidFill>
              </a:rPr>
              <a:t>хлопки, </a:t>
            </a:r>
          </a:p>
          <a:p>
            <a:r>
              <a:rPr lang="ru-RU" sz="2400" dirty="0">
                <a:solidFill>
                  <a:srgbClr val="002060"/>
                </a:solidFill>
              </a:rPr>
              <a:t>шаги,</a:t>
            </a:r>
          </a:p>
          <a:p>
            <a:r>
              <a:rPr lang="ru-RU" sz="2400" dirty="0">
                <a:solidFill>
                  <a:srgbClr val="002060"/>
                </a:solidFill>
              </a:rPr>
              <a:t> сгибание пальцев,</a:t>
            </a:r>
          </a:p>
          <a:p>
            <a:r>
              <a:rPr lang="ru-RU" sz="2400" dirty="0">
                <a:solidFill>
                  <a:srgbClr val="002060"/>
                </a:solidFill>
              </a:rPr>
              <a:t> приседание,</a:t>
            </a:r>
          </a:p>
          <a:p>
            <a:r>
              <a:rPr lang="ru-RU" sz="2400" dirty="0">
                <a:solidFill>
                  <a:srgbClr val="002060"/>
                </a:solidFill>
              </a:rPr>
              <a:t>тактильный контроль за нижней челюстью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9418" y="1371600"/>
            <a:ext cx="4784124" cy="4192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3091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399" y="166255"/>
            <a:ext cx="8423565" cy="133003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+mn-lt"/>
              </a:rPr>
              <a:t>Дидактические пособия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8950" y="1634835"/>
            <a:ext cx="4492794" cy="3367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1838" y="1468582"/>
            <a:ext cx="3915473" cy="2937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8069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11824" y="3356764"/>
            <a:ext cx="1296144" cy="9866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236840" y="2442364"/>
            <a:ext cx="12192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807968" y="3356764"/>
            <a:ext cx="1296144" cy="9866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258509" y="4343400"/>
            <a:ext cx="12192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39309" y="4343400"/>
            <a:ext cx="12192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477709" y="4343400"/>
            <a:ext cx="12192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5100832" y="1527964"/>
            <a:ext cx="1414272" cy="914400"/>
          </a:xfrm>
          <a:prstGeom prst="triangl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15377" y="260650"/>
            <a:ext cx="67762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cs typeface="Calibri" panose="020F0502020204030204" pitchFamily="34" charset="0"/>
              </a:rPr>
              <a:t>Игра «Рассели животных в свои домики»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9263" y="5733256"/>
            <a:ext cx="112987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Животные  грустные стоят, в дом попасть они хотят,</a:t>
            </a:r>
          </a:p>
          <a:p>
            <a:pPr algn="just"/>
            <a:r>
              <a:rPr lang="ru-RU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Но не знают: Как? Куда? </a:t>
            </a:r>
            <a:r>
              <a:rPr lang="ru-RU" sz="2800" b="1">
                <a:solidFill>
                  <a:srgbClr val="002060"/>
                </a:solidFill>
                <a:cs typeface="Times New Roman" panose="02020603050405020304" pitchFamily="18" charset="0"/>
              </a:rPr>
              <a:t>Помогите, </a:t>
            </a:r>
            <a:r>
              <a:rPr lang="ru-RU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детвора!</a:t>
            </a:r>
          </a:p>
        </p:txBody>
      </p:sp>
      <p:pic>
        <p:nvPicPr>
          <p:cNvPr id="9220" name="Picture 4" descr="https://avatanplus.com/files/resources/original/56ec310fc0ac31538a9fa5ad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48395" y="1414541"/>
            <a:ext cx="2113867" cy="114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://pngimg.com/uploads/tiger/tiger_PNG23230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91669" y="4189275"/>
            <a:ext cx="1806340" cy="969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://3.bp.blogspot.com/-2kksWe6yzbk/UKsLP14FdTI/AAAAAAAARAA/AExSiGh3jhw/s1600/cream-retriever-itha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0014429" y="2726424"/>
            <a:ext cx="1705588" cy="84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 descr="https://images59.fotki.com/v1653/photos/7/803707/14394107/RabbitPNGClipart-vi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272" y="1327390"/>
            <a:ext cx="1858755" cy="1114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2" name="Picture 16" descr="https://avatanplus.com/files/resources/original/56ceb6d1159e3153177a20c1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440" y="2509976"/>
            <a:ext cx="1438265" cy="125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4" name="Picture 18" descr="http://pngimagesfree.com/ANIMALS/Cow/cow_picture-png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955" y="4406989"/>
            <a:ext cx="1701624" cy="85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72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031 -0.33542 L 0.32031 -0.085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 -1.48148E-6 L -0.32951 -0.2865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74" y="-1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559 -0.00579 L 0.28559 0.2442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854 0.01111 L -0.33854 0.2611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646 -0.26759 L 0.28646 -0.0175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191 -0.06435 L -0.33611 0.2192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0" y="1634836"/>
            <a:ext cx="6838950" cy="1256002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4000" b="1" dirty="0">
                <a:solidFill>
                  <a:srgbClr val="002060"/>
                </a:solidFill>
                <a:latin typeface="+mn-lt"/>
              </a:rPr>
            </a:br>
            <a:r>
              <a:rPr lang="ru-RU" sz="4000" b="1" dirty="0">
                <a:solidFill>
                  <a:srgbClr val="002060"/>
                </a:solidFill>
                <a:latin typeface="+mn-lt"/>
              </a:rPr>
              <a:t>I этап</a:t>
            </a:r>
            <a:r>
              <a:rPr lang="ru-RU" sz="4000" dirty="0">
                <a:solidFill>
                  <a:srgbClr val="002060"/>
                </a:solidFill>
                <a:latin typeface="+mn-lt"/>
              </a:rPr>
              <a:t>. </a:t>
            </a:r>
            <a:br>
              <a:rPr lang="ru-RU" sz="4000" dirty="0">
                <a:solidFill>
                  <a:srgbClr val="002060"/>
                </a:solidFill>
                <a:latin typeface="+mn-lt"/>
              </a:rPr>
            </a:br>
            <a:r>
              <a:rPr lang="ru-RU" sz="4000" b="1" dirty="0">
                <a:solidFill>
                  <a:srgbClr val="002060"/>
                </a:solidFill>
                <a:latin typeface="+mn-lt"/>
              </a:rPr>
              <a:t>Знакомство с гласными звуками.</a:t>
            </a:r>
            <a:br>
              <a:rPr lang="ru-RU" dirty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57525" y="2886075"/>
            <a:ext cx="6657976" cy="3290888"/>
          </a:xfrm>
        </p:spPr>
        <p:txBody>
          <a:bodyPr>
            <a:normAutofit fontScale="77500" lnSpcReduction="20000"/>
          </a:bodyPr>
          <a:lstStyle/>
          <a:p>
            <a:pPr algn="ctr">
              <a:lnSpc>
                <a:spcPct val="150000"/>
              </a:lnSpc>
              <a:buNone/>
            </a:pPr>
            <a:r>
              <a:rPr lang="ru-RU" dirty="0">
                <a:solidFill>
                  <a:srgbClr val="002060"/>
                </a:solidFill>
              </a:rPr>
              <a:t>Необходимость данного этапа в том, чтобы научить детей слышать гласные звуки, не пропускать их, также это поможет избежать нарушений слоговой структуры и верно ставить ударения. Благодаря правильному произношению гласных звуков формируется дикция.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583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399" y="166255"/>
            <a:ext cx="8423565" cy="133003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+mn-lt"/>
              </a:rPr>
              <a:t>Подробнее остановимся на звуке [А]</a:t>
            </a:r>
            <a:br>
              <a:rPr lang="ru-RU" sz="3600" b="1" dirty="0">
                <a:solidFill>
                  <a:srgbClr val="002060"/>
                </a:solidFill>
                <a:latin typeface="+mn-lt"/>
              </a:rPr>
            </a:br>
            <a:endParaRPr lang="ru-RU" sz="36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04110" y="1309254"/>
            <a:ext cx="462772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Детям рассказываем, что девочки укачивают своих кукол и  поют: «а-а-а-а». </a:t>
            </a:r>
          </a:p>
          <a:p>
            <a:r>
              <a:rPr lang="ru-RU" dirty="0">
                <a:solidFill>
                  <a:srgbClr val="002060"/>
                </a:solidFill>
              </a:rPr>
              <a:t> Дальше спрашиваем у детей, что поют девочки?</a:t>
            </a:r>
          </a:p>
          <a:p>
            <a:r>
              <a:rPr lang="ru-RU" dirty="0">
                <a:solidFill>
                  <a:srgbClr val="002060"/>
                </a:solidFill>
              </a:rPr>
              <a:t>Рассматривая артикуляцию звука выясняем, что воздух не встречает препятствие и говорим, что     этот звук гласный – певец, потому что его   поют голосом (используем красный кружок). </a:t>
            </a:r>
          </a:p>
          <a:p>
            <a:r>
              <a:rPr lang="ru-RU" dirty="0">
                <a:solidFill>
                  <a:srgbClr val="002060"/>
                </a:solidFill>
              </a:rPr>
              <a:t>Говорим, что в образовании звука участвует голос.   </a:t>
            </a:r>
          </a:p>
          <a:p>
            <a:r>
              <a:rPr lang="ru-RU" dirty="0">
                <a:solidFill>
                  <a:srgbClr val="002060"/>
                </a:solidFill>
              </a:rPr>
              <a:t>Знакомство с другими гласными звуками    происходит аналогично.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1838" y="1309254"/>
            <a:ext cx="4256735" cy="293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6798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399" y="166255"/>
            <a:ext cx="8423565" cy="133003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+mn-lt"/>
              </a:rPr>
              <a:t>Игры с гласными звуками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17964" y="1565564"/>
            <a:ext cx="414251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Немые звуки»-показ артикуляции звука, дети узнают по губам</a:t>
            </a:r>
          </a:p>
          <a:p>
            <a:r>
              <a:rPr lang="ru-RU" sz="2000" dirty="0">
                <a:solidFill>
                  <a:srgbClr val="002060"/>
                </a:solidFill>
              </a:rPr>
              <a:t>«Фотография звука»-педагог произносит звук. Дети показывают карточку-символ</a:t>
            </a:r>
          </a:p>
          <a:p>
            <a:r>
              <a:rPr lang="ru-RU" sz="2000" dirty="0">
                <a:solidFill>
                  <a:srgbClr val="002060"/>
                </a:solidFill>
              </a:rPr>
              <a:t>«Назови слова на заданный звук»- звук должен быть под ударением</a:t>
            </a:r>
          </a:p>
          <a:p>
            <a:r>
              <a:rPr lang="ru-RU" sz="2000" dirty="0">
                <a:solidFill>
                  <a:srgbClr val="002060"/>
                </a:solidFill>
              </a:rPr>
              <a:t>«Разложи картинки»-подарим Оле картинки слов, которые начинаются на звук О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2370" y="1565564"/>
            <a:ext cx="4393430" cy="334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0238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0144" y="235527"/>
            <a:ext cx="9843655" cy="1455161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+mn-lt"/>
              </a:rPr>
              <a:t>Порядок работы над гласными звуками, используя символ или букву:</a:t>
            </a:r>
            <a:br>
              <a:rPr lang="ru-RU" sz="3600" dirty="0">
                <a:solidFill>
                  <a:srgbClr val="002060"/>
                </a:solidFill>
                <a:latin typeface="+mn-lt"/>
              </a:rPr>
            </a:br>
            <a:endParaRPr lang="ru-RU" sz="36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14538" y="1825625"/>
            <a:ext cx="8029575" cy="4351338"/>
          </a:xfrm>
        </p:spPr>
        <p:txBody>
          <a:bodyPr>
            <a:normAutofit/>
          </a:bodyPr>
          <a:lstStyle/>
          <a:p>
            <a:pPr lvl="0"/>
            <a:r>
              <a:rPr lang="ru-RU" dirty="0">
                <a:solidFill>
                  <a:srgbClr val="002060"/>
                </a:solidFill>
              </a:rPr>
              <a:t>Выделение данного звука среди других звуков </a:t>
            </a:r>
            <a:r>
              <a:rPr lang="ru-RU" u="sng" dirty="0">
                <a:solidFill>
                  <a:srgbClr val="002060"/>
                </a:solidFill>
              </a:rPr>
              <a:t>а</a:t>
            </a:r>
            <a:r>
              <a:rPr lang="ru-RU" dirty="0">
                <a:solidFill>
                  <a:srgbClr val="002060"/>
                </a:solidFill>
              </a:rPr>
              <a:t>, у, и, </a:t>
            </a:r>
            <a:r>
              <a:rPr lang="ru-RU" u="sng" dirty="0">
                <a:solidFill>
                  <a:srgbClr val="002060"/>
                </a:solidFill>
              </a:rPr>
              <a:t>а, а,</a:t>
            </a:r>
            <a:r>
              <a:rPr lang="ru-RU" dirty="0">
                <a:solidFill>
                  <a:srgbClr val="002060"/>
                </a:solidFill>
              </a:rPr>
              <a:t>;</a:t>
            </a:r>
          </a:p>
          <a:p>
            <a:pPr lvl="0"/>
            <a:r>
              <a:rPr lang="ru-RU" dirty="0">
                <a:solidFill>
                  <a:srgbClr val="002060"/>
                </a:solidFill>
              </a:rPr>
              <a:t>Выделение данного звука из ряда слогов (</a:t>
            </a:r>
            <a:r>
              <a:rPr lang="ru-RU" dirty="0" err="1">
                <a:solidFill>
                  <a:srgbClr val="002060"/>
                </a:solidFill>
              </a:rPr>
              <a:t>ом</a:t>
            </a:r>
            <a:r>
              <a:rPr lang="ru-RU" dirty="0">
                <a:solidFill>
                  <a:srgbClr val="002060"/>
                </a:solidFill>
              </a:rPr>
              <a:t>, ум, </a:t>
            </a:r>
            <a:r>
              <a:rPr lang="ru-RU" u="sng" dirty="0" err="1">
                <a:solidFill>
                  <a:srgbClr val="002060"/>
                </a:solidFill>
              </a:rPr>
              <a:t>ам</a:t>
            </a:r>
            <a:r>
              <a:rPr lang="ru-RU" dirty="0">
                <a:solidFill>
                  <a:srgbClr val="002060"/>
                </a:solidFill>
              </a:rPr>
              <a:t>, </a:t>
            </a:r>
            <a:r>
              <a:rPr lang="ru-RU" u="sng" dirty="0">
                <a:solidFill>
                  <a:srgbClr val="002060"/>
                </a:solidFill>
              </a:rPr>
              <a:t>ан</a:t>
            </a:r>
            <a:r>
              <a:rPr lang="ru-RU" dirty="0">
                <a:solidFill>
                  <a:srgbClr val="002060"/>
                </a:solidFill>
              </a:rPr>
              <a:t>, </a:t>
            </a:r>
            <a:r>
              <a:rPr lang="ru-RU" u="sng" dirty="0">
                <a:solidFill>
                  <a:srgbClr val="002060"/>
                </a:solidFill>
              </a:rPr>
              <a:t>ас</a:t>
            </a:r>
            <a:r>
              <a:rPr lang="ru-RU" dirty="0">
                <a:solidFill>
                  <a:srgbClr val="002060"/>
                </a:solidFill>
              </a:rPr>
              <a:t>);</a:t>
            </a:r>
          </a:p>
          <a:p>
            <a:pPr lvl="0"/>
            <a:r>
              <a:rPr lang="ru-RU" dirty="0">
                <a:solidFill>
                  <a:srgbClr val="002060"/>
                </a:solidFill>
              </a:rPr>
              <a:t>Выделение данного звука среди слов (обруч, </a:t>
            </a:r>
            <a:r>
              <a:rPr lang="ru-RU" u="sng" dirty="0">
                <a:solidFill>
                  <a:srgbClr val="002060"/>
                </a:solidFill>
              </a:rPr>
              <a:t>астра</a:t>
            </a:r>
            <a:r>
              <a:rPr lang="ru-RU" dirty="0">
                <a:solidFill>
                  <a:srgbClr val="002060"/>
                </a:solidFill>
              </a:rPr>
              <a:t>, </a:t>
            </a:r>
            <a:r>
              <a:rPr lang="ru-RU" u="sng" dirty="0">
                <a:solidFill>
                  <a:srgbClr val="002060"/>
                </a:solidFill>
              </a:rPr>
              <a:t>аист</a:t>
            </a:r>
            <a:r>
              <a:rPr lang="ru-RU" dirty="0">
                <a:solidFill>
                  <a:srgbClr val="002060"/>
                </a:solidFill>
              </a:rPr>
              <a:t>, </a:t>
            </a:r>
            <a:r>
              <a:rPr lang="ru-RU" u="sng" dirty="0">
                <a:solidFill>
                  <a:srgbClr val="002060"/>
                </a:solidFill>
              </a:rPr>
              <a:t>Аня</a:t>
            </a:r>
            <a:r>
              <a:rPr lang="ru-RU" dirty="0">
                <a:solidFill>
                  <a:srgbClr val="002060"/>
                </a:solidFill>
              </a:rPr>
              <a:t>, ирис);</a:t>
            </a:r>
          </a:p>
          <a:p>
            <a:pPr lvl="0"/>
            <a:r>
              <a:rPr lang="ru-RU" dirty="0">
                <a:solidFill>
                  <a:srgbClr val="002060"/>
                </a:solidFill>
              </a:rPr>
              <a:t>Выделение слов из текста на заданный звук. </a:t>
            </a:r>
            <a:r>
              <a:rPr lang="ru-RU" u="sng" dirty="0">
                <a:solidFill>
                  <a:srgbClr val="002060"/>
                </a:solidFill>
              </a:rPr>
              <a:t>(Аня </a:t>
            </a:r>
            <a:r>
              <a:rPr lang="ru-RU" dirty="0">
                <a:solidFill>
                  <a:srgbClr val="002060"/>
                </a:solidFill>
              </a:rPr>
              <a:t>с</a:t>
            </a:r>
            <a:r>
              <a:rPr lang="ru-RU" u="sng" dirty="0">
                <a:solidFill>
                  <a:srgbClr val="002060"/>
                </a:solidFill>
              </a:rPr>
              <a:t> Аликом</a:t>
            </a:r>
            <a:r>
              <a:rPr lang="ru-RU" dirty="0">
                <a:solidFill>
                  <a:srgbClr val="002060"/>
                </a:solidFill>
              </a:rPr>
              <a:t> гуляли в саду </a:t>
            </a:r>
            <a:r>
              <a:rPr lang="ru-RU" u="sng" dirty="0">
                <a:solidFill>
                  <a:srgbClr val="002060"/>
                </a:solidFill>
              </a:rPr>
              <a:t>астры</a:t>
            </a:r>
            <a:r>
              <a:rPr lang="ru-RU" dirty="0">
                <a:solidFill>
                  <a:srgbClr val="002060"/>
                </a:solidFill>
              </a:rPr>
              <a:t> собирали).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+mn-lt"/>
                <a:cs typeface="Calibri" pitchFamily="34" charset="0"/>
              </a:rPr>
              <a:t> Аня с Аликом гуляли, в саду астры собирали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1859" y="1825625"/>
            <a:ext cx="7168281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2815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0144" y="235527"/>
            <a:ext cx="9843655" cy="1455161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+mn-lt"/>
              </a:rPr>
              <a:t>Определение наличия/отсутствия     </a:t>
            </a:r>
            <a:br>
              <a:rPr lang="ru-RU" sz="3600" b="1" dirty="0">
                <a:solidFill>
                  <a:srgbClr val="C00000"/>
                </a:solidFill>
                <a:latin typeface="+mn-lt"/>
              </a:rPr>
            </a:br>
            <a:r>
              <a:rPr lang="ru-RU" sz="3600" b="1" dirty="0">
                <a:solidFill>
                  <a:srgbClr val="C00000"/>
                </a:solidFill>
                <a:latin typeface="+mn-lt"/>
              </a:rPr>
              <a:t>        в словах звука (гласного)</a:t>
            </a:r>
            <a:br>
              <a:rPr lang="ru-RU" sz="3600" b="1" dirty="0">
                <a:solidFill>
                  <a:srgbClr val="C00000"/>
                </a:solidFill>
                <a:latin typeface="+mn-lt"/>
              </a:rPr>
            </a:br>
            <a:r>
              <a:rPr lang="ru-RU" sz="3600" dirty="0">
                <a:solidFill>
                  <a:srgbClr val="002060"/>
                </a:solidFill>
                <a:latin typeface="+mn-lt"/>
              </a:rPr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14538" y="1579418"/>
            <a:ext cx="4732626" cy="4597545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2400" dirty="0">
                <a:solidFill>
                  <a:srgbClr val="002060"/>
                </a:solidFill>
              </a:rPr>
              <a:t>игра «открой глазки»;</a:t>
            </a:r>
          </a:p>
          <a:p>
            <a:pPr>
              <a:buFontTx/>
              <a:buChar char="-"/>
            </a:pPr>
            <a:r>
              <a:rPr lang="ru-RU" sz="2400" dirty="0">
                <a:solidFill>
                  <a:srgbClr val="002060"/>
                </a:solidFill>
              </a:rPr>
              <a:t>игра «хлопни в ладошки»;</a:t>
            </a:r>
          </a:p>
          <a:p>
            <a:pPr>
              <a:buFontTx/>
              <a:buChar char="-"/>
            </a:pPr>
            <a:r>
              <a:rPr lang="ru-RU" sz="2400" dirty="0">
                <a:solidFill>
                  <a:srgbClr val="002060"/>
                </a:solidFill>
              </a:rPr>
              <a:t>игра «подпрыгни»;</a:t>
            </a:r>
          </a:p>
          <a:p>
            <a:pPr>
              <a:buFontTx/>
              <a:buChar char="-"/>
            </a:pPr>
            <a:r>
              <a:rPr lang="ru-RU" sz="2400" dirty="0">
                <a:solidFill>
                  <a:srgbClr val="002060"/>
                </a:solidFill>
              </a:rPr>
              <a:t>игра «присядь»;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</a:rPr>
              <a:t>- игра «Подними картинку – символ»;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</a:rPr>
              <a:t>- игра « волшебный мешочек»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> </a:t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5164" y="1515997"/>
            <a:ext cx="4184072" cy="4169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6999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4513" y="365125"/>
            <a:ext cx="8415338" cy="5864225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+mn-lt"/>
                <a:cs typeface="Calibri" pitchFamily="34" charset="0"/>
              </a:rPr>
              <a:t>После знакомства со звуками ведется работа по </a:t>
            </a:r>
            <a:r>
              <a:rPr lang="ru-RU" sz="3600" b="1" dirty="0">
                <a:solidFill>
                  <a:srgbClr val="002060"/>
                </a:solidFill>
                <a:latin typeface="+mn-lt"/>
                <a:cs typeface="Calibri" pitchFamily="34" charset="0"/>
              </a:rPr>
              <a:t>дифференциации гласных</a:t>
            </a:r>
            <a:r>
              <a:rPr lang="ru-RU" sz="3600" dirty="0">
                <a:solidFill>
                  <a:srgbClr val="002060"/>
                </a:solidFill>
                <a:latin typeface="+mn-lt"/>
                <a:cs typeface="Calibri" pitchFamily="34" charset="0"/>
              </a:rPr>
              <a:t>, для уточнения артикуляции и умения слышать данный звук.</a:t>
            </a:r>
            <a:br>
              <a:rPr lang="ru-RU" sz="3600" dirty="0">
                <a:solidFill>
                  <a:srgbClr val="002060"/>
                </a:solidFill>
                <a:latin typeface="+mn-lt"/>
                <a:cs typeface="Calibri" pitchFamily="34" charset="0"/>
              </a:rPr>
            </a:br>
            <a:endParaRPr lang="ru-RU" sz="3600" dirty="0">
              <a:solidFill>
                <a:srgbClr val="002060"/>
              </a:solidFill>
              <a:latin typeface="+mn-lt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9635" y="365126"/>
            <a:ext cx="8645237" cy="174076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+mn-lt"/>
                <a:cs typeface="Calibri" pitchFamily="34" charset="0"/>
              </a:rPr>
              <a:t>Проводим работу по выделению  первого гласного звука в словах</a:t>
            </a:r>
          </a:p>
        </p:txBody>
      </p:sp>
      <p:pic>
        <p:nvPicPr>
          <p:cNvPr id="3" name="Содержимое 3"/>
          <p:cNvPicPr>
            <a:picLocks noGrp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5874" y="1967345"/>
            <a:ext cx="8396490" cy="4708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96409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2655" y="221673"/>
            <a:ext cx="8520545" cy="149629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n-lt"/>
                <a:cs typeface="Calibri" pitchFamily="34" charset="0"/>
              </a:rPr>
              <a:t>Затем необходимо научить детей слышать и выделять звук в конце слов, а затем в середине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87783" y="1766456"/>
            <a:ext cx="6553200" cy="4315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4031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2655" y="221673"/>
            <a:ext cx="8520545" cy="149629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n-lt"/>
                <a:cs typeface="Calibri" pitchFamily="34" charset="0"/>
              </a:rPr>
              <a:t>Играем со словами</a:t>
            </a:r>
          </a:p>
        </p:txBody>
      </p:sp>
      <p:pic>
        <p:nvPicPr>
          <p:cNvPr id="4" name="Picture 2" descr="C:\Users\марина\Desktop\[Forum.Averia.Ws]_7177.jpg">
            <a:extLst>
              <a:ext uri="{FF2B5EF4-FFF2-40B4-BE49-F238E27FC236}">
                <a16:creationId xmlns:a16="http://schemas.microsoft.com/office/drawing/2014/main" id="{41388BAC-654C-F5F9-56BA-1BA00AD0C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5600" y="1593273"/>
            <a:ext cx="1324682" cy="1566756"/>
          </a:xfrm>
          <a:prstGeom prst="rect">
            <a:avLst/>
          </a:prstGeom>
          <a:noFill/>
        </p:spPr>
      </p:pic>
      <p:pic>
        <p:nvPicPr>
          <p:cNvPr id="5" name="Picture 3" descr="C:\Users\марина\Desktop\4luk.jpg">
            <a:extLst>
              <a:ext uri="{FF2B5EF4-FFF2-40B4-BE49-F238E27FC236}">
                <a16:creationId xmlns:a16="http://schemas.microsoft.com/office/drawing/2014/main" id="{EE65F8D1-543D-7C2B-A528-4BFDF0CC7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0492" y="1720903"/>
            <a:ext cx="1538689" cy="1439126"/>
          </a:xfrm>
          <a:prstGeom prst="rect">
            <a:avLst/>
          </a:prstGeom>
          <a:noFill/>
        </p:spPr>
      </p:pic>
      <p:pic>
        <p:nvPicPr>
          <p:cNvPr id="6" name="Picture 4" descr="C:\Users\марина\Desktop\post-166-1309573210.jpg">
            <a:extLst>
              <a:ext uri="{FF2B5EF4-FFF2-40B4-BE49-F238E27FC236}">
                <a16:creationId xmlns:a16="http://schemas.microsoft.com/office/drawing/2014/main" id="{FF89140C-00E5-DCEF-E409-76CAAF850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06691" y="1481637"/>
            <a:ext cx="1440874" cy="1747824"/>
          </a:xfrm>
          <a:prstGeom prst="rect">
            <a:avLst/>
          </a:prstGeom>
          <a:noFill/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7C88DE7F-11F2-734A-1139-F7B33F0D4E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020869"/>
              </p:ext>
            </p:extLst>
          </p:nvPr>
        </p:nvGraphicFramePr>
        <p:xfrm>
          <a:off x="2964872" y="3495027"/>
          <a:ext cx="1260749" cy="4417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0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23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8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1798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A0D52B5-0629-79F4-C3B9-2A6BD571AB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3982" y="3524456"/>
            <a:ext cx="1383912" cy="439423"/>
          </a:xfrm>
          <a:prstGeom prst="rect">
            <a:avLst/>
          </a:prstGeom>
        </p:spPr>
      </p:pic>
      <p:graphicFrame>
        <p:nvGraphicFramePr>
          <p:cNvPr id="29" name="Таблица 28">
            <a:extLst>
              <a:ext uri="{FF2B5EF4-FFF2-40B4-BE49-F238E27FC236}">
                <a16:creationId xmlns:a16="http://schemas.microsoft.com/office/drawing/2014/main" id="{317CE4E5-69F3-3985-08BC-280E7C8E87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381311"/>
              </p:ext>
            </p:extLst>
          </p:nvPr>
        </p:nvGraphicFramePr>
        <p:xfrm>
          <a:off x="8276905" y="3540207"/>
          <a:ext cx="1884495" cy="3695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8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8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8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531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121920" marR="12192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0" name="Picture 5" descr="C:\Users\марина\Desktop\4luk.jpg">
            <a:extLst>
              <a:ext uri="{FF2B5EF4-FFF2-40B4-BE49-F238E27FC236}">
                <a16:creationId xmlns:a16="http://schemas.microsoft.com/office/drawing/2014/main" id="{1AF2A45E-A49B-4F77-AA1A-1F3A9333F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4219" y="4391890"/>
            <a:ext cx="1816920" cy="1215317"/>
          </a:xfrm>
          <a:prstGeom prst="rect">
            <a:avLst/>
          </a:prstGeom>
          <a:noFill/>
        </p:spPr>
      </p:pic>
      <p:pic>
        <p:nvPicPr>
          <p:cNvPr id="31" name="Picture 6" descr="C:\Users\марина\Desktop\f8fe3094e19e9820d54be967632e757e.jpg">
            <a:extLst>
              <a:ext uri="{FF2B5EF4-FFF2-40B4-BE49-F238E27FC236}">
                <a16:creationId xmlns:a16="http://schemas.microsoft.com/office/drawing/2014/main" id="{267FC30F-E620-1E18-818B-9E09F7C1D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7529" y="4228281"/>
            <a:ext cx="2522620" cy="1396231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1481" y="4268288"/>
            <a:ext cx="1948771" cy="1462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3" name="Таблица 32">
            <a:extLst>
              <a:ext uri="{FF2B5EF4-FFF2-40B4-BE49-F238E27FC236}">
                <a16:creationId xmlns:a16="http://schemas.microsoft.com/office/drawing/2014/main" id="{41612A84-7D5C-F5E1-BCC3-3C34D75ECE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666386"/>
              </p:ext>
            </p:extLst>
          </p:nvPr>
        </p:nvGraphicFramePr>
        <p:xfrm>
          <a:off x="2335510" y="5730808"/>
          <a:ext cx="1987107" cy="398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2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2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8442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002060"/>
                        </a:solidFill>
                      </a:endParaRPr>
                    </a:p>
                  </a:txBody>
                  <a:tcPr marL="121920" marR="12192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Таблица 34">
            <a:extLst>
              <a:ext uri="{FF2B5EF4-FFF2-40B4-BE49-F238E27FC236}">
                <a16:creationId xmlns:a16="http://schemas.microsoft.com/office/drawing/2014/main" id="{CB107AB9-5359-87F1-E3D8-74E253DD86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829880"/>
              </p:ext>
            </p:extLst>
          </p:nvPr>
        </p:nvGraphicFramePr>
        <p:xfrm>
          <a:off x="5389418" y="5635008"/>
          <a:ext cx="1767042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8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121920" marR="12192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Таблица 35">
            <a:extLst>
              <a:ext uri="{FF2B5EF4-FFF2-40B4-BE49-F238E27FC236}">
                <a16:creationId xmlns:a16="http://schemas.microsoft.com/office/drawing/2014/main" id="{BC782929-91FA-6114-2E3B-401ED99228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019744"/>
              </p:ext>
            </p:extLst>
          </p:nvPr>
        </p:nvGraphicFramePr>
        <p:xfrm>
          <a:off x="8589817" y="5874326"/>
          <a:ext cx="1676400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6441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 marL="121920" marR="121920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2182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2655" y="221673"/>
            <a:ext cx="8520545" cy="149629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n-lt"/>
                <a:cs typeface="Calibri" pitchFamily="34" charset="0"/>
              </a:rPr>
              <a:t>Дидактические пособия на определение местоположения звука в слове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0750" y="1524812"/>
            <a:ext cx="7479723" cy="444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50297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2655" y="221673"/>
            <a:ext cx="8520545" cy="149629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n-lt"/>
                <a:cs typeface="Calibri" pitchFamily="34" charset="0"/>
              </a:rPr>
              <a:t>В середине учебного года старшей группы вводится простейший звуковой анализ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7128" y="1648691"/>
            <a:ext cx="4282436" cy="3209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3665" y="2923309"/>
            <a:ext cx="4328317" cy="324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96701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2655" y="221673"/>
            <a:ext cx="8520545" cy="149629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n-lt"/>
                <a:cs typeface="Calibri" pitchFamily="34" charset="0"/>
              </a:rPr>
              <a:t>II этап.</a:t>
            </a:r>
            <a:br>
              <a:rPr lang="ru-RU" sz="3200" b="1" dirty="0">
                <a:solidFill>
                  <a:srgbClr val="002060"/>
                </a:solidFill>
                <a:latin typeface="+mn-lt"/>
                <a:cs typeface="Calibri" pitchFamily="34" charset="0"/>
              </a:rPr>
            </a:br>
            <a:r>
              <a:rPr lang="ru-RU" sz="3200" b="1" dirty="0">
                <a:solidFill>
                  <a:srgbClr val="002060"/>
                </a:solidFill>
                <a:latin typeface="+mn-lt"/>
                <a:cs typeface="Calibri" pitchFamily="34" charset="0"/>
              </a:rPr>
              <a:t> Знакомство с согласными звуками.</a:t>
            </a:r>
            <a:br>
              <a:rPr lang="ru-RU" sz="3200" b="1" dirty="0">
                <a:solidFill>
                  <a:srgbClr val="002060"/>
                </a:solidFill>
                <a:latin typeface="+mn-lt"/>
                <a:cs typeface="Calibri" pitchFamily="34" charset="0"/>
              </a:rPr>
            </a:br>
            <a:endParaRPr lang="ru-RU" sz="3200" b="1" dirty="0">
              <a:solidFill>
                <a:srgbClr val="002060"/>
              </a:solidFill>
              <a:latin typeface="+mn-lt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24546" y="1620981"/>
            <a:ext cx="397625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молодая корова, еще не умеет мычать по - настоящему. У нее получается М-М-М. </a:t>
            </a:r>
          </a:p>
          <a:p>
            <a:r>
              <a:rPr lang="ru-RU" dirty="0">
                <a:solidFill>
                  <a:srgbClr val="002060"/>
                </a:solidFill>
              </a:rPr>
              <a:t> Далее дети произносят звук сами, смотрят в индивидуальные зеркала. </a:t>
            </a:r>
          </a:p>
          <a:p>
            <a:r>
              <a:rPr lang="ru-RU" dirty="0">
                <a:solidFill>
                  <a:srgbClr val="002060"/>
                </a:solidFill>
              </a:rPr>
              <a:t>Вместе с детьми выясняется, что воздух встречает препятствие - губы. </a:t>
            </a:r>
          </a:p>
          <a:p>
            <a:r>
              <a:rPr lang="ru-RU" dirty="0">
                <a:solidFill>
                  <a:srgbClr val="002060"/>
                </a:solidFill>
              </a:rPr>
              <a:t>Дается понятие согласный звук. Можно сказать, что звук согласен с тем, что воздух встречает препятствие и подкрепляем это понятие символом синего цвета.</a:t>
            </a:r>
          </a:p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69942" y="1620981"/>
            <a:ext cx="3701310" cy="277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88759" y="4696692"/>
            <a:ext cx="1493786" cy="1790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4100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2655" y="221673"/>
            <a:ext cx="8520545" cy="149629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n-lt"/>
                <a:cs typeface="Calibri" pitchFamily="34" charset="0"/>
              </a:rPr>
              <a:t>Определение твердости-мягкости согласных звуков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50474" y="1648691"/>
            <a:ext cx="357447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Чтобы определить твердость и мягкость, предложите детям обратить внимание на губы: при произнесении мягкого согласного, губы слегка улыбаются, артикуляция напрягается. Для характеристики согласных звуков используются символы.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6110" y="1399309"/>
            <a:ext cx="3907584" cy="4691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23823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2655" y="221673"/>
            <a:ext cx="8520545" cy="149629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n-lt"/>
                <a:cs typeface="Calibri" pitchFamily="34" charset="0"/>
              </a:rPr>
              <a:t>Определение твердости-мягкости согласных звуков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50474" y="1648691"/>
            <a:ext cx="357447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Чтобы определить твердость и мягкость, предложите детям обратить внимание на губы: при произнесении мягкого согласного, губы слегка улыбаются, артикуляция напрягается. Для характеристики согласных звуков используются символы.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6110" y="1399309"/>
            <a:ext cx="3907584" cy="4691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16869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2655" y="221673"/>
            <a:ext cx="8520545" cy="149629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n-lt"/>
                <a:cs typeface="Calibri" pitchFamily="34" charset="0"/>
              </a:rPr>
              <a:t>Определение звонкости-глухости согласных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4945" y="1484313"/>
            <a:ext cx="5181600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25782" y="2576945"/>
            <a:ext cx="3962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Чтобы определить звонкость и глухость согласного, используем прием с горлышком - если горлышко "гудит", значит, звук звонкий, если нет - глухой. </a:t>
            </a:r>
          </a:p>
          <a:p>
            <a:r>
              <a:rPr lang="ru-RU" sz="2000" dirty="0">
                <a:solidFill>
                  <a:srgbClr val="002060"/>
                </a:solidFill>
              </a:rPr>
              <a:t> Можно применить другой прием - во время произнесения звука плотно прижать ладошки к ушам.</a:t>
            </a:r>
          </a:p>
        </p:txBody>
      </p:sp>
    </p:spTree>
    <p:extLst>
      <p:ext uri="{BB962C8B-B14F-4D97-AF65-F5344CB8AC3E}">
        <p14:creationId xmlns:p14="http://schemas.microsoft.com/office/powerpoint/2010/main" val="14001526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80960" y="285728"/>
            <a:ext cx="11334829" cy="1143008"/>
          </a:xfrm>
          <a:prstGeom prst="roundRect">
            <a:avLst/>
          </a:prstGeom>
          <a:solidFill>
            <a:srgbClr val="FFFF6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какой звук </a:t>
            </a:r>
            <a:r>
              <a:rPr lang="ru-RU" sz="32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начинается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каждое слово?</a:t>
            </a:r>
          </a:p>
          <a:p>
            <a:pPr algn="ctr"/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 предмет в каждом ряду лишний?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80960" y="1714488"/>
            <a:ext cx="11334829" cy="2357454"/>
          </a:xfrm>
          <a:prstGeom prst="roundRect">
            <a:avLst/>
          </a:prstGeom>
          <a:solidFill>
            <a:srgbClr val="FFFF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80960" y="4286256"/>
            <a:ext cx="11334829" cy="2357454"/>
          </a:xfrm>
          <a:prstGeom prst="roundRect">
            <a:avLst/>
          </a:prstGeom>
          <a:solidFill>
            <a:srgbClr val="FFFF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1026" name="Picture 2" descr="https://openclipart.org/image/2400px/svg_to_png/188827/1384626359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211" y="1765460"/>
            <a:ext cx="2667019" cy="2184092"/>
          </a:xfrm>
          <a:prstGeom prst="rect">
            <a:avLst/>
          </a:prstGeom>
          <a:noFill/>
        </p:spPr>
      </p:pic>
      <p:pic>
        <p:nvPicPr>
          <p:cNvPr id="1032" name="Picture 8" descr="http://3.bp.blogspot.com/-gLWVTHuptak/UpdRjJSLrtI/AAAAAAAAAMw/GnP8jMosjCc/s1600/baby_giraffe_cartoon-992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997" y="1714488"/>
            <a:ext cx="3048021" cy="2286016"/>
          </a:xfrm>
          <a:prstGeom prst="rect">
            <a:avLst/>
          </a:prstGeom>
          <a:noFill/>
        </p:spPr>
      </p:pic>
      <p:pic>
        <p:nvPicPr>
          <p:cNvPr id="1038" name="Picture 14" descr="https://img-fotki.yandex.ru/get/15504/131624064.617/0_191bd8_cd950391_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38481" y="1928802"/>
            <a:ext cx="2793063" cy="1857388"/>
          </a:xfrm>
          <a:prstGeom prst="rect">
            <a:avLst/>
          </a:prstGeom>
          <a:noFill/>
        </p:spPr>
      </p:pic>
      <p:pic>
        <p:nvPicPr>
          <p:cNvPr id="1042" name="Picture 18" descr="https://img-fotki.yandex.ru/get/6447/58581001.2d5/0_ed478_cf3574d4_L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5262" y="1857364"/>
            <a:ext cx="4014925" cy="2071702"/>
          </a:xfrm>
          <a:prstGeom prst="rect">
            <a:avLst/>
          </a:prstGeom>
          <a:noFill/>
        </p:spPr>
      </p:pic>
      <p:pic>
        <p:nvPicPr>
          <p:cNvPr id="1048" name="Picture 24" descr="http://900igr.net/datai/stikhi/Zagadki.files/0006-009-Utjug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61" y="4500570"/>
            <a:ext cx="2857520" cy="1785950"/>
          </a:xfrm>
          <a:prstGeom prst="rect">
            <a:avLst/>
          </a:prstGeom>
          <a:noFill/>
        </p:spPr>
      </p:pic>
      <p:pic>
        <p:nvPicPr>
          <p:cNvPr id="1054" name="Picture 30" descr="http://www.stihi.ru/pics/2014/02/09/1885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480" y="4357694"/>
            <a:ext cx="3106000" cy="2143140"/>
          </a:xfrm>
          <a:prstGeom prst="rect">
            <a:avLst/>
          </a:prstGeom>
          <a:noFill/>
        </p:spPr>
      </p:pic>
      <p:pic>
        <p:nvPicPr>
          <p:cNvPr id="1056" name="Picture 32" descr="http://www.clipartbest.com/cliparts/7ca/o8M/7cao8Myzi.jpeg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76137">
            <a:off x="7959844" y="4641543"/>
            <a:ext cx="3578563" cy="1304913"/>
          </a:xfrm>
          <a:prstGeom prst="rect">
            <a:avLst/>
          </a:prstGeom>
          <a:noFill/>
        </p:spPr>
      </p:pic>
      <p:pic>
        <p:nvPicPr>
          <p:cNvPr id="1060" name="Picture 36" descr="http://img-fotki.yandex.ru/get/6436/47407354.bde/0_120341_6b7315c0_orig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883417" flipH="1">
            <a:off x="6140677" y="4614795"/>
            <a:ext cx="2016244" cy="17190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084402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0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0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0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0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0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80960" y="285728"/>
            <a:ext cx="11334829" cy="114300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какой звук </a:t>
            </a:r>
            <a:r>
              <a:rPr lang="ru-RU" sz="32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заканчивается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каждое слово?</a:t>
            </a:r>
          </a:p>
          <a:p>
            <a:pPr algn="ctr"/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 предмет лишний в каждом ряду?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80960" y="1714488"/>
            <a:ext cx="11334829" cy="235745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1028" name="Picture 4" descr="http://shop.inetsolution.ru/sites/default/files/43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917798">
            <a:off x="540152" y="1537133"/>
            <a:ext cx="3428981" cy="2365836"/>
          </a:xfrm>
          <a:prstGeom prst="rect">
            <a:avLst/>
          </a:prstGeom>
          <a:noFill/>
        </p:spPr>
      </p:pic>
      <p:pic>
        <p:nvPicPr>
          <p:cNvPr id="1030" name="Picture 6" descr="http://clipartmania.ru/uploads/gallery/main/300/pink-bow-93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4232" y="1928803"/>
            <a:ext cx="2566899" cy="1848897"/>
          </a:xfrm>
          <a:prstGeom prst="rect">
            <a:avLst/>
          </a:prstGeom>
          <a:noFill/>
        </p:spPr>
      </p:pic>
      <p:pic>
        <p:nvPicPr>
          <p:cNvPr id="1032" name="Picture 8" descr="http://www.playcast.ru/uploads/2013/05/22/5414051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0749" y="1785926"/>
            <a:ext cx="2564624" cy="2382004"/>
          </a:xfrm>
          <a:prstGeom prst="rect">
            <a:avLst/>
          </a:prstGeom>
          <a:noFill/>
        </p:spPr>
      </p:pic>
      <p:pic>
        <p:nvPicPr>
          <p:cNvPr id="1036" name="Picture 12" descr="http://www.clipartbest.com/cliparts/jTx/EKz/jTxEKzqec.jpe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2517" y="2214554"/>
            <a:ext cx="2521832" cy="1393644"/>
          </a:xfrm>
          <a:prstGeom prst="rect">
            <a:avLst/>
          </a:prstGeom>
          <a:noFill/>
        </p:spPr>
      </p:pic>
      <p:sp>
        <p:nvSpPr>
          <p:cNvPr id="13" name="Скругленный прямоугольник 12"/>
          <p:cNvSpPr/>
          <p:nvPr/>
        </p:nvSpPr>
        <p:spPr>
          <a:xfrm>
            <a:off x="380960" y="4286256"/>
            <a:ext cx="11334829" cy="235745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1042" name="Picture 18" descr="http://images.easyfreeclipart.com/80/banana-clip-art-80435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211" y="4786322"/>
            <a:ext cx="3574623" cy="1643050"/>
          </a:xfrm>
          <a:prstGeom prst="rect">
            <a:avLst/>
          </a:prstGeom>
          <a:noFill/>
        </p:spPr>
      </p:pic>
      <p:pic>
        <p:nvPicPr>
          <p:cNvPr id="1044" name="Picture 20" descr="http://users.manchester.edu/student/jestrange/MatterWebQuest/MCj01127460000%5b1%5d.gif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809984" y="4500570"/>
            <a:ext cx="2952771" cy="1928826"/>
          </a:xfrm>
          <a:prstGeom prst="rect">
            <a:avLst/>
          </a:prstGeom>
          <a:noFill/>
        </p:spPr>
      </p:pic>
      <p:pic>
        <p:nvPicPr>
          <p:cNvPr id="1046" name="Picture 22" descr="https://openclipart.org/image/2400px/svg_to_png/57877/penguin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3256" y="4357695"/>
            <a:ext cx="2000592" cy="2129547"/>
          </a:xfrm>
          <a:prstGeom prst="rect">
            <a:avLst/>
          </a:prstGeom>
          <a:noFill/>
        </p:spPr>
      </p:pic>
      <p:pic>
        <p:nvPicPr>
          <p:cNvPr id="1048" name="Picture 24" descr="http://astravolga.ru/wp-content/uploads/2015/04/cell-33083_1280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2517" y="4500570"/>
            <a:ext cx="2851547" cy="1591520"/>
          </a:xfrm>
          <a:prstGeom prst="rect">
            <a:avLst/>
          </a:prstGeom>
          <a:noFill/>
        </p:spPr>
      </p:pic>
      <p:sp>
        <p:nvSpPr>
          <p:cNvPr id="14" name="Стрелка вправо 13">
            <a:hlinkClick r:id="" action="ppaction://hlinkshowjump?jump=nextslide"/>
          </p:cNvPr>
          <p:cNvSpPr/>
          <p:nvPr/>
        </p:nvSpPr>
        <p:spPr>
          <a:xfrm>
            <a:off x="10668032" y="6000768"/>
            <a:ext cx="1238259" cy="71438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i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30531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0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0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0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0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8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C:\Users\Пользователь\Desktop\рабочка к презентации\blue-powerpoint-background-stars_25729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grpSp>
        <p:nvGrpSpPr>
          <p:cNvPr id="9" name="Группа 8"/>
          <p:cNvGrpSpPr/>
          <p:nvPr/>
        </p:nvGrpSpPr>
        <p:grpSpPr>
          <a:xfrm>
            <a:off x="911425" y="2708920"/>
            <a:ext cx="2822577" cy="3213980"/>
            <a:chOff x="1115616" y="548680"/>
            <a:chExt cx="2116933" cy="3213980"/>
          </a:xfrm>
          <a:solidFill>
            <a:srgbClr val="92D050"/>
          </a:solidFill>
        </p:grpSpPr>
        <p:sp>
          <p:nvSpPr>
            <p:cNvPr id="10" name="Прямоугольник 9"/>
            <p:cNvSpPr/>
            <p:nvPr/>
          </p:nvSpPr>
          <p:spPr>
            <a:xfrm>
              <a:off x="1273982" y="1998464"/>
              <a:ext cx="1800200" cy="1764196"/>
            </a:xfrm>
            <a:prstGeom prst="rect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Равнобедренный треугольник 10"/>
            <p:cNvSpPr/>
            <p:nvPr/>
          </p:nvSpPr>
          <p:spPr>
            <a:xfrm>
              <a:off x="1115616" y="548680"/>
              <a:ext cx="2116933" cy="1449784"/>
            </a:xfrm>
            <a:prstGeom prst="triangl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634022" y="2394508"/>
              <a:ext cx="1080120" cy="97210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487488" y="4725145"/>
            <a:ext cx="173629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3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sz="3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’]</a:t>
            </a:r>
            <a:endParaRPr lang="ru-RU" sz="3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3688" y="826451"/>
            <a:ext cx="2073849" cy="1710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8129" y="1002327"/>
            <a:ext cx="2022148" cy="1545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>
            <a:hlinkClick r:id="" action="ppaction://noaction"/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2959" y="752013"/>
            <a:ext cx="1891092" cy="1763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Рисунок 24">
            <a:hlinkClick r:id="" action="ppaction://noaction"/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0023" y="962843"/>
            <a:ext cx="2312772" cy="1734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671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263" y="962843"/>
            <a:ext cx="1202499" cy="1304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Picture 4" descr="C:\Users\Пользователь\Desktop\hello_html_m7f61a268.png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112225" y="3170902"/>
            <a:ext cx="3914407" cy="22023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7234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p15="http://schemas.microsoft.com/office/powerpoint/2012/main"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childTnLst>
                                    <p:animMotion origin="layout" path="M -1.94444E-06 -2.11841E-06 L -0.1868 0.47503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00" y="23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childTnLst>
                                    <p:animMotion origin="layout" path="M -4.72222E-06 -4.35708E-06 L -0.17517 0.4408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0" y="22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childTnLst>
                                    <p:animMotion origin="layout" path="M -3.61111E-06 -9.89824E-07 L 0.2724 0.48381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0" y="2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Пользователь\Desktop\рабочка к презентации\blue-powerpoint-background-stars_25729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grpSp>
        <p:nvGrpSpPr>
          <p:cNvPr id="24" name="Группа 23"/>
          <p:cNvGrpSpPr/>
          <p:nvPr/>
        </p:nvGrpSpPr>
        <p:grpSpPr>
          <a:xfrm>
            <a:off x="1679510" y="2852936"/>
            <a:ext cx="2822577" cy="3213980"/>
            <a:chOff x="1122619" y="2920364"/>
            <a:chExt cx="2116933" cy="3213980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1122619" y="2920364"/>
              <a:ext cx="2116933" cy="3213980"/>
              <a:chOff x="1115616" y="548680"/>
              <a:chExt cx="2116933" cy="3213980"/>
            </a:xfrm>
          </p:grpSpPr>
          <p:sp>
            <p:nvSpPr>
              <p:cNvPr id="3" name="Прямоугольник 2"/>
              <p:cNvSpPr/>
              <p:nvPr/>
            </p:nvSpPr>
            <p:spPr>
              <a:xfrm>
                <a:off x="1273982" y="1998464"/>
                <a:ext cx="1800200" cy="1764196"/>
              </a:xfrm>
              <a:prstGeom prst="rect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" name="Равнобедренный треугольник 3"/>
              <p:cNvSpPr/>
              <p:nvPr/>
            </p:nvSpPr>
            <p:spPr>
              <a:xfrm>
                <a:off x="1115616" y="548680"/>
                <a:ext cx="2116933" cy="1449784"/>
              </a:xfrm>
              <a:prstGeom prst="triangle">
                <a:avLst/>
              </a:prstGeom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1634022" y="2394508"/>
                <a:ext cx="1080120" cy="972108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/>
                  <a:t>«М»</a:t>
                </a: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1626675" y="4856274"/>
              <a:ext cx="69634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[</a:t>
              </a:r>
              <a:r>
                <a:rPr lang="ru-RU" sz="3600" b="1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М</a:t>
              </a:r>
              <a:r>
                <a:rPr lang="en-US" sz="3600" b="1" dirty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]</a:t>
              </a:r>
              <a:endPara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382" y="755607"/>
            <a:ext cx="2047908" cy="1727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5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7915" y="999505"/>
            <a:ext cx="2000991" cy="1665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8905" y="784632"/>
            <a:ext cx="2169208" cy="1626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hlinkClick r:id="" action="ppaction://noaction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3953" y="874868"/>
            <a:ext cx="2073849" cy="1710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>
            <a:hlinkClick r:id="" action="ppaction://noaction"/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8229" y="957310"/>
            <a:ext cx="2022148" cy="1545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Picture 4" descr="C:\Users\Пользователь\Desktop\hello_html_m7f61a268.png"/>
          <p:cNvPicPr>
            <a:picLocks noChangeAspect="1" noChangeArrowheads="1"/>
          </p:cNvPicPr>
          <p:nvPr/>
        </p:nvPicPr>
        <p:blipFill>
          <a:blip r:embed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112225" y="3196170"/>
            <a:ext cx="3869497" cy="21770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273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p15="http://schemas.microsoft.com/office/powerpoint/2012/main"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childTnLst>
                                    <p:animMotion origin="layout" path="M -0.04722 -0.01459 L 0.2757 0.50625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6" y="2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childTnLst>
                                    <p:animMotion origin="layout" path="M -3.61111E-06 -4.81481E-06 L 0.02552 0.48913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7" y="2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childTnLst>
                                    <p:animMotion origin="layout" path="M 2.77778E-06 2.96296E-06 L -0.01597 0.49815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9" y="24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4891" y="193964"/>
            <a:ext cx="8449827" cy="96939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n-lt"/>
                <a:cs typeface="Calibri" pitchFamily="34" charset="0"/>
              </a:rPr>
              <a:t>Знакомство с буквами.</a:t>
            </a:r>
            <a:br>
              <a:rPr lang="ru-RU" sz="3200" b="1" dirty="0">
                <a:solidFill>
                  <a:srgbClr val="002060"/>
                </a:solidFill>
                <a:latin typeface="+mn-lt"/>
                <a:cs typeface="Calibri" pitchFamily="34" charset="0"/>
              </a:rPr>
            </a:br>
            <a:endParaRPr lang="ru-RU" sz="3200" b="1" dirty="0">
              <a:solidFill>
                <a:srgbClr val="002060"/>
              </a:solidFill>
              <a:latin typeface="+mn-lt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5782" y="2576945"/>
            <a:ext cx="3962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3345" y="1163363"/>
            <a:ext cx="2111373" cy="28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874" y="4184071"/>
            <a:ext cx="2738203" cy="2050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8414" y="3832256"/>
            <a:ext cx="3206750" cy="2402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22764" y="1593273"/>
            <a:ext cx="55556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В своей работе мы букву произносим как звук.</a:t>
            </a:r>
          </a:p>
          <a:p>
            <a:r>
              <a:rPr lang="ru-RU" sz="2000" dirty="0">
                <a:solidFill>
                  <a:srgbClr val="002060"/>
                </a:solidFill>
              </a:rPr>
              <a:t> Говорим, что буква читается. 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Помогаем её запомнить через ассоциации ребёнка. Просим детей посмотреть на букву и представить, на что она похожа. </a:t>
            </a:r>
          </a:p>
          <a:p>
            <a:r>
              <a:rPr lang="ru-RU" sz="2000" dirty="0">
                <a:solidFill>
                  <a:srgbClr val="002060"/>
                </a:solidFill>
              </a:rPr>
              <a:t>Рассматриваются элементы, их количество</a:t>
            </a:r>
          </a:p>
        </p:txBody>
      </p:sp>
    </p:spTree>
    <p:extLst>
      <p:ext uri="{BB962C8B-B14F-4D97-AF65-F5344CB8AC3E}">
        <p14:creationId xmlns:p14="http://schemas.microsoft.com/office/powerpoint/2010/main" val="9709970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4891" y="193964"/>
            <a:ext cx="8449827" cy="96939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n-lt"/>
                <a:cs typeface="Calibri" pitchFamily="34" charset="0"/>
              </a:rPr>
              <a:t>Приемы для запоминания образа буквы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25782" y="2576945"/>
            <a:ext cx="3962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17964" y="1288473"/>
            <a:ext cx="604058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Написать букву в воздухе, на столе;</a:t>
            </a:r>
          </a:p>
          <a:p>
            <a:r>
              <a:rPr lang="ru-RU" dirty="0">
                <a:solidFill>
                  <a:srgbClr val="002060"/>
                </a:solidFill>
              </a:rPr>
              <a:t>Выложить печатную букву из карандашей, счётных палочек, шнурков, верёвочек;</a:t>
            </a:r>
          </a:p>
          <a:p>
            <a:r>
              <a:rPr lang="ru-RU" dirty="0">
                <a:solidFill>
                  <a:srgbClr val="002060"/>
                </a:solidFill>
              </a:rPr>
              <a:t>Написать букву пальчиком на манке или другой мелкой крупе;</a:t>
            </a:r>
          </a:p>
          <a:p>
            <a:r>
              <a:rPr lang="ru-RU" dirty="0">
                <a:solidFill>
                  <a:srgbClr val="002060"/>
                </a:solidFill>
              </a:rPr>
              <a:t>Выложить букву из крупных и мелких пуговиц, бусинок,</a:t>
            </a:r>
          </a:p>
          <a:p>
            <a:r>
              <a:rPr lang="ru-RU" dirty="0">
                <a:solidFill>
                  <a:srgbClr val="002060"/>
                </a:solidFill>
              </a:rPr>
              <a:t>фасоли и другие мелкие предметы;</a:t>
            </a:r>
          </a:p>
          <a:p>
            <a:r>
              <a:rPr lang="ru-RU" dirty="0">
                <a:solidFill>
                  <a:srgbClr val="002060"/>
                </a:solidFill>
              </a:rPr>
              <a:t>Вырывать из бумаги образ буквы;</a:t>
            </a:r>
          </a:p>
          <a:p>
            <a:r>
              <a:rPr lang="ru-RU" dirty="0">
                <a:solidFill>
                  <a:srgbClr val="002060"/>
                </a:solidFill>
              </a:rPr>
              <a:t>Получить в подарок букву;</a:t>
            </a:r>
          </a:p>
          <a:p>
            <a:r>
              <a:rPr lang="ru-RU" dirty="0">
                <a:solidFill>
                  <a:srgbClr val="002060"/>
                </a:solidFill>
              </a:rPr>
              <a:t>Угостить фигурным печеньем в виде буквы;</a:t>
            </a:r>
          </a:p>
          <a:p>
            <a:r>
              <a:rPr lang="ru-RU" dirty="0">
                <a:solidFill>
                  <a:srgbClr val="002060"/>
                </a:solidFill>
              </a:rPr>
              <a:t>Вылепить из пластилина, теста;</a:t>
            </a:r>
          </a:p>
          <a:p>
            <a:r>
              <a:rPr lang="ru-RU" dirty="0">
                <a:solidFill>
                  <a:srgbClr val="002060"/>
                </a:solidFill>
              </a:rPr>
              <a:t>Написать на плакате букву разных размеров, разного цвета:</a:t>
            </a:r>
          </a:p>
          <a:p>
            <a:r>
              <a:rPr lang="ru-RU" dirty="0">
                <a:solidFill>
                  <a:srgbClr val="002060"/>
                </a:solidFill>
              </a:rPr>
              <a:t>Выбрать (подчеркнуть) нужную букву в тексте.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6145" y="1122219"/>
            <a:ext cx="2699178" cy="2024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7216" y="3588326"/>
            <a:ext cx="2938108" cy="2202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49183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4891" y="193964"/>
            <a:ext cx="8449827" cy="969399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3200" b="1" dirty="0">
                <a:solidFill>
                  <a:srgbClr val="002060"/>
                </a:solidFill>
                <a:latin typeface="+mn-lt"/>
                <a:cs typeface="Calibri" pitchFamily="34" charset="0"/>
              </a:rPr>
            </a:br>
            <a:br>
              <a:rPr lang="ru-RU" sz="3200" b="1" dirty="0">
                <a:solidFill>
                  <a:srgbClr val="002060"/>
                </a:solidFill>
                <a:latin typeface="+mn-lt"/>
                <a:cs typeface="Calibri" pitchFamily="34" charset="0"/>
              </a:rPr>
            </a:br>
            <a:r>
              <a:rPr lang="ru-RU" sz="3200" b="1" dirty="0">
                <a:solidFill>
                  <a:srgbClr val="002060"/>
                </a:solidFill>
                <a:latin typeface="+mn-lt"/>
                <a:cs typeface="Calibri" pitchFamily="34" charset="0"/>
              </a:rPr>
              <a:t>При знакомстве с согласными ведётся работа по звуковому анализу слов. Рекомендуется начинать:</a:t>
            </a:r>
            <a:br>
              <a:rPr lang="ru-RU" sz="3200" b="1" dirty="0">
                <a:solidFill>
                  <a:srgbClr val="002060"/>
                </a:solidFill>
                <a:latin typeface="+mn-lt"/>
                <a:cs typeface="Calibri" pitchFamily="34" charset="0"/>
              </a:rPr>
            </a:br>
            <a:endParaRPr lang="ru-RU" sz="3200" b="1" dirty="0">
              <a:solidFill>
                <a:srgbClr val="002060"/>
              </a:solidFill>
              <a:latin typeface="+mn-lt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5782" y="2576945"/>
            <a:ext cx="3962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25782" y="1274619"/>
            <a:ext cx="847898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002060"/>
              </a:solidFill>
            </a:endParaRPr>
          </a:p>
          <a:p>
            <a:endParaRPr lang="ru-RU" sz="2400" dirty="0">
              <a:solidFill>
                <a:srgbClr val="002060"/>
              </a:solidFill>
            </a:endParaRPr>
          </a:p>
          <a:p>
            <a:r>
              <a:rPr lang="ru-RU" sz="2400" dirty="0">
                <a:solidFill>
                  <a:srgbClr val="002060"/>
                </a:solidFill>
              </a:rPr>
              <a:t>- с обратных слогов, имеющих значение (ум, он, </a:t>
            </a:r>
            <a:r>
              <a:rPr lang="ru-RU" sz="2400" dirty="0" err="1">
                <a:solidFill>
                  <a:srgbClr val="002060"/>
                </a:solidFill>
              </a:rPr>
              <a:t>ам</a:t>
            </a:r>
            <a:r>
              <a:rPr lang="ru-RU" sz="2400" dirty="0">
                <a:solidFill>
                  <a:srgbClr val="002060"/>
                </a:solidFill>
              </a:rPr>
              <a:t>, ан:);</a:t>
            </a:r>
          </a:p>
          <a:p>
            <a:r>
              <a:rPr lang="ru-RU" sz="2400" dirty="0">
                <a:solidFill>
                  <a:srgbClr val="002060"/>
                </a:solidFill>
              </a:rPr>
              <a:t>- прямые слоги, также имеющие значение (</a:t>
            </a:r>
            <a:r>
              <a:rPr lang="ru-RU" sz="2400" dirty="0" err="1">
                <a:solidFill>
                  <a:srgbClr val="002060"/>
                </a:solidFill>
              </a:rPr>
              <a:t>му</a:t>
            </a:r>
            <a:r>
              <a:rPr lang="ru-RU" sz="2400" dirty="0">
                <a:solidFill>
                  <a:srgbClr val="002060"/>
                </a:solidFill>
              </a:rPr>
              <a:t>, на, но:);</a:t>
            </a:r>
          </a:p>
          <a:p>
            <a:r>
              <a:rPr lang="ru-RU" sz="2400" dirty="0">
                <a:solidFill>
                  <a:srgbClr val="002060"/>
                </a:solidFill>
              </a:rPr>
              <a:t>- односложные слова без стечения согласных (дом, дым, кот:);</a:t>
            </a:r>
          </a:p>
          <a:p>
            <a:r>
              <a:rPr lang="ru-RU" sz="2400" dirty="0">
                <a:solidFill>
                  <a:srgbClr val="002060"/>
                </a:solidFill>
              </a:rPr>
              <a:t>- двусложные слова с прямыми открытыми слогами (кино, вата, духи:);</a:t>
            </a:r>
          </a:p>
          <a:p>
            <a:r>
              <a:rPr lang="ru-RU" sz="2400" dirty="0">
                <a:solidFill>
                  <a:srgbClr val="002060"/>
                </a:solidFill>
              </a:rPr>
              <a:t>- односложные со стечением согласных (стол, крот, мост..);</a:t>
            </a:r>
          </a:p>
          <a:p>
            <a:r>
              <a:rPr lang="ru-RU" sz="2400" dirty="0">
                <a:solidFill>
                  <a:srgbClr val="002060"/>
                </a:solidFill>
              </a:rPr>
              <a:t>- двусложные со стечением (скала:);</a:t>
            </a:r>
          </a:p>
          <a:p>
            <a:r>
              <a:rPr lang="ru-RU" sz="2400" dirty="0">
                <a:solidFill>
                  <a:srgbClr val="002060"/>
                </a:solidFill>
              </a:rPr>
              <a:t>- трёхсложные с прямыми открытыми слогами (малина)</a:t>
            </a:r>
          </a:p>
        </p:txBody>
      </p:sp>
    </p:spTree>
    <p:extLst>
      <p:ext uri="{BB962C8B-B14F-4D97-AF65-F5344CB8AC3E}">
        <p14:creationId xmlns:p14="http://schemas.microsoft.com/office/powerpoint/2010/main" val="8592003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A0520-12AA-8244-133D-95367D614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Пользователь\Desktop\рабочка к презентации\blue-powerpoint-background-stars_25729.jpg">
            <a:extLst>
              <a:ext uri="{FF2B5EF4-FFF2-40B4-BE49-F238E27FC236}">
                <a16:creationId xmlns:a16="http://schemas.microsoft.com/office/drawing/2014/main" id="{78F2243B-1B3D-959B-E7B9-A5C9675AA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143" y="0"/>
            <a:ext cx="12192000" cy="6858000"/>
          </a:xfrm>
          <a:prstGeom prst="rect">
            <a:avLst/>
          </a:prstGeom>
          <a:noFill/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EDC7C747-372F-7727-29A1-F3C6252045AB}"/>
              </a:ext>
            </a:extLst>
          </p:cNvPr>
          <p:cNvGrpSpPr/>
          <p:nvPr/>
        </p:nvGrpSpPr>
        <p:grpSpPr>
          <a:xfrm>
            <a:off x="2236687" y="3501008"/>
            <a:ext cx="7453132" cy="1800200"/>
            <a:chOff x="2099320" y="2077616"/>
            <a:chExt cx="5589849" cy="1800200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8F58B46A-F28B-81C9-7A67-80AB71EF8983}"/>
                </a:ext>
              </a:extLst>
            </p:cNvPr>
            <p:cNvSpPr/>
            <p:nvPr/>
          </p:nvSpPr>
          <p:spPr>
            <a:xfrm>
              <a:off x="2099320" y="2077616"/>
              <a:ext cx="1872208" cy="18002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CBFA39CD-2A57-A973-D21B-505E630ACAB7}"/>
                </a:ext>
              </a:extLst>
            </p:cNvPr>
            <p:cNvSpPr/>
            <p:nvPr/>
          </p:nvSpPr>
          <p:spPr>
            <a:xfrm>
              <a:off x="3992353" y="2077616"/>
              <a:ext cx="1872208" cy="180020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C793EB23-C1F0-8DA0-D65E-8490D476E95E}"/>
                </a:ext>
              </a:extLst>
            </p:cNvPr>
            <p:cNvSpPr/>
            <p:nvPr/>
          </p:nvSpPr>
          <p:spPr>
            <a:xfrm>
              <a:off x="5816961" y="2077616"/>
              <a:ext cx="1872208" cy="18002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11" name="Рисунок 10">
            <a:hlinkClick r:id="" action="ppaction://noaction"/>
            <a:extLst>
              <a:ext uri="{FF2B5EF4-FFF2-40B4-BE49-F238E27FC236}">
                <a16:creationId xmlns:a16="http://schemas.microsoft.com/office/drawing/2014/main" id="{DA016A31-C424-F43B-D7B7-9CC1040D7DC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67" b="98333" l="1333" r="98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0731" y="1140430"/>
            <a:ext cx="2454139" cy="1840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hlinkClick r:id="" action="ppaction://noaction"/>
            <a:extLst>
              <a:ext uri="{FF2B5EF4-FFF2-40B4-BE49-F238E27FC236}">
                <a16:creationId xmlns:a16="http://schemas.microsoft.com/office/drawing/2014/main" id="{0E4CE827-B3E2-1523-5D3D-87DB7D8CC78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3541" y="1140430"/>
            <a:ext cx="2338179" cy="1484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hlinkClick r:id="" action="ppaction://noaction"/>
            <a:extLst>
              <a:ext uri="{FF2B5EF4-FFF2-40B4-BE49-F238E27FC236}">
                <a16:creationId xmlns:a16="http://schemas.microsoft.com/office/drawing/2014/main" id="{900BF2F6-FC2E-6765-3580-66225E1E286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57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4" y="1147056"/>
            <a:ext cx="1920213" cy="14401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>
            <a:hlinkClick r:id="" action="ppaction://noaction"/>
            <a:extLst>
              <a:ext uri="{FF2B5EF4-FFF2-40B4-BE49-F238E27FC236}">
                <a16:creationId xmlns:a16="http://schemas.microsoft.com/office/drawing/2014/main" id="{83A5D9F1-D8D9-5421-4A22-918F4ACCB79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2682" y="1215730"/>
            <a:ext cx="1918049" cy="1371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>
            <a:hlinkClick r:id="" action="ppaction://noaction"/>
            <a:extLst>
              <a:ext uri="{FF2B5EF4-FFF2-40B4-BE49-F238E27FC236}">
                <a16:creationId xmlns:a16="http://schemas.microsoft.com/office/drawing/2014/main" id="{CA72041B-5219-2D2C-D1CF-3C0FFD75D4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4920" y="1353525"/>
            <a:ext cx="1844057" cy="1383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40160B04-BAB8-E12F-6770-706E4E2797DA}"/>
              </a:ext>
            </a:extLst>
          </p:cNvPr>
          <p:cNvCxnSpPr/>
          <p:nvPr/>
        </p:nvCxnSpPr>
        <p:spPr>
          <a:xfrm flipH="1">
            <a:off x="3004817" y="1147057"/>
            <a:ext cx="1920213" cy="16118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EEDD9F75-2A1B-DBFD-28C7-FE7C741FCD2F}"/>
              </a:ext>
            </a:extLst>
          </p:cNvPr>
          <p:cNvCxnSpPr/>
          <p:nvPr/>
        </p:nvCxnSpPr>
        <p:spPr>
          <a:xfrm flipH="1">
            <a:off x="9844893" y="1147056"/>
            <a:ext cx="1724107" cy="15948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169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 xmlns:p15="http://schemas.microsoft.com/office/powerpoint/2012/main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4945" y="429491"/>
            <a:ext cx="8359773" cy="733872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3200" b="1" dirty="0">
                <a:solidFill>
                  <a:srgbClr val="002060"/>
                </a:solidFill>
                <a:latin typeface="+mn-lt"/>
                <a:cs typeface="Calibri" pitchFamily="34" charset="0"/>
              </a:rPr>
            </a:br>
            <a:r>
              <a:rPr lang="ru-RU" sz="3200" b="1" dirty="0">
                <a:solidFill>
                  <a:srgbClr val="002060"/>
                </a:solidFill>
                <a:latin typeface="+mn-lt"/>
                <a:cs typeface="Calibri" pitchFamily="34" charset="0"/>
              </a:rPr>
              <a:t>Приемы работы со схемой слова</a:t>
            </a:r>
            <a:br>
              <a:rPr lang="ru-RU" sz="3200" b="1" dirty="0">
                <a:solidFill>
                  <a:srgbClr val="002060"/>
                </a:solidFill>
                <a:latin typeface="+mn-lt"/>
                <a:cs typeface="Calibri" pitchFamily="34" charset="0"/>
              </a:rPr>
            </a:br>
            <a:br>
              <a:rPr lang="ru-RU" sz="3200" b="1" dirty="0">
                <a:solidFill>
                  <a:srgbClr val="002060"/>
                </a:solidFill>
                <a:latin typeface="+mn-lt"/>
                <a:cs typeface="Calibri" pitchFamily="34" charset="0"/>
              </a:rPr>
            </a:br>
            <a:endParaRPr lang="ru-RU" sz="3200" b="1" dirty="0">
              <a:solidFill>
                <a:srgbClr val="002060"/>
              </a:solidFill>
              <a:latin typeface="+mn-lt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5782" y="2576945"/>
            <a:ext cx="3962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25782" y="1274619"/>
            <a:ext cx="84789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002060"/>
              </a:solidFill>
            </a:endParaRPr>
          </a:p>
          <a:p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22765" y="1523999"/>
            <a:ext cx="338050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назвать количество звуков в слове;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назвать звуки по порядку;</a:t>
            </a:r>
          </a:p>
          <a:p>
            <a:r>
              <a:rPr lang="ru-RU" sz="2000" dirty="0">
                <a:solidFill>
                  <a:srgbClr val="002060"/>
                </a:solidFill>
              </a:rPr>
              <a:t>сколько в слове гласных звуков в слове? Назовите их  по порядку;</a:t>
            </a:r>
          </a:p>
          <a:p>
            <a:r>
              <a:rPr lang="ru-RU" sz="2000" dirty="0">
                <a:solidFill>
                  <a:srgbClr val="002060"/>
                </a:solidFill>
              </a:rPr>
              <a:t>сколько согласных;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назвать первый звук, последний, третий;</a:t>
            </a:r>
          </a:p>
          <a:p>
            <a:r>
              <a:rPr lang="ru-RU" sz="2000" dirty="0">
                <a:solidFill>
                  <a:srgbClr val="002060"/>
                </a:solidFill>
              </a:rPr>
              <a:t>Сколько в слове слогов;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Выделение ударного слога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6761" y="1523999"/>
            <a:ext cx="4508943" cy="3378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38127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964873" y="2978727"/>
            <a:ext cx="6664035" cy="1050348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1181</Words>
  <Application>Microsoft Office PowerPoint</Application>
  <PresentationFormat>Широкоэкранный</PresentationFormat>
  <Paragraphs>121</Paragraphs>
  <Slides>35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35</vt:i4>
      </vt:variant>
    </vt:vector>
  </HeadingPairs>
  <TitlesOfParts>
    <vt:vector size="42" baseType="lpstr">
      <vt:lpstr>Arial</vt:lpstr>
      <vt:lpstr>Calibri</vt:lpstr>
      <vt:lpstr>Calibri Light</vt:lpstr>
      <vt:lpstr>Georgia</vt:lpstr>
      <vt:lpstr>Times New Roman</vt:lpstr>
      <vt:lpstr>Тема Office</vt:lpstr>
      <vt:lpstr>1_Тема Office</vt:lpstr>
      <vt:lpstr>Рекомендации по обучению грамоте детей дошкольного возраста </vt:lpstr>
      <vt:lpstr>Презентация PowerPoint</vt:lpstr>
      <vt:lpstr>Важно, чтобы ребёнок: </vt:lpstr>
      <vt:lpstr>Компоненты, которые входят в процесс обучения грамоте: </vt:lpstr>
      <vt:lpstr>Период с 4-х до 5-ти лет считают периодом  «языковой одаренности»  Работу по обучению грамоте целесообразно проводить в несколько этапов. </vt:lpstr>
      <vt:lpstr>Предлагаемые игры </vt:lpstr>
      <vt:lpstr>На этом этапе проводится работа по делению слов на части (слоги)</vt:lpstr>
      <vt:lpstr>Дидактические пособия</vt:lpstr>
      <vt:lpstr>Презентация PowerPoint</vt:lpstr>
      <vt:lpstr> I этап.  Знакомство с гласными звуками. </vt:lpstr>
      <vt:lpstr>Подробнее остановимся на звуке [А] </vt:lpstr>
      <vt:lpstr>Игры с гласными звуками</vt:lpstr>
      <vt:lpstr>Порядок работы над гласными звуками, используя символ или букву: </vt:lpstr>
      <vt:lpstr> Аня с Аликом гуляли, в саду астры собирали</vt:lpstr>
      <vt:lpstr>Определение наличия/отсутствия              в словах звука (гласного)  </vt:lpstr>
      <vt:lpstr>После знакомства со звуками ведется работа по дифференциации гласных, для уточнения артикуляции и умения слышать данный звук. </vt:lpstr>
      <vt:lpstr>Проводим работу по выделению  первого гласного звука в словах</vt:lpstr>
      <vt:lpstr>Затем необходимо научить детей слышать и выделять звук в конце слов, а затем в середине</vt:lpstr>
      <vt:lpstr>Играем со словами</vt:lpstr>
      <vt:lpstr>Дидактические пособия на определение местоположения звука в слове</vt:lpstr>
      <vt:lpstr>В середине учебного года старшей группы вводится простейший звуковой анализ</vt:lpstr>
      <vt:lpstr>II этап.  Знакомство с согласными звуками. </vt:lpstr>
      <vt:lpstr>Определение твердости-мягкости согласных звуков</vt:lpstr>
      <vt:lpstr>Определение твердости-мягкости согласных звуков</vt:lpstr>
      <vt:lpstr>Определение звонкости-глухости согласных</vt:lpstr>
      <vt:lpstr>Презентация PowerPoint</vt:lpstr>
      <vt:lpstr>Презентация PowerPoint</vt:lpstr>
      <vt:lpstr>Презентация PowerPoint</vt:lpstr>
      <vt:lpstr>Презентация PowerPoint</vt:lpstr>
      <vt:lpstr>Знакомство с буквами. </vt:lpstr>
      <vt:lpstr>Приемы для запоминания образа буквы </vt:lpstr>
      <vt:lpstr>  При знакомстве с согласными ведётся работа по звуковому анализу слов. Рекомендуется начинать: </vt:lpstr>
      <vt:lpstr>Презентация PowerPoint</vt:lpstr>
      <vt:lpstr> Приемы работы со схемой слова  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"Методические рекомендации по обучению грамоте детей дошкольного возраста" </dc:title>
  <dc:creator>Пользователь</dc:creator>
  <cp:lastModifiedBy>Екатерина Чимутова</cp:lastModifiedBy>
  <cp:revision>49</cp:revision>
  <dcterms:created xsi:type="dcterms:W3CDTF">2021-09-17T06:05:22Z</dcterms:created>
  <dcterms:modified xsi:type="dcterms:W3CDTF">2026-10-07T13:12:51Z</dcterms:modified>
</cp:coreProperties>
</file>