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7874748-1366-5AEB-D347-E5D07D1ADF96}">
  <a:tblStyle styleId="{57874748-1366-5AEB-D347-E5D07D1ADF96}" styleName="Medium Style 2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</a:ln>
          </a:left>
          <a:right>
            <a:ln w="12700">
              <a:solidFill>
                <a:schemeClr val="lt1"/>
              </a:solidFill>
            </a:ln>
          </a:right>
          <a:top>
            <a:ln w="12700">
              <a:solidFill>
                <a:schemeClr val="lt1"/>
              </a:solidFill>
            </a:ln>
          </a:top>
          <a:bottom>
            <a:ln w="12700">
              <a:solidFill>
                <a:schemeClr val="lt1"/>
              </a:solidFill>
            </a:ln>
          </a:bottom>
          <a:insideH>
            <a:ln w="12700">
              <a:solidFill>
                <a:schemeClr val="lt1"/>
              </a:solidFill>
            </a:ln>
          </a:insideH>
          <a:insideV>
            <a:ln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  <a:fill>
          <a:solidFill>
            <a:schemeClr val="accent1">
              <a:tint val="40000"/>
            </a:schemeClr>
          </a:solidFill>
        </a:fill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seCell>
      <a:tcStyle>
        <a:tcBdr/>
      </a:tcStyle>
    </a:seCell>
    <a:swCell>
      <a:tcStyle>
        <a:tcBdr/>
      </a:tcStyle>
    </a:swCell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  <a:neCell>
      <a:tcStyle>
        <a:tcBdr/>
      </a:tcStyle>
    </a:neCell>
    <a:nwCell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modSld">
      <pc:chgData name="Екатерина Чимутова" userId="4e1c11216741eefa" providerId="LiveId" clId="{E01BB03D-4D9F-4CF2-BCCB-B77BB2E13832}" dt="2026-10-07T12:49:32.361" v="0" actId="27636"/>
      <pc:docMkLst>
        <pc:docMk/>
      </pc:docMkLst>
      <pc:sldChg chg="modSp mod">
        <pc:chgData name="Екатерина Чимутова" userId="4e1c11216741eefa" providerId="LiveId" clId="{E01BB03D-4D9F-4CF2-BCCB-B77BB2E13832}" dt="2026-10-07T12:49:32.361" v="0" actId="27636"/>
        <pc:sldMkLst>
          <pc:docMk/>
          <pc:sldMk cId="0" sldId="256"/>
        </pc:sldMkLst>
        <pc:spChg chg="mod">
          <ac:chgData name="Екатерина Чимутова" userId="4e1c11216741eefa" providerId="LiveId" clId="{E01BB03D-4D9F-4CF2-BCCB-B77BB2E13832}" dt="2026-10-07T12:49:32.361" v="0" actId="27636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 bwMode="auto"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  <p:cxnSp>
        <p:nvCxnSpPr>
          <p:cNvPr id="8" name="Straight Connector 7"/>
          <p:cNvCxnSpPr>
            <a:cxnSpLocks/>
          </p:cNvCxnSpPr>
          <p:nvPr/>
        </p:nvCxnSpPr>
        <p:spPr bwMode="auto"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 bwMode="auto"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143000" y="2834640"/>
            <a:ext cx="3931920" cy="3017519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762000"/>
            <a:ext cx="2324100" cy="5410200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143000" y="762000"/>
            <a:ext cx="7429500" cy="5410200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 bwMode="auto"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89FC61D-8608-4C66-9155-CCFE20BC997A}" type="datetimeFigureOut">
              <a:rPr lang="ru-RU"/>
              <a:t>07.10.2026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2C2FA13F-84C5-4C2D-A09A-20905BABE9CB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/>
        <a:buChar char="•"/>
        <a:defRPr sz="2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8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/>
        <a:buChar char="•"/>
        <a:defRPr sz="16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131276" y="1845735"/>
            <a:ext cx="10318417" cy="1750320"/>
          </a:xfrm>
        </p:spPr>
        <p:txBody>
          <a:bodyPr/>
          <a:lstStyle/>
          <a:p>
            <a:pPr>
              <a:defRPr/>
            </a:pPr>
            <a:r>
              <a:rPr lang="ru-RU" sz="3600"/>
              <a:t>Тренинг для родителей </a:t>
            </a:r>
            <a:br>
              <a:rPr lang="ru-RU" sz="3600"/>
            </a:br>
            <a:r>
              <a:rPr lang="ru-RU" sz="3600"/>
              <a:t>«Познай себя»</a:t>
            </a:r>
            <a:br>
              <a:rPr lang="ru-RU" sz="3600"/>
            </a:br>
            <a:endParaRPr lang="ru-RU" sz="360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314083" y="5196680"/>
            <a:ext cx="8045373" cy="742279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normAutofit fontScale="32500" lnSpcReduction="20000"/>
          </a:bodyPr>
          <a:lstStyle/>
          <a:p>
            <a:pPr algn="r">
              <a:defRPr/>
            </a:pPr>
            <a:r>
              <a:rPr lang="ru-RU" sz="7200">
                <a:solidFill>
                  <a:schemeClr val="tx1"/>
                </a:solidFill>
                <a:latin typeface="Times New Roman"/>
                <a:cs typeface="Times New Roman"/>
              </a:rPr>
              <a:t>Подготовила педагог-психолог: </a:t>
            </a:r>
            <a:endParaRPr/>
          </a:p>
          <a:p>
            <a:pPr algn="r">
              <a:defRPr/>
            </a:pPr>
            <a:r>
              <a:rPr lang="ru-RU" sz="7200">
                <a:solidFill>
                  <a:schemeClr val="tx1"/>
                </a:solidFill>
                <a:latin typeface="Times New Roman"/>
                <a:cs typeface="Times New Roman"/>
              </a:rPr>
              <a:t>Куприенко Надежда Александровна</a:t>
            </a:r>
            <a:endParaRPr/>
          </a:p>
          <a:p>
            <a:pPr algn="r">
              <a:defRPr/>
            </a:pPr>
            <a:endParaRPr/>
          </a:p>
          <a:p>
            <a:pPr>
              <a:defRPr/>
            </a:pPr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004644" y="386859"/>
            <a:ext cx="7763643" cy="5009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999"/>
              </a:lnSpc>
              <a:spcBef>
                <a:spcPts val="1500"/>
              </a:spcBef>
              <a:spcAft>
                <a:spcPts val="0"/>
              </a:spcAft>
              <a:defRPr/>
            </a:pPr>
            <a:r>
              <a:rPr lang="ru-RU" b="1">
                <a:solidFill>
                  <a:srgbClr val="000000"/>
                </a:solidFill>
                <a:latin typeface="PT Astra Serif"/>
                <a:ea typeface="Times New Roman"/>
              </a:rPr>
              <a:t> </a:t>
            </a:r>
            <a:r>
              <a:rPr lang="ru-RU" sz="2400" b="1" i="1">
                <a:solidFill>
                  <a:srgbClr val="000000"/>
                </a:solidFill>
                <a:latin typeface="Liberation Serif"/>
                <a:ea typeface="Times New Roman"/>
              </a:rPr>
              <a:t>Правила работы в группе</a:t>
            </a:r>
            <a:endParaRPr/>
          </a:p>
          <a:p>
            <a:pPr algn="ctr">
              <a:lnSpc>
                <a:spcPct val="114999"/>
              </a:lnSpc>
              <a:spcBef>
                <a:spcPts val="1500"/>
              </a:spcBef>
              <a:spcAft>
                <a:spcPts val="0"/>
              </a:spcAft>
              <a:defRPr/>
            </a:pPr>
            <a:r>
              <a:rPr lang="ru-RU" sz="2400" i="1">
                <a:solidFill>
                  <a:srgbClr val="000000"/>
                </a:solidFill>
                <a:latin typeface="Liberation Serif"/>
                <a:ea typeface="Times New Roman"/>
              </a:rPr>
              <a:t> </a:t>
            </a:r>
            <a:endParaRPr lang="ru-RU" sz="2400" i="1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1. Отключите мобильный телефон.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2. Позвольте себе быть свободным.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3. Доброжелательные интонации и отношение ко всем.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4. Все внимание на говорящего.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5. Во всем ищите и находите позитив.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6. Получите удовольствие.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7. Запрет на обсуждение процедуры тренинга. 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r>
              <a:rPr lang="ru-RU" sz="2000">
                <a:latin typeface="Liberation Serif"/>
              </a:rPr>
              <a:t>8. Присутствие от начала до конца тренинга.</a:t>
            </a:r>
            <a:endParaRPr lang="ru-RU" sz="2000"/>
          </a:p>
          <a:p>
            <a:pPr algn="just">
              <a:spcBef>
                <a:spcPts val="1125"/>
              </a:spcBef>
              <a:spcAft>
                <a:spcPts val="1125"/>
              </a:spcAft>
              <a:defRPr/>
            </a:pPr>
            <a:endParaRPr lang="ru-RU"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18643837" name="TextBox 1118643836"/>
          <p:cNvSpPr txBox="1"/>
          <p:nvPr/>
        </p:nvSpPr>
        <p:spPr bwMode="auto">
          <a:xfrm>
            <a:off x="398591" y="464104"/>
            <a:ext cx="11559537" cy="520703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«Значение цвета»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rgbClr val="0070C0"/>
                </a:solidFill>
                <a:latin typeface="PT Astra Serif"/>
                <a:ea typeface="Sitka Text"/>
                <a:cs typeface="PT Astra Serif"/>
              </a:rPr>
              <a:t>Синий</a:t>
            </a:r>
            <a:r>
              <a:rPr sz="2600" b="1">
                <a:solidFill>
                  <a:srgbClr val="0070C0"/>
                </a:solidFill>
                <a:latin typeface="PT Astra Serif"/>
                <a:ea typeface="Sitka Text"/>
                <a:cs typeface="PT Astra Serif"/>
              </a:rPr>
              <a:t> </a:t>
            </a:r>
            <a:r>
              <a:rPr sz="2600" b="1" i="1">
                <a:solidFill>
                  <a:srgbClr val="0070C0"/>
                </a:solidFill>
                <a:latin typeface="PT Astra Serif"/>
                <a:ea typeface="Sitka Text"/>
                <a:cs typeface="PT Astra Serif"/>
              </a:rPr>
              <a:t>цвет</a:t>
            </a:r>
            <a:r>
              <a:rPr sz="2600" b="1">
                <a:solidFill>
                  <a:srgbClr val="0070C0"/>
                </a:solidFill>
                <a:latin typeface="PT Astra Serif"/>
                <a:ea typeface="Sitka Text"/>
                <a:cs typeface="PT Astra Serif"/>
              </a:rPr>
              <a:t> 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спокойствие, удовлетворённость, умение сопереживать, доверие, преданность.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rgbClr val="7030A0"/>
                </a:solidFill>
                <a:latin typeface="PT Astra Serif"/>
                <a:ea typeface="Sitka Text"/>
                <a:cs typeface="PT Astra Serif"/>
              </a:rPr>
              <a:t>Фиолетовый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 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тревожность, страх, огорчения.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rgbClr val="00B050"/>
                </a:solidFill>
                <a:latin typeface="PT Astra Serif"/>
                <a:ea typeface="Sitka Text"/>
                <a:cs typeface="PT Astra Serif"/>
              </a:rPr>
              <a:t>Зелёный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 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уверенность, настойчивость, упрямство, потребность в самоутверждении.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rgbClr val="FF0000"/>
                </a:solidFill>
                <a:latin typeface="PT Astra Serif"/>
                <a:ea typeface="Sitka Text"/>
                <a:cs typeface="PT Astra Serif"/>
              </a:rPr>
              <a:t>Красный</a:t>
            </a:r>
            <a:r>
              <a:rPr sz="2600">
                <a:solidFill>
                  <a:srgbClr val="FF0000"/>
                </a:solidFill>
                <a:latin typeface="PT Astra Serif"/>
                <a:ea typeface="Sitka Text"/>
                <a:cs typeface="PT Astra Serif"/>
              </a:rPr>
              <a:t> 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агрессивность, возбуждение, стремление к успеху, желание властвовать и действовать, добиваясь успеха.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chemeClr val="accent3">
                    <a:lumMod val="50000"/>
                  </a:schemeClr>
                </a:solidFill>
                <a:latin typeface="PT Astra Serif"/>
                <a:ea typeface="Sitka Text"/>
                <a:cs typeface="PT Astra Serif"/>
              </a:rPr>
              <a:t>Коричневый</a:t>
            </a:r>
            <a:r>
              <a:rPr sz="1400" b="1" i="1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 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–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 цвет покоя и стабильности, необходимость в домашнем уюте.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rgbClr val="FFFF00"/>
                </a:solidFill>
                <a:latin typeface="PT Astra Serif"/>
                <a:ea typeface="Sitka Text"/>
                <a:cs typeface="PT Astra Serif"/>
              </a:rPr>
              <a:t>Жёлтый </a:t>
            </a:r>
            <a:r>
              <a:rPr sz="1400" b="1" i="1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 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активность, весёлость, стремление к общению, ожидание счастья.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chemeClr val="accent6">
                    <a:lumMod val="75000"/>
                  </a:schemeClr>
                </a:solidFill>
                <a:latin typeface="PT Astra Serif"/>
                <a:ea typeface="Sitka Text"/>
                <a:cs typeface="PT Astra Serif"/>
              </a:rPr>
              <a:t>Серый</a:t>
            </a:r>
            <a:r>
              <a:rPr sz="1400" b="1" i="1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  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тревожность и негативное состояние.</a:t>
            </a:r>
            <a:endParaRPr sz="2000">
              <a:latin typeface="PT Astra Serif"/>
              <a:cs typeface="PT Astra Serif"/>
            </a:endParaRPr>
          </a:p>
          <a:p>
            <a:pPr marL="0" marR="0" indent="0" algn="l">
              <a:lnSpc>
                <a:spcPct val="100000"/>
              </a:lnSpc>
              <a:spcBef>
                <a:spcPts val="1314"/>
              </a:spcBef>
              <a:spcAft>
                <a:spcPts val="0"/>
              </a:spcAft>
              <a:defRPr/>
            </a:pPr>
            <a:r>
              <a:rPr sz="2600" b="1" i="1">
                <a:solidFill>
                  <a:schemeClr val="tx1"/>
                </a:solidFill>
                <a:latin typeface="PT Astra Serif"/>
                <a:ea typeface="Sitka Text"/>
                <a:cs typeface="PT Astra Serif"/>
              </a:rPr>
              <a:t>Чёрный </a:t>
            </a:r>
            <a:r>
              <a:rPr sz="1400" i="1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 </a:t>
            </a:r>
            <a:r>
              <a:rPr sz="14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– </a:t>
            </a:r>
            <a:r>
              <a:rPr sz="2000">
                <a:solidFill>
                  <a:srgbClr val="333333"/>
                </a:solidFill>
                <a:latin typeface="PT Astra Serif"/>
                <a:ea typeface="Sitka Text"/>
                <a:cs typeface="PT Astra Serif"/>
              </a:rPr>
              <a:t>защищённость, скрытость,  желание «уйти в свой внутренний мир».</a:t>
            </a:r>
            <a:endParaRPr sz="2000">
              <a:latin typeface="PT Astra Serif"/>
              <a:cs typeface="PT Astra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36333934" name="TextBox 636333933"/>
          <p:cNvSpPr txBox="1"/>
          <p:nvPr/>
        </p:nvSpPr>
        <p:spPr bwMode="auto">
          <a:xfrm>
            <a:off x="3441043" y="594803"/>
            <a:ext cx="5789052" cy="3962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2000" b="1">
                <a:solidFill>
                  <a:srgbClr val="000000"/>
                </a:solidFill>
                <a:latin typeface="PT Astra Serif"/>
                <a:ea typeface="Arial"/>
                <a:cs typeface="PT Astra Serif"/>
              </a:rPr>
              <a:t>Упражнение «</a:t>
            </a:r>
            <a:r>
              <a:rPr sz="2000" b="1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ПредКачелиВремени</a:t>
            </a:r>
            <a:r>
              <a:rPr sz="2000" b="1">
                <a:solidFill>
                  <a:srgbClr val="000000"/>
                </a:solidFill>
                <a:latin typeface="PT Astra Serif"/>
                <a:ea typeface="Arial"/>
                <a:cs typeface="PT Astra Serif"/>
              </a:rPr>
              <a:t>»</a:t>
            </a:r>
            <a:endParaRPr sz="1400" b="1">
              <a:solidFill>
                <a:srgbClr val="000000"/>
              </a:solidFill>
              <a:latin typeface="PT Astra Serif"/>
              <a:cs typeface="PT Astra Serif"/>
            </a:endParaRPr>
          </a:p>
        </p:txBody>
      </p:sp>
      <p:pic>
        <p:nvPicPr>
          <p:cNvPr id="197714418" name="Рисунок 19771441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2413616" y="1239174"/>
            <a:ext cx="7600950" cy="507682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87396985" name="Прямоугольник 1"/>
          <p:cNvSpPr/>
          <p:nvPr/>
        </p:nvSpPr>
        <p:spPr bwMode="auto">
          <a:xfrm>
            <a:off x="2004644" y="386860"/>
            <a:ext cx="7763643" cy="3657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endParaRPr/>
          </a:p>
        </p:txBody>
      </p:sp>
      <p:graphicFrame>
        <p:nvGraphicFramePr>
          <p:cNvPr id="420412102" name="Таблица 420412101"/>
          <p:cNvGraphicFramePr>
            <a:graphicFrameLocks/>
          </p:cNvGraphicFramePr>
          <p:nvPr/>
        </p:nvGraphicFramePr>
        <p:xfrm>
          <a:off x="259878" y="68752"/>
          <a:ext cx="11291286" cy="6648948"/>
        </p:xfrm>
        <a:graphic>
          <a:graphicData uri="http://schemas.openxmlformats.org/drawingml/2006/table">
            <a:tbl>
              <a:tblPr firstRow="1" firstCol="1" bandRow="1">
                <a:tableStyleId>{57874748-1366-5AEB-D347-E5D07D1ADF96}</a:tableStyleId>
              </a:tblPr>
              <a:tblGrid>
                <a:gridCol w="711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68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>
                          <a:solidFill>
                            <a:srgbClr val="000000"/>
                          </a:solidFill>
                          <a:latin typeface="PT Astra Serif"/>
                          <a:ea typeface="Arial"/>
                          <a:cs typeface="PT Astra Serif"/>
                        </a:rPr>
                        <a:t>Вопрос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>
                          <a:solidFill>
                            <a:srgbClr val="000000"/>
                          </a:solidFill>
                          <a:latin typeface="PT Astra Serif"/>
                          <a:ea typeface="Arial"/>
                          <a:cs typeface="PT Astra Serif"/>
                        </a:rPr>
                        <a:t>Ответ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603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1. Для путешествия в будущее на «Качелях времени» вы можете взять с собой еще одного, хорошо вам знакомого, человека. Кто это?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6320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2. Чтобы попасть на «Качели времени», вам необходимо преодолеть водную преграду. Что это за водоём?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99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3. Как вы собираетесь пересечь воду, чтобы двигаться дальше?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999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4. Подходя к «Качелям времени», вы неожиданно встретите, недалеко от себя, животное. Что это за зверь?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999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5. Что произойдёт после того, как вы встретились с этим животным глазами: не отведете глаза первым и проявите агрессию, улыбнётесь, проигнорируете встречу, постарайтесь избежать контакта?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0315"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6. Перед вами - знаменитые «Качели времени». Какого они размера: большие, средние, маленькие?</a:t>
                      </a:r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999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7. Свободен ли доступ к «Качелям времени» или есть ограждения и пропускной пункт?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29996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8. По традиции «Качелей времени», перед интересным путешествием в будущее, для вас подготовлен обеденный стол. Что вы видите на нем и вокруг него?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3999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9. Подойдя к «Качелям времени», вы видите прямо на них чашку. Из какого материала она сделана?</a:t>
                      </a:r>
                      <a:endParaRPr sz="1600" b="0">
                        <a:latin typeface="PT Astra Serif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4799">
                <a:tc>
                  <a:txBody>
                    <a:bodyPr/>
                    <a:lstStyle/>
                    <a:p>
                      <a:pPr marL="0" marR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r>
                        <a:rPr sz="1600" b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PT Astra Serif"/>
                          <a:ea typeface="Arial"/>
                          <a:cs typeface="PT Astra Serif"/>
                        </a:rPr>
                        <a:t>10. Что вы сделаете с этой чашкой?</a:t>
                      </a:r>
                      <a:endParaRPr sz="1600" b="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0"/>
                        </a:spcBef>
                        <a:spcAft>
                          <a:spcPts val="0"/>
                        </a:spcAft>
                        <a:defRPr/>
                      </a:pPr>
                      <a:endParaRPr sz="1400">
                        <a:solidFill>
                          <a:srgbClr val="000000"/>
                        </a:solidFill>
                        <a:latin typeface="PT Astra Serif"/>
                        <a:ea typeface="Arial"/>
                        <a:cs typeface="PT Astra Serif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50754447" name="TextBox 1650754446"/>
          <p:cNvSpPr txBox="1"/>
          <p:nvPr/>
        </p:nvSpPr>
        <p:spPr bwMode="auto">
          <a:xfrm>
            <a:off x="315363" y="146555"/>
            <a:ext cx="11449395" cy="650751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К</a:t>
            </a:r>
            <a:r>
              <a:rPr sz="1600" b="1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люч к тесту:</a:t>
            </a:r>
            <a:endParaRPr sz="16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1. Человек, которого вы взяли с собой на "Качели времени" - это самый важный человек в вашей жизни сейчас и в будущем.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2. Размер водоема - это размер вашей любви.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3. Чем более «мокрый» способ передвижения вы выберете, тем большее значение в вашей жизни играет любовь.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4. Размер животного - это на самом деле размер ваших забот и проблем. Чем животное больше, тем тяжелее вам кажется жизнь.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5. То, как вы реагируете на неожиданную встречу с животным - наиболее характерный для вас способ решения проблем: агрессивный, полюбовный, пассивный или убегающий.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6. Размер "Качелей времени" - это размер ваших амбиций. Если "качели" слишком большие, возможно, у вас завышенные ожидания от жизни.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7. Если доступ к "Качелям времени" открыт - вы внутренне свободный человек. Если есть какие-то преграды, значит, вы цените своё личное пространство и того же ждете от других.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8. Если на столе вы не увидите еды, напитков, посуды, цветов, а за столом - людей, значит, вы, скорее всего, ещё в поиске своего счастья. Если всего и всех много - вы очень счастливый человек.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9. Прочность и долговечность материала, из которого сделана чашка, - это то, насколько прочными и крепкими вы воспринимаете свои отношения с другими людьми. Одноразовый пластиковый или бумажный стакан? Стекло? Скорее всего, вам тревожно. Если чашка была в вашем сознании металлической или фарфоровой, особенно, если она была из драгоценного метала, значит, вам не о чем беспокоиться. Вы - скрепляющая сила любых взаимоотношений!</a:t>
            </a:r>
            <a:endParaRPr sz="1500"/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endParaRPr sz="1500">
              <a:latin typeface="PT Astra Serif"/>
              <a:cs typeface="PT Astra Serif"/>
            </a:endParaRPr>
          </a:p>
          <a:p>
            <a:pPr marL="0" marR="0" indent="0" algn="l">
              <a:spcBef>
                <a:spcPts val="0"/>
              </a:spcBef>
              <a:spcAft>
                <a:spcPts val="0"/>
              </a:spcAft>
              <a:defRPr/>
            </a:pPr>
            <a:r>
              <a:rPr sz="1500">
                <a:solidFill>
                  <a:srgbClr val="000000"/>
                </a:solidFill>
                <a:highlight>
                  <a:srgbClr val="FFFFFF"/>
                </a:highlight>
                <a:latin typeface="PT Astra Serif"/>
                <a:ea typeface="Arial"/>
                <a:cs typeface="PT Astra Serif"/>
              </a:rPr>
              <a:t>10. Ваш поступок по отношению к чашке - показатель того, как вы относитесь к человеку из вопроса номер один и к другим ближним людям.</a:t>
            </a:r>
            <a:endParaRPr sz="1500">
              <a:latin typeface="PT Astra Serif"/>
              <a:cs typeface="PT Astra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1716029" y="501134"/>
            <a:ext cx="81972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400" b="1">
                <a:solidFill>
                  <a:srgbClr val="1B1B1B"/>
                </a:solidFill>
                <a:latin typeface="PT Astra Serif"/>
                <a:ea typeface="Times New Roman"/>
              </a:rPr>
              <a:t>Упражнение «Качели времени» счастливого 100-летия»</a:t>
            </a:r>
            <a:endParaRPr lang="ru-RU" sz="2400" b="1">
              <a:latin typeface="Times New Roman"/>
              <a:ea typeface="Times New Roman"/>
            </a:endParaRPr>
          </a:p>
        </p:txBody>
      </p:sp>
      <p:pic>
        <p:nvPicPr>
          <p:cNvPr id="3" name="Picture 2" descr="Жили были дед да бабка,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587282" y="1072661"/>
            <a:ext cx="4097194" cy="5433647"/>
          </a:xfrm>
          <a:prstGeom prst="rect">
            <a:avLst/>
          </a:prstGeom>
          <a:noFill/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42802470" name="TextBox 1642802469"/>
          <p:cNvSpPr txBox="1"/>
          <p:nvPr/>
        </p:nvSpPr>
        <p:spPr bwMode="auto">
          <a:xfrm>
            <a:off x="934951" y="998737"/>
            <a:ext cx="9071976" cy="44856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Каким будет этот торт: круглым, овальным, квадратным, прямоугольным, треугольным или непонятно какой формы?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Одноярусным или многоярусным?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Из какого теста (бисквитного, слоёного, песочного или вафельного) он будет сделан?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Или без теста?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Что будет на этом тортике: 100 свечей?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Свечи из цифр «100»?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Какая-то надпись?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Или специальный рисунок?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Скульптура?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Фрукты? </a:t>
            </a:r>
          </a:p>
          <a:p>
            <a:pPr marL="283879" indent="-283879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Шоколад? </a:t>
            </a:r>
          </a:p>
        </p:txBody>
      </p:sp>
      <p:sp>
        <p:nvSpPr>
          <p:cNvPr id="588836851" name="TextBox 588836850"/>
          <p:cNvSpPr txBox="1"/>
          <p:nvPr/>
        </p:nvSpPr>
        <p:spPr bwMode="auto">
          <a:xfrm>
            <a:off x="3607433" y="548565"/>
            <a:ext cx="2931726" cy="3962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algn="l">
              <a:spcBef>
                <a:spcPts val="339"/>
              </a:spcBef>
              <a:defRPr/>
            </a:pPr>
            <a:r>
              <a:rPr lang="ru-RU" sz="2000" b="1">
                <a:solidFill>
                  <a:srgbClr val="1B1B1B"/>
                </a:solidFill>
                <a:latin typeface="PT Astra Serif"/>
                <a:cs typeface="PT Astra Serif"/>
              </a:rPr>
              <a:t>П</a:t>
            </a:r>
            <a:r>
              <a:rPr sz="2000" b="1">
                <a:solidFill>
                  <a:srgbClr val="1B1B1B"/>
                </a:solidFill>
                <a:latin typeface="PT Astra Serif"/>
                <a:cs typeface="PT Astra Serif"/>
              </a:rPr>
              <a:t>раздничный торт</a:t>
            </a:r>
            <a:endParaRPr sz="2000" b="0">
              <a:solidFill>
                <a:srgbClr val="1B1B1B"/>
              </a:solidFill>
              <a:latin typeface="PT Astra Serif"/>
              <a:cs typeface="PT Astra Serif"/>
            </a:endParaRPr>
          </a:p>
        </p:txBody>
      </p:sp>
      <p:pic>
        <p:nvPicPr>
          <p:cNvPr id="1794123045" name="Рисунок 179412304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13592" y="2523126"/>
            <a:ext cx="5530048" cy="399641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413239" y="804536"/>
            <a:ext cx="1071782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1.Где будет организован ваш праздник: в домашних условиях, в столовой-ресторане (например, на вашем прежнем месте работы) или в каком-то необычном месте (на природе, в бане, на воздушном шаре и т. п.)?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2.</a:t>
            </a:r>
            <a:r>
              <a:rPr lang="ru-RU" sz="2000" i="1">
                <a:solidFill>
                  <a:srgbClr val="000000"/>
                </a:solidFill>
                <a:latin typeface="PT Astra Serif"/>
                <a:ea typeface="Times New Roman"/>
                <a:cs typeface="Times New Roman"/>
              </a:rPr>
              <a:t> </a:t>
            </a: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Кого вы пригласите на свой 100-летний юбилей: только хорошо знакомых между собой людей или разрешите знакомым брать своих близких, вам пока не известных?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3. Ваш 100-летний день рождения будет трогательно-лирическим праздником или шутливо-игровым?</a:t>
            </a:r>
            <a:endParaRPr/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 </a:t>
            </a: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4. Кому-то поручите организацию своего 100-летнего юбилея или будете контролировать всё сами?</a:t>
            </a:r>
            <a:endParaRPr/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5. Станете ли вы приглашать на свой 100-летний юбилей профессиональных организаторов праздника (например, ведущего, художника-шаржиста, фотографа для стильной или костюмированной фотосессии, певцов, танцоров или мастеров оригинального жанра и т. п.) или обойдётесь собственными силами участников торжества?</a:t>
            </a:r>
            <a:endParaRPr lang="ru-RU" sz="2000" b="1"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4148826" y="342872"/>
            <a:ext cx="37748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i="1">
                <a:solidFill>
                  <a:srgbClr val="1B1B1B"/>
                </a:solidFill>
                <a:latin typeface="PT Astra Serif"/>
                <a:ea typeface="Calibri"/>
                <a:cs typeface="Times New Roman"/>
              </a:rPr>
              <a:t>Ответьте на 11 вопросов </a:t>
            </a:r>
            <a:endParaRPr lang="ru-RU" sz="2400" b="1"/>
          </a:p>
        </p:txBody>
      </p:sp>
      <p:pic>
        <p:nvPicPr>
          <p:cNvPr id="4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31061" y="223871"/>
            <a:ext cx="906884" cy="116133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219808" y="967155"/>
            <a:ext cx="11430000" cy="50937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6. Что вам будет наиболее приятно: видеофильм, отражающий историю вашей жизни, или видеопоздравление, записанное от дорогих вам людей (которых вы  давно не видели или тех, кто не смог присутствовать на празднике)?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7. Станете ли вы устанавливать на празднике специальные требования к одежде (костюмированный праздник или элемент костюма) или каждый придёт как ему заблагорассудится?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8. Во что вы будете одеты на своём 100-летнем юбилее?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9. Составьте список из первых пяти выступающих после вашего приветственного слова.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10. Навскидку, сколько человек будет на празднике? </a:t>
            </a: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endParaRPr lang="ru-RU" sz="2000" b="1">
              <a:latin typeface="Times New Roman"/>
              <a:ea typeface="Times New Roman"/>
            </a:endParaRPr>
          </a:p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000">
                <a:solidFill>
                  <a:srgbClr val="1B1B1B"/>
                </a:solidFill>
                <a:latin typeface="PT Astra Serif"/>
                <a:ea typeface="Times New Roman"/>
              </a:rPr>
              <a:t>11. Навскидку, в какой бюджет вы планируете уложиться – какая сумма будет выделена вами и вашими родственниками на юбилей (исходя из сегодняшних цен и курса рубля)? </a:t>
            </a:r>
            <a:endParaRPr lang="ru-RU" sz="2000" b="1"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>
            <a:off x="5080494" y="413211"/>
            <a:ext cx="1430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i="1">
                <a:solidFill>
                  <a:srgbClr val="1B1B1B"/>
                </a:solidFill>
                <a:latin typeface="PT Astra Serif"/>
                <a:ea typeface="Calibri"/>
                <a:cs typeface="Times New Roman"/>
              </a:rPr>
              <a:t>Вопросы</a:t>
            </a:r>
            <a:r>
              <a:rPr lang="ru-RU" b="1" i="1">
                <a:solidFill>
                  <a:srgbClr val="1B1B1B"/>
                </a:solidFill>
                <a:latin typeface="PT Astra Serif"/>
                <a:ea typeface="Calibri"/>
                <a:cs typeface="Times New Roman"/>
              </a:rPr>
              <a:t> </a:t>
            </a:r>
            <a:endParaRPr lang="ru-RU" b="1"/>
          </a:p>
        </p:txBody>
      </p:sp>
      <p:pic>
        <p:nvPicPr>
          <p:cNvPr id="4" name="Picture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597989" y="57191"/>
            <a:ext cx="761173" cy="97473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комната&#10;&#10;Автоматически созданное описание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31423" y="694592"/>
            <a:ext cx="6031098" cy="5399225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 bwMode="auto">
          <a:xfrm>
            <a:off x="1165564" y="1776018"/>
            <a:ext cx="29325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49555" algn="just">
              <a:spcBef>
                <a:spcPts val="340"/>
              </a:spcBef>
              <a:spcAft>
                <a:spcPts val="0"/>
              </a:spcAft>
              <a:defRPr/>
            </a:pPr>
            <a:r>
              <a:rPr lang="ru-RU" sz="2800" b="1">
                <a:solidFill>
                  <a:srgbClr val="FF0000"/>
                </a:solidFill>
                <a:latin typeface="PT Astra Serif"/>
                <a:ea typeface="Times New Roman"/>
              </a:rPr>
              <a:t>Возвращаемся!</a:t>
            </a:r>
            <a:endParaRPr lang="ru-RU" sz="2800" b="1">
              <a:solidFill>
                <a:srgbClr val="FF0000"/>
              </a:solidFill>
              <a:latin typeface="Times New Roman"/>
              <a:ea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6198686" name="TextBox 336198685"/>
          <p:cNvSpPr txBox="1"/>
          <p:nvPr/>
        </p:nvSpPr>
        <p:spPr bwMode="auto">
          <a:xfrm>
            <a:off x="269125" y="841528"/>
            <a:ext cx="10607325" cy="573535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algn="l">
              <a:spcBef>
                <a:spcPts val="339"/>
              </a:spcBef>
              <a:defRPr/>
            </a:pPr>
            <a:r>
              <a:rPr sz="1400">
                <a:solidFill>
                  <a:srgbClr val="1B1B1B"/>
                </a:solidFill>
                <a:latin typeface="PT Astra Serif"/>
                <a:cs typeface="PT Astra Serif"/>
              </a:rPr>
              <a:t>  </a:t>
            </a:r>
            <a:r>
              <a:rPr sz="1800" b="1">
                <a:solidFill>
                  <a:srgbClr val="1B1B1B"/>
                </a:solidFill>
                <a:latin typeface="PT Astra Serif"/>
                <a:cs typeface="PT Astra Serif"/>
              </a:rPr>
              <a:t>Тортик, который вы нарисовали для путешествия в будущее, – это вы сами</a:t>
            </a:r>
            <a:endParaRPr sz="1800" b="1"/>
          </a:p>
          <a:p>
            <a:pPr marL="0" algn="l">
              <a:spcBef>
                <a:spcPts val="339"/>
              </a:spcBef>
              <a:defRPr/>
            </a:pPr>
            <a:endParaRPr sz="1800" b="1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0" indent="180339" algn="l">
              <a:spcBef>
                <a:spcPts val="339"/>
              </a:spcBef>
              <a:defRPr/>
            </a:pPr>
            <a:r>
              <a:rPr sz="1800" b="0">
                <a:solidFill>
                  <a:srgbClr val="1B1B1B"/>
                </a:solidFill>
                <a:latin typeface="PT Astra Serif"/>
                <a:cs typeface="PT Astra Serif"/>
              </a:rPr>
              <a:t>Круглый или овальный тортик – вы добрый, отзывчивый, умеющий сопереживать и сочувствовать человек, находящий своё счастье в счастье ближнего. </a:t>
            </a:r>
          </a:p>
          <a:p>
            <a:pPr marL="0" indent="180339" algn="l">
              <a:spcBef>
                <a:spcPts val="339"/>
              </a:spcBef>
              <a:defRPr/>
            </a:pPr>
            <a:endParaRPr sz="18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0" indent="180339" algn="l">
              <a:spcBef>
                <a:spcPts val="339"/>
              </a:spcBef>
              <a:defRPr/>
            </a:pPr>
            <a:r>
              <a:rPr sz="1800" b="0">
                <a:solidFill>
                  <a:srgbClr val="1B1B1B"/>
                </a:solidFill>
                <a:latin typeface="PT Astra Serif"/>
                <a:cs typeface="PT Astra Serif"/>
              </a:rPr>
              <a:t>Квадратный торт – вы терпеливый, упорный, усидчивый, целеустремлённый человек, хмурящийся при словах «импровизация», «экспромт», «сюрприз», находящий счастье в логических построениях, схемах, планах и проектах. </a:t>
            </a:r>
          </a:p>
          <a:p>
            <a:pPr marL="0" indent="180339" algn="l">
              <a:spcBef>
                <a:spcPts val="339"/>
              </a:spcBef>
              <a:defRPr/>
            </a:pPr>
            <a:endParaRPr sz="18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0" indent="180339" algn="l">
              <a:spcBef>
                <a:spcPts val="339"/>
              </a:spcBef>
              <a:defRPr/>
            </a:pPr>
            <a:r>
              <a:rPr sz="1800" b="0">
                <a:solidFill>
                  <a:srgbClr val="1B1B1B"/>
                </a:solidFill>
                <a:latin typeface="PT Astra Serif"/>
                <a:cs typeface="PT Astra Serif"/>
              </a:rPr>
              <a:t>Прямоугольный торт – вы стремящийся к познанию и к изменениям человек, не очень довольный жизнью, но любопытный, смелый, интересующийся новым, находящий счастье в его поиске. </a:t>
            </a:r>
          </a:p>
          <a:p>
            <a:pPr marL="0" indent="180339" algn="l">
              <a:spcBef>
                <a:spcPts val="339"/>
              </a:spcBef>
              <a:defRPr/>
            </a:pPr>
            <a:endParaRPr sz="18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0" indent="180339" algn="l">
              <a:spcBef>
                <a:spcPts val="339"/>
              </a:spcBef>
              <a:defRPr/>
            </a:pPr>
            <a:r>
              <a:rPr sz="1800" b="0">
                <a:solidFill>
                  <a:srgbClr val="1B1B1B"/>
                </a:solidFill>
                <a:latin typeface="PT Astra Serif"/>
                <a:cs typeface="PT Astra Serif"/>
              </a:rPr>
              <a:t>Треугольный торт – вы честолюбивый, амбициозный, прагматичный, расчётливый лидер, уверенный в существовании двух точек зрения – неправильной и вашей собственной, находящий своё счастье в конкуренции и соперничестве с ближними.</a:t>
            </a:r>
          </a:p>
          <a:p>
            <a:pPr marL="0" indent="180339" algn="l">
              <a:spcBef>
                <a:spcPts val="339"/>
              </a:spcBef>
              <a:defRPr/>
            </a:pPr>
            <a:endParaRPr sz="18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0" indent="180339" algn="l">
              <a:spcBef>
                <a:spcPts val="339"/>
              </a:spcBef>
              <a:defRPr/>
            </a:pPr>
            <a:r>
              <a:rPr sz="1800" b="0">
                <a:solidFill>
                  <a:srgbClr val="1B1B1B"/>
                </a:solidFill>
                <a:latin typeface="PT Astra Serif"/>
                <a:cs typeface="PT Astra Serif"/>
              </a:rPr>
              <a:t>Торт необычной формы – вы творческий, креативный, оригинальный, харизматичный, обаятельный человек, отвергающий штампы и стереотипы, находящий своё счастье в изобретении чего-то нового и в ораторском мастерстве. </a:t>
            </a:r>
          </a:p>
        </p:txBody>
      </p:sp>
      <p:pic>
        <p:nvPicPr>
          <p:cNvPr id="80374742" name="Рисунок 8037474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20143" y="286674"/>
            <a:ext cx="1467470" cy="212880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gas-kvas.com/uploads/posts/2023-01/1674218576_gas-kvas-com-p-risunki-tortov-na-den-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/>
          </a:p>
        </p:txBody>
      </p:sp>
      <p:pic>
        <p:nvPicPr>
          <p:cNvPr id="2054" name="Picture 6" descr="https://catherineasquithgallery.com/uploads/posts/2021-02/1614524902_172-p-tort-na-belom-fone-25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7918274" y="3345230"/>
            <a:ext cx="4206239" cy="315468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 bwMode="auto">
          <a:xfrm>
            <a:off x="4666368" y="246156"/>
            <a:ext cx="3510583" cy="6401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FF0000"/>
                </a:solidFill>
                <a:latin typeface="PT Astra Serif"/>
                <a:ea typeface="Calibri"/>
                <a:cs typeface="Times New Roman"/>
              </a:rPr>
              <a:t>Ещё про тортик</a:t>
            </a:r>
            <a:endParaRPr lang="ru-RU" sz="3600" b="1">
              <a:solidFill>
                <a:srgbClr val="FF0000"/>
              </a:solidFill>
            </a:endParaRPr>
          </a:p>
        </p:txBody>
      </p:sp>
      <p:sp>
        <p:nvSpPr>
          <p:cNvPr id="1975631596" name="TextBox 1975631595"/>
          <p:cNvSpPr txBox="1"/>
          <p:nvPr/>
        </p:nvSpPr>
        <p:spPr bwMode="auto">
          <a:xfrm>
            <a:off x="307974" y="886272"/>
            <a:ext cx="7793917" cy="431295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215738" indent="-305908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Многоярусный торт – признак богатства внутреннего мира или многоличия. </a:t>
            </a:r>
            <a:endParaRPr sz="2000"/>
          </a:p>
          <a:p>
            <a:pPr algn="l">
              <a:spcBef>
                <a:spcPts val="339"/>
              </a:spcBef>
              <a:defRPr/>
            </a:pPr>
            <a:endParaRPr sz="20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215738" indent="-305908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Бисквитное тесто – признак капризности, слоёное – сложности, песочное – хрупкости натуры, вафельное – часто растекающегося человека. Торт без теста – показатель боязливости или тяги к экспериментам. </a:t>
            </a:r>
            <a:endParaRPr sz="2000"/>
          </a:p>
          <a:p>
            <a:pPr algn="l">
              <a:spcBef>
                <a:spcPts val="339"/>
              </a:spcBef>
              <a:defRPr/>
            </a:pPr>
            <a:endParaRPr sz="20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215738" indent="-305908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Надпись, рисунок, скульптура или другие украшения на тортике – характеристики человека.</a:t>
            </a:r>
            <a:endParaRPr sz="2000"/>
          </a:p>
          <a:p>
            <a:pPr algn="l">
              <a:spcBef>
                <a:spcPts val="339"/>
              </a:spcBef>
              <a:defRPr/>
            </a:pPr>
            <a:endParaRPr sz="2000" b="0">
              <a:solidFill>
                <a:srgbClr val="1B1B1B"/>
              </a:solidFill>
              <a:latin typeface="PT Astra Serif"/>
              <a:cs typeface="PT Astra Serif"/>
            </a:endParaRPr>
          </a:p>
          <a:p>
            <a:pPr marL="215738" indent="-305908" algn="l">
              <a:spcBef>
                <a:spcPts val="339"/>
              </a:spcBef>
              <a:buFont typeface="Wingdings"/>
              <a:buChar char="ü"/>
              <a:defRPr/>
            </a:pPr>
            <a:r>
              <a:rPr sz="2000" b="0">
                <a:solidFill>
                  <a:srgbClr val="1B1B1B"/>
                </a:solidFill>
                <a:latin typeface="PT Astra Serif"/>
                <a:cs typeface="PT Astra Serif"/>
              </a:rPr>
              <a:t>Наличие свечей на торте – признак веры, уверенности, доверия; чем больше свечей – тем сильнее вера человека.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 bwMode="auto">
          <a:xfrm>
            <a:off x="756140" y="920894"/>
            <a:ext cx="490610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3200" b="1">
                <a:latin typeface="Times New Roman"/>
                <a:cs typeface="Times New Roman"/>
              </a:rPr>
              <a:t>Ощущения от путешествия в будущее?</a:t>
            </a:r>
            <a:endParaRPr/>
          </a:p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Это самодиагностика </a:t>
            </a:r>
          </a:p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настоящего.</a:t>
            </a:r>
          </a:p>
        </p:txBody>
      </p:sp>
      <p:pic>
        <p:nvPicPr>
          <p:cNvPr id="5122" name="Picture 2" descr="https://openclinics.ru/images/self-diagn/shema.jpg"/>
          <p:cNvPicPr>
            <a:picLocks noChangeAspect="1" noChangeArrowheads="1"/>
          </p:cNvPicPr>
          <p:nvPr/>
        </p:nvPicPr>
        <p:blipFill>
          <a:blip r:embed="rId2"/>
          <a:stretch/>
        </p:blipFill>
        <p:spPr bwMode="auto">
          <a:xfrm>
            <a:off x="6409594" y="577995"/>
            <a:ext cx="5182181" cy="4618260"/>
          </a:xfrm>
          <a:prstGeom prst="rect">
            <a:avLst/>
          </a:prstGeom>
          <a:noFill/>
        </p:spPr>
      </p:pic>
      <p:pic>
        <p:nvPicPr>
          <p:cNvPr id="5124" name="Picture 4" descr="https://goldtransformation.ru/wp-content/uploads/2021/02/miniatyur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515" y="3499338"/>
            <a:ext cx="5884740" cy="26201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21358458" name="TextBox 721358457"/>
          <p:cNvSpPr txBox="1"/>
          <p:nvPr/>
        </p:nvSpPr>
        <p:spPr bwMode="auto">
          <a:xfrm>
            <a:off x="3220510" y="604049"/>
            <a:ext cx="6028690" cy="396275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compatLnSpc="0">
            <a:spAutoFit/>
          </a:bodyPr>
          <a:lstStyle/>
          <a:p>
            <a:pPr marL="0" indent="0" algn="l">
              <a:spcBef>
                <a:spcPts val="339"/>
              </a:spcBef>
              <a:defRPr/>
            </a:pPr>
            <a:r>
              <a:rPr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Упражнение «</a:t>
            </a:r>
            <a:r>
              <a:rPr lang="ru-RU"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С</a:t>
            </a:r>
            <a:r>
              <a:rPr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казочн</a:t>
            </a:r>
            <a:r>
              <a:rPr lang="ru-RU"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ые</a:t>
            </a:r>
            <a:r>
              <a:rPr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 персонаж</a:t>
            </a:r>
            <a:r>
              <a:rPr lang="ru-RU"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и</a:t>
            </a:r>
            <a:r>
              <a:rPr sz="2000" b="1">
                <a:solidFill>
                  <a:srgbClr val="000000"/>
                </a:solidFill>
                <a:latin typeface="PT Astra Serif"/>
                <a:ea typeface="Roboto"/>
                <a:cs typeface="PT Astra Serif"/>
              </a:rPr>
              <a:t>»</a:t>
            </a:r>
            <a:endParaRPr sz="2000" b="1">
              <a:solidFill>
                <a:srgbClr val="000000"/>
              </a:solidFill>
              <a:latin typeface="PT Astra Serif"/>
              <a:cs typeface="PT Astra Serif"/>
            </a:endParaRPr>
          </a:p>
        </p:txBody>
      </p:sp>
      <p:pic>
        <p:nvPicPr>
          <p:cNvPr id="32547745" name="Рисунок 3254774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 bwMode="auto">
          <a:xfrm>
            <a:off x="2173179" y="1000327"/>
            <a:ext cx="7805898" cy="550315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5180827" y="597849"/>
            <a:ext cx="241989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00B050"/>
                </a:solidFill>
                <a:latin typeface="PT Astra Serif"/>
                <a:ea typeface="Calibri"/>
                <a:cs typeface="Times New Roman"/>
              </a:rPr>
              <a:t>Рефлексия</a:t>
            </a:r>
            <a:endParaRPr lang="ru-RU" sz="3600" b="1">
              <a:solidFill>
                <a:srgbClr val="00B050"/>
              </a:solidFill>
            </a:endParaRPr>
          </a:p>
        </p:txBody>
      </p:sp>
      <p:pic>
        <p:nvPicPr>
          <p:cNvPr id="3074" name="Picture 2" descr="https://fsd.multiurok.ru/html/2021/11/17/s_61953f654233d/phppQpWU9_Konspekt-uroka-po-russkomu-yazyku-po-teme-Tvyordye-i-myagkie-soglasnye-zvuki_html_dd5c4bf9c889f8ac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77107" y="2382716"/>
            <a:ext cx="9494233" cy="33059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Arial"/>
        <a:cs typeface="Arial"/>
      </a:majorFont>
      <a:minorFont>
        <a:latin typeface="Corbel"/>
        <a:ea typeface="Arial"/>
        <a:cs typeface="Arial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Базис</Template>
  <TotalTime>0</TotalTime>
  <Words>1366</Words>
  <Application>Microsoft Office PowerPoint</Application>
  <DocSecurity>0</DocSecurity>
  <PresentationFormat>Широкоэкранный</PresentationFormat>
  <Paragraphs>115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Corbel</vt:lpstr>
      <vt:lpstr>Liberation Serif</vt:lpstr>
      <vt:lpstr>PT Astra Serif</vt:lpstr>
      <vt:lpstr>Times New Roman</vt:lpstr>
      <vt:lpstr>Wingdings</vt:lpstr>
      <vt:lpstr>Базис</vt:lpstr>
      <vt:lpstr>Тренинг для родителей  «Познай себя»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>diakov.net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Тренинг для педагогов  «Время созидать» </dc:title>
  <dc:subject/>
  <dc:creator>RePack by Diakov</dc:creator>
  <cp:keywords/>
  <dc:description/>
  <cp:lastModifiedBy>Екатерина Чимутова</cp:lastModifiedBy>
  <cp:revision>13</cp:revision>
  <dcterms:created xsi:type="dcterms:W3CDTF">2023-10-31T11:51:16Z</dcterms:created>
  <dcterms:modified xsi:type="dcterms:W3CDTF">2026-10-07T12:49:42Z</dcterms:modified>
  <cp:category/>
  <dc:identifier/>
  <cp:contentStatus/>
  <dc:language/>
  <cp:version/>
</cp:coreProperties>
</file>