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Patrick Hand" panose="00000500000000000000" pitchFamily="2" charset="0"/>
      <p:regular r:id="rId1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3838"/>
    <a:srgbClr val="6565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4083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9D9D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7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2056567"/>
            <a:ext cx="7415927" cy="1851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8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Стили воспитания и их влияние на становление личности ребенка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864037" y="4278154"/>
            <a:ext cx="7415927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Представляем обзор четырех основных стилей воспитания. Поймем их влияние на развитие ребенка. Наша цель – помочь вам выбрать самый эффективный подход.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864037" y="5759410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91B9D7-E23F-4DF7-8692-13F81A98C555}"/>
              </a:ext>
            </a:extLst>
          </p:cNvPr>
          <p:cNvSpPr txBox="1"/>
          <p:nvPr/>
        </p:nvSpPr>
        <p:spPr>
          <a:xfrm>
            <a:off x="864038" y="6154340"/>
            <a:ext cx="4622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383838"/>
                </a:solidFill>
              </a:rPr>
              <a:t>Презентацию подготовила педагог-психолог Кузнецова Виктория Владимировна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350437" y="2042636"/>
            <a:ext cx="5025866" cy="617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8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Авторитарный стиль</a:t>
            </a:r>
            <a:endParaRPr lang="en-US" sz="3850" dirty="0"/>
          </a:p>
        </p:txBody>
      </p:sp>
      <p:sp>
        <p:nvSpPr>
          <p:cNvPr id="4" name="Shape 1"/>
          <p:cNvSpPr/>
          <p:nvPr/>
        </p:nvSpPr>
        <p:spPr>
          <a:xfrm>
            <a:off x="6350437" y="3030022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E6E6E6"/>
          </a:solidFill>
          <a:ln w="15240">
            <a:solidFill>
              <a:srgbClr val="CCCCCC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9977" y="3122533"/>
            <a:ext cx="296228" cy="37028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152680" y="3114794"/>
            <a:ext cx="2525197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Высокие требования</a:t>
            </a:r>
            <a:endParaRPr lang="en-US" sz="1900" dirty="0"/>
          </a:p>
        </p:txBody>
      </p:sp>
      <p:sp>
        <p:nvSpPr>
          <p:cNvPr id="7" name="Text 3"/>
          <p:cNvSpPr/>
          <p:nvPr/>
        </p:nvSpPr>
        <p:spPr>
          <a:xfrm>
            <a:off x="7152680" y="3571518"/>
            <a:ext cx="2751415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Родители устанавливают строгие правила.</a:t>
            </a:r>
            <a:endParaRPr lang="en-US" sz="1900" dirty="0"/>
          </a:p>
        </p:txBody>
      </p:sp>
      <p:sp>
        <p:nvSpPr>
          <p:cNvPr id="8" name="Shape 4"/>
          <p:cNvSpPr/>
          <p:nvPr/>
        </p:nvSpPr>
        <p:spPr>
          <a:xfrm>
            <a:off x="10212705" y="3030022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E6E6E6"/>
          </a:solidFill>
          <a:ln w="15240">
            <a:solidFill>
              <a:srgbClr val="CCCCCC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245" y="3122533"/>
            <a:ext cx="296228" cy="37028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014948" y="3114794"/>
            <a:ext cx="2608540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Низкая отзывчивость</a:t>
            </a:r>
            <a:endParaRPr lang="en-US" sz="1900" dirty="0"/>
          </a:p>
        </p:txBody>
      </p:sp>
      <p:sp>
        <p:nvSpPr>
          <p:cNvPr id="11" name="Text 6"/>
          <p:cNvSpPr/>
          <p:nvPr/>
        </p:nvSpPr>
        <p:spPr>
          <a:xfrm>
            <a:off x="11014948" y="3571518"/>
            <a:ext cx="2751415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Наказания частые, объяснения ограничены.</a:t>
            </a:r>
            <a:endParaRPr lang="en-US" sz="1900" dirty="0"/>
          </a:p>
        </p:txBody>
      </p:sp>
      <p:sp>
        <p:nvSpPr>
          <p:cNvPr id="12" name="Shape 7"/>
          <p:cNvSpPr/>
          <p:nvPr/>
        </p:nvSpPr>
        <p:spPr>
          <a:xfrm>
            <a:off x="6350437" y="5250418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E6E6E6"/>
          </a:solidFill>
          <a:ln w="15240">
            <a:solidFill>
              <a:srgbClr val="CCCCCC"/>
            </a:solidFill>
            <a:prstDash val="solid"/>
          </a:ln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9977" y="5342930"/>
            <a:ext cx="296228" cy="37028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152680" y="5335191"/>
            <a:ext cx="2468880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Жесткий контроль</a:t>
            </a:r>
            <a:endParaRPr lang="en-US" sz="1900" dirty="0"/>
          </a:p>
        </p:txBody>
      </p:sp>
      <p:sp>
        <p:nvSpPr>
          <p:cNvPr id="15" name="Text 9"/>
          <p:cNvSpPr/>
          <p:nvPr/>
        </p:nvSpPr>
        <p:spPr>
          <a:xfrm>
            <a:off x="7152680" y="5791914"/>
            <a:ext cx="66136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Фраза: "Делай, как я сказал".</a:t>
            </a:r>
            <a:endParaRPr lang="en-US" sz="1900" dirty="0"/>
          </a:p>
        </p:txBody>
      </p:sp>
      <p:pic>
        <p:nvPicPr>
          <p:cNvPr id="17" name="Рисунок 16" descr="Девочка с рюкзаком в классе наблюдает за одноклассниками">
            <a:extLst>
              <a:ext uri="{FF2B5EF4-FFF2-40B4-BE49-F238E27FC236}">
                <a16:creationId xmlns:a16="http://schemas.microsoft.com/office/drawing/2014/main" id="{86D8DC60-B16D-4EC5-829F-4216F8CB366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99"/>
          <a:stretch/>
        </p:blipFill>
        <p:spPr>
          <a:xfrm>
            <a:off x="-1" y="-49292"/>
            <a:ext cx="6233161" cy="827889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64037" y="1924288"/>
            <a:ext cx="4937760" cy="617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8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Либеральный стиль</a:t>
            </a:r>
            <a:endParaRPr lang="en-US" sz="3850" dirty="0"/>
          </a:p>
        </p:txBody>
      </p:sp>
      <p:sp>
        <p:nvSpPr>
          <p:cNvPr id="4" name="Shape 1"/>
          <p:cNvSpPr/>
          <p:nvPr/>
        </p:nvSpPr>
        <p:spPr>
          <a:xfrm>
            <a:off x="864037" y="2911673"/>
            <a:ext cx="3584615" cy="1770936"/>
          </a:xfrm>
          <a:prstGeom prst="roundRect">
            <a:avLst>
              <a:gd name="adj" fmla="val 5855"/>
            </a:avLst>
          </a:prstGeom>
          <a:solidFill>
            <a:srgbClr val="E6E6E6"/>
          </a:solidFill>
          <a:ln w="15240">
            <a:solidFill>
              <a:srgbClr val="CCCCCC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126093" y="3173730"/>
            <a:ext cx="2468880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Низкие требования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1126093" y="3630454"/>
            <a:ext cx="306050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Родители очень снисходительны.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4695468" y="2911673"/>
            <a:ext cx="3584615" cy="1770936"/>
          </a:xfrm>
          <a:prstGeom prst="roundRect">
            <a:avLst>
              <a:gd name="adj" fmla="val 5855"/>
            </a:avLst>
          </a:prstGeom>
          <a:solidFill>
            <a:srgbClr val="E6E6E6"/>
          </a:solidFill>
          <a:ln w="15240">
            <a:solidFill>
              <a:srgbClr val="CCCCC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957524" y="3173730"/>
            <a:ext cx="2766060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Высокая отзывчивость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4957524" y="3630454"/>
            <a:ext cx="306050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Избегают любых конфронтаций.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864037" y="4929426"/>
            <a:ext cx="7415927" cy="1375886"/>
          </a:xfrm>
          <a:prstGeom prst="roundRect">
            <a:avLst>
              <a:gd name="adj" fmla="val 7536"/>
            </a:avLst>
          </a:prstGeom>
          <a:solidFill>
            <a:srgbClr val="E6E6E6"/>
          </a:solidFill>
          <a:ln w="15240">
            <a:solidFill>
              <a:srgbClr val="CCCCC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126093" y="5191482"/>
            <a:ext cx="2468880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Много свободы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1126093" y="5648206"/>
            <a:ext cx="689181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Дети имеют мало ограничений.</a:t>
            </a:r>
            <a:endParaRPr lang="en-US" sz="1900" dirty="0"/>
          </a:p>
        </p:txBody>
      </p:sp>
      <p:pic>
        <p:nvPicPr>
          <p:cNvPr id="16" name="Рисунок 15" descr="Родители и дочерние звезды в окне">
            <a:extLst>
              <a:ext uri="{FF2B5EF4-FFF2-40B4-BE49-F238E27FC236}">
                <a16:creationId xmlns:a16="http://schemas.microsoft.com/office/drawing/2014/main" id="{EF0F88E3-C1F5-4BE3-8024-62502D4A271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87619" y="0"/>
            <a:ext cx="6130357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350437" y="2393513"/>
            <a:ext cx="5818584" cy="617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8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Демократический стиль</a:t>
            </a:r>
            <a:endParaRPr lang="en-US" sz="38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437" y="3380899"/>
            <a:ext cx="566499" cy="56649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50437" y="4194215"/>
            <a:ext cx="2266236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Четкие правила</a:t>
            </a:r>
            <a:endParaRPr lang="en-US" sz="1900" dirty="0"/>
          </a:p>
        </p:txBody>
      </p:sp>
      <p:sp>
        <p:nvSpPr>
          <p:cNvPr id="6" name="Text 2"/>
          <p:cNvSpPr/>
          <p:nvPr/>
        </p:nvSpPr>
        <p:spPr>
          <a:xfrm>
            <a:off x="6350437" y="4650938"/>
            <a:ext cx="2266236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Правила установлены, но объяснены.</a:t>
            </a:r>
            <a:endParaRPr lang="en-US" sz="19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5282" y="3380899"/>
            <a:ext cx="566499" cy="56649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925282" y="4194215"/>
            <a:ext cx="2266236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Открытый диалог</a:t>
            </a:r>
            <a:endParaRPr lang="en-US" sz="1900" dirty="0"/>
          </a:p>
        </p:txBody>
      </p:sp>
      <p:sp>
        <p:nvSpPr>
          <p:cNvPr id="9" name="Text 4"/>
          <p:cNvSpPr/>
          <p:nvPr/>
        </p:nvSpPr>
        <p:spPr>
          <a:xfrm>
            <a:off x="8925282" y="4650938"/>
            <a:ext cx="2266236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Дети участвуют в обсуждениях.</a:t>
            </a:r>
            <a:endParaRPr lang="en-US" sz="19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0128" y="3380899"/>
            <a:ext cx="566499" cy="56649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1500128" y="4194215"/>
            <a:ext cx="2266236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Баланс</a:t>
            </a:r>
            <a:endParaRPr lang="en-US" sz="1900" dirty="0"/>
          </a:p>
        </p:txBody>
      </p:sp>
      <p:sp>
        <p:nvSpPr>
          <p:cNvPr id="12" name="Text 6"/>
          <p:cNvSpPr/>
          <p:nvPr/>
        </p:nvSpPr>
        <p:spPr>
          <a:xfrm>
            <a:off x="11500128" y="4650938"/>
            <a:ext cx="2266236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Контроль и поддержка гармоничны.</a:t>
            </a:r>
            <a:endParaRPr lang="en-US" sz="1900" dirty="0"/>
          </a:p>
        </p:txBody>
      </p:sp>
      <p:pic>
        <p:nvPicPr>
          <p:cNvPr id="14" name="Рисунок 13" descr="Ребенок, спящий режим">
            <a:extLst>
              <a:ext uri="{FF2B5EF4-FFF2-40B4-BE49-F238E27FC236}">
                <a16:creationId xmlns:a16="http://schemas.microsoft.com/office/drawing/2014/main" id="{8D636FE7-5B37-466C-8EC9-A59DFA3F164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9436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Ребенок, закрывающая лицо">
            <a:extLst>
              <a:ext uri="{FF2B5EF4-FFF2-40B4-BE49-F238E27FC236}">
                <a16:creationId xmlns:a16="http://schemas.microsoft.com/office/drawing/2014/main" id="{31F06DFF-1373-4721-B924-C98C6788A2B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64744" y="2611495"/>
            <a:ext cx="4214432" cy="41174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 0"/>
          <p:cNvSpPr/>
          <p:nvPr/>
        </p:nvSpPr>
        <p:spPr>
          <a:xfrm>
            <a:off x="864037" y="1753076"/>
            <a:ext cx="5868948" cy="617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8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Индифферентный стиль</a:t>
            </a:r>
            <a:endParaRPr lang="en-US" sz="3850" dirty="0"/>
          </a:p>
        </p:txBody>
      </p:sp>
      <p:sp>
        <p:nvSpPr>
          <p:cNvPr id="3" name="Text 1"/>
          <p:cNvSpPr/>
          <p:nvPr/>
        </p:nvSpPr>
        <p:spPr>
          <a:xfrm>
            <a:off x="2546271" y="4244340"/>
            <a:ext cx="2468880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Отстраненность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864037" y="4701064"/>
            <a:ext cx="415111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Родители мало вовлечены.</a:t>
            </a:r>
            <a:endParaRPr lang="en-US" sz="19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903" y="2863929"/>
            <a:ext cx="3612594" cy="361259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267920" y="4361617"/>
            <a:ext cx="617220" cy="617220"/>
          </a:xfrm>
          <a:prstGeom prst="roundRect">
            <a:avLst>
              <a:gd name="adj" fmla="val 1480000"/>
            </a:avLst>
          </a:prstGeom>
          <a:solidFill>
            <a:srgbClr val="E6E6E6"/>
          </a:solidFill>
          <a:ln w="15240">
            <a:solidFill>
              <a:srgbClr val="CCCCC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437703" y="4496633"/>
            <a:ext cx="277654" cy="3471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1</a:t>
            </a:r>
            <a:endParaRPr lang="en-US" sz="2150" dirty="0"/>
          </a:p>
        </p:txBody>
      </p:sp>
      <p:sp>
        <p:nvSpPr>
          <p:cNvPr id="8" name="Text 5"/>
          <p:cNvSpPr/>
          <p:nvPr/>
        </p:nvSpPr>
        <p:spPr>
          <a:xfrm>
            <a:off x="9491782" y="3248620"/>
            <a:ext cx="2654141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Недостаток внимания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9491782" y="3705344"/>
            <a:ext cx="427458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Нет заботы и руководства.</a:t>
            </a:r>
            <a:endParaRPr lang="en-US" sz="19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903" y="2863929"/>
            <a:ext cx="3612594" cy="3612594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7875865" y="2855952"/>
            <a:ext cx="617220" cy="617220"/>
          </a:xfrm>
          <a:prstGeom prst="roundRect">
            <a:avLst>
              <a:gd name="adj" fmla="val 1480000"/>
            </a:avLst>
          </a:prstGeom>
          <a:solidFill>
            <a:srgbClr val="E6E6E6"/>
          </a:solidFill>
          <a:ln w="15240">
            <a:solidFill>
              <a:srgbClr val="CCCCCC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045648" y="2990969"/>
            <a:ext cx="277654" cy="3471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2</a:t>
            </a:r>
            <a:endParaRPr lang="en-US" sz="2150" dirty="0"/>
          </a:p>
        </p:txBody>
      </p:sp>
      <p:sp>
        <p:nvSpPr>
          <p:cNvPr id="13" name="Text 9"/>
          <p:cNvSpPr/>
          <p:nvPr/>
        </p:nvSpPr>
        <p:spPr>
          <a:xfrm>
            <a:off x="9491782" y="5240060"/>
            <a:ext cx="2985135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Родительские проблемы</a:t>
            </a:r>
            <a:endParaRPr lang="en-US" sz="1900" dirty="0"/>
          </a:p>
        </p:txBody>
      </p:sp>
      <p:sp>
        <p:nvSpPr>
          <p:cNvPr id="14" name="Text 10"/>
          <p:cNvSpPr/>
          <p:nvPr/>
        </p:nvSpPr>
        <p:spPr>
          <a:xfrm>
            <a:off x="9491782" y="5696783"/>
            <a:ext cx="427458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Часто стресс или депрессия.</a:t>
            </a:r>
            <a:endParaRPr lang="en-US" sz="1900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903" y="2863929"/>
            <a:ext cx="3612594" cy="3612594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7875865" y="5867162"/>
            <a:ext cx="617220" cy="617220"/>
          </a:xfrm>
          <a:prstGeom prst="roundRect">
            <a:avLst>
              <a:gd name="adj" fmla="val 1480000"/>
            </a:avLst>
          </a:prstGeom>
          <a:solidFill>
            <a:srgbClr val="E6E6E6"/>
          </a:solidFill>
          <a:ln w="15240">
            <a:solidFill>
              <a:srgbClr val="CCCCCC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8045648" y="6002179"/>
            <a:ext cx="277654" cy="3471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3</a:t>
            </a:r>
            <a:endParaRPr lang="en-US" sz="2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57726" y="4098488"/>
            <a:ext cx="7336393" cy="612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Сравнение стилей воспитания</a:t>
            </a:r>
            <a:endParaRPr lang="en-US" sz="3850" dirty="0"/>
          </a:p>
        </p:txBody>
      </p:sp>
      <p:sp>
        <p:nvSpPr>
          <p:cNvPr id="4" name="Shape 1"/>
          <p:cNvSpPr/>
          <p:nvPr/>
        </p:nvSpPr>
        <p:spPr>
          <a:xfrm>
            <a:off x="857726" y="4718804"/>
            <a:ext cx="12914948" cy="2835593"/>
          </a:xfrm>
          <a:prstGeom prst="roundRect">
            <a:avLst>
              <a:gd name="adj" fmla="val 3630"/>
            </a:avLst>
          </a:prstGeom>
          <a:noFill/>
          <a:ln w="1524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72966" y="4734044"/>
            <a:ext cx="12884468" cy="70127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1117997" y="4888706"/>
            <a:ext cx="5948363" cy="391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Авторитарный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7564041" y="4888706"/>
            <a:ext cx="5948363" cy="391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Послушание, низкая самооценка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872966" y="5435322"/>
            <a:ext cx="12884468" cy="701278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1117997" y="5589984"/>
            <a:ext cx="5948363" cy="391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Либеральный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7564041" y="5589984"/>
            <a:ext cx="5948363" cy="391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Свобода, недостаток самоконтроля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872966" y="6136600"/>
            <a:ext cx="12884468" cy="70127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1117997" y="6291263"/>
            <a:ext cx="5948363" cy="391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Демократический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7564041" y="6291263"/>
            <a:ext cx="5948363" cy="391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Уверенность, требует времени</a:t>
            </a:r>
            <a:endParaRPr lang="en-US" sz="1900" dirty="0"/>
          </a:p>
        </p:txBody>
      </p:sp>
      <p:sp>
        <p:nvSpPr>
          <p:cNvPr id="14" name="Shape 11"/>
          <p:cNvSpPr/>
          <p:nvPr/>
        </p:nvSpPr>
        <p:spPr>
          <a:xfrm>
            <a:off x="872966" y="6837878"/>
            <a:ext cx="12884468" cy="701278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1117997" y="6992541"/>
            <a:ext cx="5948363" cy="391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Индифферентный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7564041" y="6992541"/>
            <a:ext cx="5948363" cy="391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Проблемы поведения, низкая успеваемость</a:t>
            </a:r>
            <a:endParaRPr lang="en-US" sz="1900" dirty="0"/>
          </a:p>
        </p:txBody>
      </p:sp>
      <p:pic>
        <p:nvPicPr>
          <p:cNvPr id="18" name="Рисунок 17" descr="Два человека, сидящие на диване и смеющиеся">
            <a:extLst>
              <a:ext uri="{FF2B5EF4-FFF2-40B4-BE49-F238E27FC236}">
                <a16:creationId xmlns:a16="http://schemas.microsoft.com/office/drawing/2014/main" id="{6FF9540A-7414-410F-8139-60E36BF31D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0" y="7303"/>
            <a:ext cx="14630400" cy="40346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350437" y="1399222"/>
            <a:ext cx="6668095" cy="617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8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Долгосрочные последствия</a:t>
            </a:r>
            <a:endParaRPr lang="en-US" sz="38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437" y="2386608"/>
            <a:ext cx="1234440" cy="148125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955161" y="2633424"/>
            <a:ext cx="2468880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Демократический</a:t>
            </a:r>
            <a:endParaRPr lang="en-US" sz="1900" dirty="0"/>
          </a:p>
        </p:txBody>
      </p:sp>
      <p:sp>
        <p:nvSpPr>
          <p:cNvPr id="6" name="Text 2"/>
          <p:cNvSpPr/>
          <p:nvPr/>
        </p:nvSpPr>
        <p:spPr>
          <a:xfrm>
            <a:off x="7955161" y="3090148"/>
            <a:ext cx="5811203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Лучшие результаты, успешность в учебе.</a:t>
            </a:r>
            <a:endParaRPr lang="en-US" sz="19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437" y="3867864"/>
            <a:ext cx="1234440" cy="148125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955161" y="4114681"/>
            <a:ext cx="2468880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Авторитарный</a:t>
            </a:r>
            <a:endParaRPr lang="en-US" sz="1900" dirty="0"/>
          </a:p>
        </p:txBody>
      </p:sp>
      <p:sp>
        <p:nvSpPr>
          <p:cNvPr id="9" name="Text 4"/>
          <p:cNvSpPr/>
          <p:nvPr/>
        </p:nvSpPr>
        <p:spPr>
          <a:xfrm>
            <a:off x="7955161" y="4571405"/>
            <a:ext cx="5811203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Тревожность и депрессия.</a:t>
            </a:r>
            <a:endParaRPr lang="en-US" sz="19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437" y="5349121"/>
            <a:ext cx="1234440" cy="148125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955161" y="5595938"/>
            <a:ext cx="2468880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Либеральный</a:t>
            </a:r>
            <a:endParaRPr lang="en-US" sz="1900" dirty="0"/>
          </a:p>
        </p:txBody>
      </p:sp>
      <p:sp>
        <p:nvSpPr>
          <p:cNvPr id="12" name="Text 6"/>
          <p:cNvSpPr/>
          <p:nvPr/>
        </p:nvSpPr>
        <p:spPr>
          <a:xfrm>
            <a:off x="7955161" y="6052661"/>
            <a:ext cx="5811203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Проблемы с авторитетом.</a:t>
            </a:r>
            <a:endParaRPr lang="en-US" sz="1900" dirty="0"/>
          </a:p>
        </p:txBody>
      </p:sp>
      <p:pic>
        <p:nvPicPr>
          <p:cNvPr id="14" name="Рисунок 13" descr="Пустые фигуры для речи">
            <a:extLst>
              <a:ext uri="{FF2B5EF4-FFF2-40B4-BE49-F238E27FC236}">
                <a16:creationId xmlns:a16="http://schemas.microsoft.com/office/drawing/2014/main" id="{91EA2A12-CDDE-4DD0-87E5-EE0A9A7D4E2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19"/>
            <a:ext cx="5606178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64037" y="1973223"/>
            <a:ext cx="4937760" cy="617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8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Вывод</a:t>
            </a:r>
            <a:endParaRPr lang="en-US" sz="3850" dirty="0"/>
          </a:p>
        </p:txBody>
      </p:sp>
      <p:sp>
        <p:nvSpPr>
          <p:cNvPr id="4" name="Shape 1"/>
          <p:cNvSpPr/>
          <p:nvPr/>
        </p:nvSpPr>
        <p:spPr>
          <a:xfrm>
            <a:off x="864037" y="2960608"/>
            <a:ext cx="185142" cy="851773"/>
          </a:xfrm>
          <a:prstGeom prst="roundRect">
            <a:avLst>
              <a:gd name="adj" fmla="val 56007"/>
            </a:avLst>
          </a:prstGeom>
          <a:solidFill>
            <a:srgbClr val="E6E6E6"/>
          </a:solidFill>
          <a:ln w="15240">
            <a:solidFill>
              <a:srgbClr val="CCCCCC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19463" y="2960608"/>
            <a:ext cx="2468880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Важный выбор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1419463" y="3417332"/>
            <a:ext cx="6860500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Формирует личность ребенка.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1234321" y="4059198"/>
            <a:ext cx="185142" cy="851773"/>
          </a:xfrm>
          <a:prstGeom prst="roundRect">
            <a:avLst>
              <a:gd name="adj" fmla="val 56007"/>
            </a:avLst>
          </a:prstGeom>
          <a:solidFill>
            <a:srgbClr val="E6E6E6"/>
          </a:solidFill>
          <a:ln w="15240">
            <a:solidFill>
              <a:srgbClr val="CCCCC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789748" y="4059198"/>
            <a:ext cx="3067169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Демократический баланс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1789748" y="4515922"/>
            <a:ext cx="6490216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Контроль плюс поддержка.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1604605" y="5157788"/>
            <a:ext cx="185142" cy="851773"/>
          </a:xfrm>
          <a:prstGeom prst="roundRect">
            <a:avLst>
              <a:gd name="adj" fmla="val 56007"/>
            </a:avLst>
          </a:prstGeom>
          <a:solidFill>
            <a:srgbClr val="E6E6E6"/>
          </a:solidFill>
          <a:ln w="15240">
            <a:solidFill>
              <a:srgbClr val="CCCCC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160032" y="5157788"/>
            <a:ext cx="3647003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Учитывать индивидуальность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2160032" y="5614511"/>
            <a:ext cx="6119932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Потребности ребенка важны.</a:t>
            </a:r>
            <a:endParaRPr lang="en-US" sz="1900" dirty="0"/>
          </a:p>
        </p:txBody>
      </p:sp>
      <p:pic>
        <p:nvPicPr>
          <p:cNvPr id="14" name="Рисунок 13" descr="Ребенок, играющий с мыльными пузырями на улице">
            <a:extLst>
              <a:ext uri="{FF2B5EF4-FFF2-40B4-BE49-F238E27FC236}">
                <a16:creationId xmlns:a16="http://schemas.microsoft.com/office/drawing/2014/main" id="{CEAB9C75-F43E-43F7-91E5-D8BEEB955E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1988" y="0"/>
            <a:ext cx="7780141" cy="8229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206</Words>
  <Application>Microsoft Office PowerPoint</Application>
  <PresentationFormat>Произвольный</PresentationFormat>
  <Paragraphs>65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Patrick Hand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Екатерина Чимутова</cp:lastModifiedBy>
  <cp:revision>3</cp:revision>
  <dcterms:created xsi:type="dcterms:W3CDTF">2025-05-26T09:28:04Z</dcterms:created>
  <dcterms:modified xsi:type="dcterms:W3CDTF">2026-10-01T20:59:50Z</dcterms:modified>
</cp:coreProperties>
</file>