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81" r:id="rId5"/>
    <p:sldId id="282" r:id="rId6"/>
    <p:sldId id="283" r:id="rId7"/>
    <p:sldId id="295" r:id="rId8"/>
    <p:sldId id="284" r:id="rId9"/>
    <p:sldId id="286" r:id="rId10"/>
    <p:sldId id="287" r:id="rId11"/>
    <p:sldId id="288" r:id="rId12"/>
    <p:sldId id="289" r:id="rId13"/>
    <p:sldId id="290" r:id="rId14"/>
    <p:sldId id="292" r:id="rId15"/>
    <p:sldId id="293" r:id="rId16"/>
    <p:sldId id="28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1344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78929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437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0331567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91964556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63659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92725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183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32645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46876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40038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E4BD247-E527-48A9-8EC6-EDE5BECD4EA1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7702266-B93C-41E6-889A-7352E2D1A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19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F75C6DC-1141-4948-9E7B-F35DB7A3D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04" b="89951" l="9804" r="93505">
                        <a14:foregroundMark x1="27574" y1="43750" x2="29779" y2="43382"/>
                        <a14:foregroundMark x1="39338" y1="45588" x2="42034" y2="45588"/>
                        <a14:foregroundMark x1="56005" y1="65441" x2="54657" y2="62255"/>
                        <a14:foregroundMark x1="90319" y1="66789" x2="89338" y2="50858"/>
                        <a14:foregroundMark x1="89338" y1="50858" x2="90686" y2="65441"/>
                        <a14:foregroundMark x1="93505" y1="65931" x2="91176" y2="54167"/>
                        <a14:foregroundMark x1="69485" y1="13113" x2="69975" y2="18505"/>
                        <a14:foregroundMark x1="55025" y1="23529" x2="55025" y2="23529"/>
                        <a14:foregroundMark x1="53676" y1="39338" x2="53676" y2="39338"/>
                        <a14:foregroundMark x1="69118" y1="45588" x2="69118" y2="45588"/>
                        <a14:foregroundMark x1="75368" y1="30270" x2="75368" y2="30270"/>
                        <a14:foregroundMark x1="90319" y1="23529" x2="90686" y2="25735"/>
                        <a14:foregroundMark x1="42892" y1="12132" x2="42892" y2="12132"/>
                        <a14:foregroundMark x1="41544" y1="13113" x2="41544" y2="131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170" y="41965"/>
            <a:ext cx="3526971" cy="352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9CCEE0-E20B-4407-88BB-E1C93A897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8629" y="483077"/>
            <a:ext cx="8432800" cy="233269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оценивания детей с ОВЗ. ФГОС.ТНР 5.1, 5.2</a:t>
            </a:r>
            <a:endParaRPr lang="ru-RU" sz="4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B57A9E7-106A-4500-BE8C-54D7A232C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1142" y="5366179"/>
            <a:ext cx="8229600" cy="1371600"/>
          </a:xfrm>
        </p:spPr>
        <p:txBody>
          <a:bodyPr>
            <a:normAutofit/>
          </a:bodyPr>
          <a:lstStyle/>
          <a:p>
            <a:pPr algn="r"/>
            <a:r>
              <a:rPr lang="ru-RU" sz="2000" dirty="0">
                <a:solidFill>
                  <a:schemeClr val="tx1"/>
                </a:solidFill>
              </a:rPr>
              <a:t>Выполнила учитель-логопед МОУ СОШ №50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</a:rPr>
              <a:t>Краснова Надежда Евгеньевна</a:t>
            </a:r>
          </a:p>
        </p:txBody>
      </p:sp>
    </p:spTree>
    <p:extLst>
      <p:ext uri="{BB962C8B-B14F-4D97-AF65-F5344CB8AC3E}">
        <p14:creationId xmlns:p14="http://schemas.microsoft.com/office/powerpoint/2010/main" val="245837395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130FB-3E46-48FC-9E6B-B4E5D221D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83305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Русский язык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6DB8D8-CFFB-453C-AADB-A41D62E638C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3829" y="1059543"/>
            <a:ext cx="10972799" cy="5523819"/>
          </a:xfrm>
        </p:spPr>
        <p:txBody>
          <a:bodyPr>
            <a:normAutofit/>
          </a:bodyPr>
          <a:lstStyle/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Сообщение в устной форме (ответ на уроке)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«5» (высокий уровень) соответствуют полные, правильные, связанные, последовательные ответы ученика без недочетов или допускается не более 1 неточности в речи.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«4» (повышенный уровень) соответствуют ответы, близкие к требованиям, удовлетворяющим для оценки высокого уровня, но ученик допускает неточности в речевом оформлении ответов.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«3» (базовый уровень) соответствуют ответы, если ученик в целом обнаруживает понимание излагаемого материала, но отвечает неполно, по наводящим вопросам.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«2» (низкий уровень) затрудняется самостоятельно подтвердить правило примерами, допускает ошибки в работе с текстом и анализе слов и предложений; излагает материал несвязно, допускает неточности в употреблении слов и построение словосочетаний или предложений.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4CACE4-5C1F-4C07-9A42-7CCF4C69E1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3696" y="4631546"/>
            <a:ext cx="3228304" cy="22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9070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9948EE-3A12-4521-9C68-23D3320C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543" y="274638"/>
            <a:ext cx="9956800" cy="46559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Оценки за контрольный диктант: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CF871B-089A-4214-9FB8-E41EED94CF0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17715" y="870857"/>
            <a:ext cx="11132456" cy="5863772"/>
          </a:xfrm>
        </p:spPr>
        <p:txBody>
          <a:bodyPr>
            <a:norm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«5» ставится за диктант, в котором допущена одна негрубая ошибка или 1-2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дисграфических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ошибок, работа написана аккуратно.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«4» ставится за диктант, в котором допущено не более двух орфографических, 1-3 пунктуационных и 1-3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дисграфических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ошибок; работа выполнена аккуратно.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«3» ставится за диктант, если в нем допущено 3-7 орфографических, 4 пунктуационных и 4-5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дисграфических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ошибки.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«2» ставится за диктант, в котором более 8 орфографических, 4 и более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дисграфических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ошибок.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9477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67BC71-AE37-4971-91BE-51C8B9D5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5236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Классификация ошибок: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A0F8B3-0644-413E-8DFE-A4540588462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30629" y="798286"/>
            <a:ext cx="11451771" cy="6059714"/>
          </a:xfrm>
        </p:spPr>
        <p:txBody>
          <a:bodyPr>
            <a:normAutofit fontScale="85000" lnSpcReduction="20000"/>
          </a:bodyPr>
          <a:lstStyle/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1). Однотипные ошибки: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первые три однотипные ошибки = 1 ошибке, но каждая следующая подобная считается за отдельную ошибку;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5 поправках оценка снижается на 1 балл.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2). За одну ошибку в диктанте считаются: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 исправления;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две пунктуационные ошибки;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повторение ошибок в одном и том же слове (например, в слове «ножи» дважды написано в конце «ы»).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выставлении оценки все однотипные ошибки приравниваются к одной орфографической ошибке.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3). За ошибку 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диктанте не считаются (Если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 подобная ошибка встречается в другом слове, она считается за ошибку):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на те разделы орфографии и пунктуации, которые ни в данном классе, ни в предшествующих классах не изучались;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единичный пропуск точки в конце предложения, если первое слово следующего предложения написано с заглавной буквы;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единичный случай замены одного слова без искажения смысла.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90614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9F8E-CDD0-4219-92B9-7811F0B22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за грамматическое задание: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A46460-D96E-4144-8E44-A9DCBFA6F12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90286" y="972457"/>
            <a:ext cx="10276114" cy="5501495"/>
          </a:xfrm>
        </p:spPr>
        <p:txBody>
          <a:bodyPr>
            <a:normAutofit lnSpcReduction="10000"/>
          </a:bodyPr>
          <a:lstStyle/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выполнении грамматических заданий следует руководствоваться следующими нормами оценок: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«5» ставится за безошибочное выполнение всех заданий, когда ученик обнаруживает осознанное усвоение определений, правил и умение самостоятельно применять знания при выполнении;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«4» ставится, если ученик обнаруживает осознанное усвоение правил, умеет применять свои знания в ходе разбора слов и предложений и правильно выполнил не менее ¾ заданий;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«3» ставится, если ученик обнаруживает усвоение определенной части из изученного материала, в работе правильно выполнил не менее 1/2 заданий;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«2» ставится, если ученик обнаруживает плохое знание учебного материала, не справляется с большинством грамматических заданий.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955842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431F0D-E2E0-4B6A-8921-1D810A200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0"/>
            <a:ext cx="11713027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специфических (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дисграфических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ошибок учащихся с указанием вида речевого нарушения: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6725A5-E309-4FB7-9B5B-E66F7D19E9D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1600" y="1142999"/>
            <a:ext cx="11713029" cy="5606143"/>
          </a:xfrm>
        </p:spPr>
        <p:txBody>
          <a:bodyPr>
            <a:normAutofit/>
          </a:bodyPr>
          <a:lstStyle/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1.Ошибки, обусловленные несформированностью фонематических процессов, навыков звукового анализа и синтеза: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пропуск букв и слогов –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прощла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(прощала),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жадые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(жадные),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ишка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(игрушка);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перестановка букв и слогов –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онко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(окно),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звял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(взял), «переписал» (переписал),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натуспила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(наступила);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недописывание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букв и слогов – «дела» (делала), «лопат» (лопата),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набухл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(набухли);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наращивание слова лишними буквами и слогами –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тарава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(трава),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катораые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(которые),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бабабушка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(бабушка),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клюкиква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(клюква);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искажение слова –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наотух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(на охоту),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хабаб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(храбрый), «щуки» (щеки), «спеки»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спенька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слитное написание слов и их произвольное деление –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(на сто),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виситнастне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(висит на стене);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неумение определить границы предложения в тексте, слитное написание предложений – «Мой отец шофёр. Работа шофёра трудная шофёру надо хорошо. знать машину после школы я тоже. Буду шофёром»;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замена одной буквы на другую –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трюх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(трёх), «у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глеста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(у клеста),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тельпан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(тюльпан),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шапаги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(сапоги),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чветы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(цветы);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смягчения согласных –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васелки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(васильки),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смали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(смяли), «кон» (конь),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лублу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(люблю).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82216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специфических (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дисграфических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ошибок учащихся с указанием вида речевого нарушения: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34851" y="1600200"/>
            <a:ext cx="11217497" cy="4873752"/>
          </a:xfrm>
        </p:spPr>
        <p:txBody>
          <a:bodyPr>
            <a:normAutofit lnSpcReduction="10000"/>
          </a:bodyPr>
          <a:lstStyle/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Ошибки, обусловленные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несформированностью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кинетической и динамической стороны двигательного акта: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смешения букв по кинетическому сходству – о-а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бонт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(бант), б-д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убача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(удача), и-у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прурода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(природа), п-т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спанция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(станция), х-ж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дорохки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(дорожки), л-я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кяюч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(ключ), л-м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полидор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(помидор), и-ш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лягуика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(лягушка).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Ошибки, обусловленные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несформированностью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лексико-грамматической стороны речи: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аграмматизмы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«Саша и Леня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собираит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цветы». «Дети сидели на большими стулья». «Пять желтеньки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спиленачки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(пять желтеньких цыплят);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07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слитное написание предлогов и раздельное написание приставок –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вкармане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«прилетели», «в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зяля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читель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1424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BAC94-6E32-423A-901B-50B1688C3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97819"/>
          </a:xfrm>
        </p:spPr>
        <p:txBody>
          <a:bodyPr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сочинений и изложений: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124" y="890596"/>
            <a:ext cx="11088710" cy="5583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674942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BE3D78-4671-451F-9883-9E838F242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358" y="132971"/>
            <a:ext cx="9956800" cy="639762"/>
          </a:xfrm>
        </p:spPr>
        <p:txBody>
          <a:bodyPr/>
          <a:lstStyle/>
          <a:p>
            <a:pPr algn="ctr"/>
            <a:r>
              <a:rPr lang="ru-RU" dirty="0"/>
              <a:t>Особенности оценивания: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672F81-B2D8-4111-96EA-50FC42D6431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3183" y="695459"/>
            <a:ext cx="11513713" cy="5887903"/>
          </a:xfrm>
        </p:spPr>
        <p:txBody>
          <a:bodyPr>
            <a:noAutofit/>
          </a:bodyPr>
          <a:lstStyle/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Учет ошибок в диктанте: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повторная ошибка в одном и том же слове считается за 1 ошибку (например, обучающийся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дважды в слове "песок" написал вместо "е" букву "и");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 на одно и то же правило, допущенные в разных словах, считаются как две ошибки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(например, обучающийся написал букву "т" вместо "д" в слове "лошадка" и букву "с" вместо "з" в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слове "повозка").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Специфические </a:t>
            </a:r>
            <a:r>
              <a:rPr lang="ru-RU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дисграфические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ошибки оцениваются следующим образом: три однотипные ошибки (акустические, фонологические, моторные, ошибки языкового анализа и другие) расцениваются как одна.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Ошибкой считается: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орфографических правил при написании слов, включая ошибки на пропуск,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перестановку, замену и вставку лишних букв в словах;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неправильное написание слов, не регулируемых правилами, круг которых очерчен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программой каждого класса (слова с непроверяемыми написаниями);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знаков препинания, изученных в данный момент в соответствии с программой;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точки в конце предложения не считается за ошибку, если следующее предложение</a:t>
            </a:r>
            <a:r>
              <a:rPr lang="ru-RU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написано с большой буквы.</a:t>
            </a:r>
            <a:endParaRPr lang="ru-RU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57659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65D0FD5-E89D-4BCC-8D22-7F2F3D62C79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48413" y="747645"/>
            <a:ext cx="11480800" cy="4873752"/>
          </a:xfrm>
        </p:spPr>
        <p:txBody>
          <a:bodyPr>
            <a:normAutofit/>
          </a:bodyPr>
          <a:lstStyle/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При оценке контрольной работы учитывается в первую очередь правильность ее выполнения. Исправления, которые сделал обучающийся, не влияют на оценку (за исключением такого вида работ, как контрольное списывание). Учитывается только последнее написание.</a:t>
            </a:r>
            <a:endParaRPr lang="ru-RU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Примерный объем текстов для изложений</a:t>
            </a:r>
            <a:endParaRPr lang="ru-RU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3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5DC65FE-4F30-4998-A73F-7010F98C18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515424"/>
              </p:ext>
            </p:extLst>
          </p:nvPr>
        </p:nvGraphicFramePr>
        <p:xfrm>
          <a:off x="174171" y="2970173"/>
          <a:ext cx="11843658" cy="21843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0872">
                  <a:extLst>
                    <a:ext uri="{9D8B030D-6E8A-4147-A177-3AD203B41FA5}">
                      <a16:colId xmlns:a16="http://schemas.microsoft.com/office/drawing/2014/main" val="2571255803"/>
                    </a:ext>
                  </a:extLst>
                </a:gridCol>
                <a:gridCol w="5216671">
                  <a:extLst>
                    <a:ext uri="{9D8B030D-6E8A-4147-A177-3AD203B41FA5}">
                      <a16:colId xmlns:a16="http://schemas.microsoft.com/office/drawing/2014/main" val="1137980778"/>
                    </a:ext>
                  </a:extLst>
                </a:gridCol>
                <a:gridCol w="5196115">
                  <a:extLst>
                    <a:ext uri="{9D8B030D-6E8A-4147-A177-3AD203B41FA5}">
                      <a16:colId xmlns:a16="http://schemas.microsoft.com/office/drawing/2014/main" val="1510297510"/>
                    </a:ext>
                  </a:extLst>
                </a:gridCol>
              </a:tblGrid>
              <a:tr h="700823">
                <a:tc>
                  <a:txBody>
                    <a:bodyPr/>
                    <a:lstStyle/>
                    <a:p>
                      <a:pPr indent="450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Количество слов на начало года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Количество слов на конец года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9220229"/>
                  </a:ext>
                </a:extLst>
              </a:tr>
              <a:tr h="700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3 класс      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45 - 55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65 - 70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1092918"/>
                  </a:ext>
                </a:extLst>
              </a:tr>
              <a:tr h="700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4 класс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70 - 75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85 - 100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0565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17726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213066-D29C-4A13-B901-A56DBF44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25248"/>
          </a:xfrm>
        </p:spPr>
        <p:txBody>
          <a:bodyPr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Литературное чтение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69A734-14DB-4F87-B577-95CFBD9FE2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74171" y="899886"/>
            <a:ext cx="11408229" cy="5805714"/>
          </a:xfrm>
        </p:spPr>
        <p:txBody>
          <a:bodyPr>
            <a:normAutofit/>
          </a:bodyPr>
          <a:lstStyle/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Чтение наизусть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"5" (Высокий уровень) - твердо, без подсказок, знает наизусть, выразительно читает.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"4» (Повышенный уровень) - знает стихотворение наизусть, но допускает при чтении перестановку слов, самостоятельно исправляет допущенные неточности.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"3» (Базовый уровень) - читает наизусть, но при чтении обнаруживает нетвердое усвоение текста.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"2" (Низкий уровень) - нарушает последовательность при чтении, не полностью воспроизводит текст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Выразительное чтение стихотворения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"5"" (Высокий уровень) - выполнены правильно все требования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"4» (Повышенный уровень) - не соблюдены 1-2 требования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"3" (Базовый уровень) -допущены ошибки по трем требованиям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"2"(Низкий уровень) - допущены ошибки более, чем по трем требованиям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64530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1D4F394-4416-4E8D-A79C-1941638416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75771" y="425003"/>
            <a:ext cx="11350172" cy="6251568"/>
          </a:xfrm>
        </p:spPr>
        <p:txBody>
          <a:bodyPr>
            <a:normAutofit/>
          </a:bodyPr>
          <a:lstStyle/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Чтение по ролям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"5 (Высокий уровень) - выполнены все требования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"4"(Повышенный уровень) - допущены ошибки по одному какому-то требованию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"3"(Базовый уровень) - допущены ошибки по двум требованиям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"2"(Низкий уровень) - допущены ошибки по трем требованиям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Пересказ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"5"" (Высокий уровень) - пересказывает содержание прочитанного самостоятельно, последовательно, не упуская главного (подробно или кратко, или по плану), правильно отвечает на вопрос, умеет подкрепить ответ на вопрос чтением соответствующих отрывков.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"4"(Повышенный уровень) - допускает 1-2 ошибки, неточности, сам исправляет их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«3"(Базовый уровень) - пересказывает при помощи наводящих вопросов учителя, не умеет последовательно передать содержание прочитанного, допускает речевые ошибки.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"2"(Низкий уровень) - не может передать содержание прочитанного.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работы с рубрикой «Проверим себя и оценим свои достижения» (самостоятельная работа)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5240298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755672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Сообщение в устной форме (ответ на уроке)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333F68-EA41-4916-BA8B-330EDB48F9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3336" y="1068947"/>
            <a:ext cx="10128518" cy="5147428"/>
          </a:xfrm>
        </p:spPr>
        <p:txBody>
          <a:bodyPr>
            <a:norm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«5» (высокий уровень) соответствуют полные, правильные, связанные, последовательные ответы ученика без недочетов или допускается не более 1 неточности в речи.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«4» (повышенный уровень) соответствуют ответы, близкие к требованиям, удовлетворяющим для оценки высокого уровня, но ученик допускает неточности в речевом оформлении ответов.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«3» (базовый уровень) соответствуют ответы, если ученик в целом обнаруживает понимание излагаемого материала, но отвечает неполно, по наводящим вопросам.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«2» (низкий уровень) затрудняется самостоятельно подтвердить правило примерами, допускает ошибки в работе с текстом и анализе слов и предложений; излагает материал несвязно, допускает неточности в употреблении слов и построение словосочетаний или предложений.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8546" y="4965097"/>
            <a:ext cx="2715676" cy="189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066851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4756D-4EC8-44C6-BF9A-E6B39DC8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62524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оценивания. 1-2 класс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83E47A-4A3B-4D86-95F6-0398F5A18F0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6629"/>
            <a:ext cx="9956800" cy="5327323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Основным критерием оценивания является динамика формирования навыка чтения и понимания прочитанного у обучающегося в течение года. Приоритет отдается уровню понимания прочитанного. Показатели скорости чтения являются ориентировочными. У обучающихся с тяжелой степенью дизартрии, заиканием,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брадилалией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скорость чтения не учитывается при оценке ответов.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56A968-FE92-4DC0-80ED-8551652E1B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51086"/>
            <a:ext cx="12192000" cy="270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8195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2BB46-AEE3-49CB-8B20-B8A6111F4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55267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оценивания. 3-4 класс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2300A1-CCBE-4217-BFEC-5DF3B958D7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01486"/>
            <a:ext cx="9956800" cy="5472466"/>
          </a:xfrm>
        </p:spPr>
        <p:txBody>
          <a:bodyPr>
            <a:norm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проверке знаний, умений и навыков по разделу "Чтение" учитываются степень понимания прочитанного, техника, выразительность, умение элементарно выразить отношение к прочитанному, умение работать с текстом.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текстом предполагает: соотнесение содержания текста с иллюстрациями к нему, подбор к иллюстрациям описаний из текста, работа с деформированным текстом, пересказ.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D38247-1FCA-4A91-A761-378578D3386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24787"/>
            <a:ext cx="12192000" cy="286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84572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900D3-33D6-4665-B24B-541C12648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629" y="631372"/>
            <a:ext cx="8229600" cy="2053590"/>
          </a:xfrm>
        </p:spPr>
        <p:txBody>
          <a:bodyPr>
            <a:normAutofit/>
          </a:bodyPr>
          <a:lstStyle/>
          <a:p>
            <a:pPr algn="ctr"/>
            <a:r>
              <a:rPr lang="ru-RU" sz="4800" dirty="0"/>
              <a:t>Спасибо за внимание!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0E64AE-BDB0-4AC9-BE4C-6B4E20E61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25638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ОВЗ и инвалиды 22</Template>
  <TotalTime>223</TotalTime>
  <Words>1800</Words>
  <Application>Microsoft Office PowerPoint</Application>
  <PresentationFormat>Широкоэкранный</PresentationFormat>
  <Paragraphs>105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Calibri</vt:lpstr>
      <vt:lpstr>Century Schoolbook</vt:lpstr>
      <vt:lpstr>Symbol</vt:lpstr>
      <vt:lpstr>Times New Roman</vt:lpstr>
      <vt:lpstr>Wingdings</vt:lpstr>
      <vt:lpstr>Wingdings 2</vt:lpstr>
      <vt:lpstr>Эркер</vt:lpstr>
      <vt:lpstr>Система оценивания детей с ОВЗ. ФГОС.ТНР 5.1, 5.2</vt:lpstr>
      <vt:lpstr>Русский язык</vt:lpstr>
      <vt:lpstr> Оценки за контрольный диктант:</vt:lpstr>
      <vt:lpstr>Классификация ошибок:</vt:lpstr>
      <vt:lpstr>Оценка за грамматическое задание:</vt:lpstr>
      <vt:lpstr>Перечень специфических (дисграфических) ошибок учащихся с указанием вида речевого нарушения:</vt:lpstr>
      <vt:lpstr>Перечень специфических (дисграфических) ошибок учащихся с указанием вида речевого нарушения:</vt:lpstr>
      <vt:lpstr>Оценка сочинений и изложений:</vt:lpstr>
      <vt:lpstr>Особенности оценивания:</vt:lpstr>
      <vt:lpstr>Презентация PowerPoint</vt:lpstr>
      <vt:lpstr>Литературное чтение</vt:lpstr>
      <vt:lpstr>Презентация PowerPoint</vt:lpstr>
      <vt:lpstr>Сообщение в устной форме (ответ на уроке)</vt:lpstr>
      <vt:lpstr>Критерии оценивания. 1-2 класс</vt:lpstr>
      <vt:lpstr>Критерии оценивания. 3-4 класс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Диагностическое направление в работе учителя-логопеда в образовательной организации</dc:title>
  <dc:creator>Aless</dc:creator>
  <cp:lastModifiedBy>Екатерина Чимутова</cp:lastModifiedBy>
  <cp:revision>13</cp:revision>
  <dcterms:created xsi:type="dcterms:W3CDTF">2024-08-22T15:33:49Z</dcterms:created>
  <dcterms:modified xsi:type="dcterms:W3CDTF">2026-10-01T08:01:31Z</dcterms:modified>
</cp:coreProperties>
</file>