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36"/>
  </p:notesMasterIdLst>
  <p:sldIdLst>
    <p:sldId id="259" r:id="rId2"/>
    <p:sldId id="281" r:id="rId3"/>
    <p:sldId id="282" r:id="rId4"/>
    <p:sldId id="285" r:id="rId5"/>
    <p:sldId id="286" r:id="rId6"/>
    <p:sldId id="287" r:id="rId7"/>
    <p:sldId id="288" r:id="rId8"/>
    <p:sldId id="289" r:id="rId9"/>
    <p:sldId id="290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300" r:id="rId18"/>
    <p:sldId id="301" r:id="rId19"/>
    <p:sldId id="313" r:id="rId20"/>
    <p:sldId id="315" r:id="rId21"/>
    <p:sldId id="319" r:id="rId22"/>
    <p:sldId id="321" r:id="rId23"/>
    <p:sldId id="270" r:id="rId24"/>
    <p:sldId id="325" r:id="rId25"/>
    <p:sldId id="327" r:id="rId26"/>
    <p:sldId id="271" r:id="rId27"/>
    <p:sldId id="328" r:id="rId28"/>
    <p:sldId id="272" r:id="rId29"/>
    <p:sldId id="263" r:id="rId30"/>
    <p:sldId id="262" r:id="rId31"/>
    <p:sldId id="269" r:id="rId32"/>
    <p:sldId id="320" r:id="rId33"/>
    <p:sldId id="317" r:id="rId34"/>
    <p:sldId id="32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67" autoAdjust="0"/>
    <p:restoredTop sz="94660"/>
  </p:normalViewPr>
  <p:slideViewPr>
    <p:cSldViewPr>
      <p:cViewPr varScale="1">
        <p:scale>
          <a:sx n="77" d="100"/>
          <a:sy n="77" d="100"/>
        </p:scale>
        <p:origin x="145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9-29T21:11:09.397" v="24" actId="1076"/>
      <pc:docMkLst>
        <pc:docMk/>
      </pc:docMkLst>
      <pc:sldChg chg="addSp delSp modSp mod">
        <pc:chgData name="Екатерина Чимутова" userId="4e1c11216741eefa" providerId="LiveId" clId="{E01BB03D-4D9F-4CF2-BCCB-B77BB2E13832}" dt="2026-09-29T21:10:17.350" v="5" actId="478"/>
        <pc:sldMkLst>
          <pc:docMk/>
          <pc:sldMk cId="4026227710" sldId="263"/>
        </pc:sldMkLst>
        <pc:spChg chg="add mod">
          <ac:chgData name="Екатерина Чимутова" userId="4e1c11216741eefa" providerId="LiveId" clId="{E01BB03D-4D9F-4CF2-BCCB-B77BB2E13832}" dt="2026-09-29T21:10:16.109" v="4" actId="478"/>
          <ac:spMkLst>
            <pc:docMk/>
            <pc:sldMk cId="4026227710" sldId="263"/>
            <ac:spMk id="9" creationId="{756CF153-0FBC-C77A-47E8-F1BA40FE6C15}"/>
          </ac:spMkLst>
        </pc:spChg>
        <pc:picChg chg="del">
          <ac:chgData name="Екатерина Чимутова" userId="4e1c11216741eefa" providerId="LiveId" clId="{E01BB03D-4D9F-4CF2-BCCB-B77BB2E13832}" dt="2026-09-29T21:10:16.109" v="4" actId="478"/>
          <ac:picMkLst>
            <pc:docMk/>
            <pc:sldMk cId="4026227710" sldId="263"/>
            <ac:picMk id="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9T21:10:17.350" v="5" actId="478"/>
          <ac:picMkLst>
            <pc:docMk/>
            <pc:sldMk cId="4026227710" sldId="263"/>
            <ac:picMk id="5" creationId="{00000000-0000-0000-0000-000000000000}"/>
          </ac:picMkLst>
        </pc:picChg>
      </pc:sldChg>
      <pc:sldChg chg="delSp modSp del mod">
        <pc:chgData name="Екатерина Чимутова" userId="4e1c11216741eefa" providerId="LiveId" clId="{E01BB03D-4D9F-4CF2-BCCB-B77BB2E13832}" dt="2026-09-29T21:10:27.587" v="10" actId="2696"/>
        <pc:sldMkLst>
          <pc:docMk/>
          <pc:sldMk cId="1770389437" sldId="264"/>
        </pc:sldMkLst>
        <pc:picChg chg="mod">
          <ac:chgData name="Екатерина Чимутова" userId="4e1c11216741eefa" providerId="LiveId" clId="{E01BB03D-4D9F-4CF2-BCCB-B77BB2E13832}" dt="2026-09-29T21:10:23.075" v="7" actId="1076"/>
          <ac:picMkLst>
            <pc:docMk/>
            <pc:sldMk cId="1770389437" sldId="264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9T21:10:19.736" v="6" actId="478"/>
          <ac:picMkLst>
            <pc:docMk/>
            <pc:sldMk cId="1770389437" sldId="264"/>
            <ac:picMk id="4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9-29T21:10:24.077" v="8" actId="1076"/>
          <ac:picMkLst>
            <pc:docMk/>
            <pc:sldMk cId="1770389437" sldId="264"/>
            <ac:picMk id="5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9-29T21:10:25.542" v="9" actId="1076"/>
          <ac:picMkLst>
            <pc:docMk/>
            <pc:sldMk cId="1770389437" sldId="264"/>
            <ac:picMk id="6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29T21:10:32.650" v="11" actId="2696"/>
        <pc:sldMkLst>
          <pc:docMk/>
          <pc:sldMk cId="3877286797" sldId="265"/>
        </pc:sldMkLst>
      </pc:sldChg>
      <pc:sldChg chg="del">
        <pc:chgData name="Екатерина Чимутова" userId="4e1c11216741eefa" providerId="LiveId" clId="{E01BB03D-4D9F-4CF2-BCCB-B77BB2E13832}" dt="2026-09-29T21:10:37.292" v="12" actId="2696"/>
        <pc:sldMkLst>
          <pc:docMk/>
          <pc:sldMk cId="3773848647" sldId="266"/>
        </pc:sldMkLst>
      </pc:sldChg>
      <pc:sldChg chg="del">
        <pc:chgData name="Екатерина Чимутова" userId="4e1c11216741eefa" providerId="LiveId" clId="{E01BB03D-4D9F-4CF2-BCCB-B77BB2E13832}" dt="2026-09-29T21:10:40.881" v="13" actId="2696"/>
        <pc:sldMkLst>
          <pc:docMk/>
          <pc:sldMk cId="3959617348" sldId="267"/>
        </pc:sldMkLst>
      </pc:sldChg>
      <pc:sldChg chg="del">
        <pc:chgData name="Екатерина Чимутова" userId="4e1c11216741eefa" providerId="LiveId" clId="{E01BB03D-4D9F-4CF2-BCCB-B77BB2E13832}" dt="2026-09-29T21:10:43.581" v="14" actId="2696"/>
        <pc:sldMkLst>
          <pc:docMk/>
          <pc:sldMk cId="2361388199" sldId="268"/>
        </pc:sldMkLst>
      </pc:sldChg>
      <pc:sldChg chg="delSp modSp mod">
        <pc:chgData name="Екатерина Чимутова" userId="4e1c11216741eefa" providerId="LiveId" clId="{E01BB03D-4D9F-4CF2-BCCB-B77BB2E13832}" dt="2026-09-29T21:10:47.645" v="16" actId="1076"/>
        <pc:sldMkLst>
          <pc:docMk/>
          <pc:sldMk cId="744145586" sldId="269"/>
        </pc:sldMkLst>
        <pc:picChg chg="mod">
          <ac:chgData name="Екатерина Чимутова" userId="4e1c11216741eefa" providerId="LiveId" clId="{E01BB03D-4D9F-4CF2-BCCB-B77BB2E13832}" dt="2026-09-29T21:10:47.645" v="16" actId="1076"/>
          <ac:picMkLst>
            <pc:docMk/>
            <pc:sldMk cId="744145586" sldId="269"/>
            <ac:picMk id="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9T21:10:45.719" v="15" actId="478"/>
          <ac:picMkLst>
            <pc:docMk/>
            <pc:sldMk cId="744145586" sldId="269"/>
            <ac:picMk id="6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29T21:10:54.810" v="18" actId="2696"/>
        <pc:sldMkLst>
          <pc:docMk/>
          <pc:sldMk cId="870701632" sldId="274"/>
        </pc:sldMkLst>
      </pc:sldChg>
      <pc:sldChg chg="del">
        <pc:chgData name="Екатерина Чимутова" userId="4e1c11216741eefa" providerId="LiveId" clId="{E01BB03D-4D9F-4CF2-BCCB-B77BB2E13832}" dt="2026-09-29T21:10:57.820" v="19" actId="2696"/>
        <pc:sldMkLst>
          <pc:docMk/>
          <pc:sldMk cId="262319434" sldId="275"/>
        </pc:sldMkLst>
      </pc:sldChg>
      <pc:sldChg chg="del">
        <pc:chgData name="Екатерина Чимутова" userId="4e1c11216741eefa" providerId="LiveId" clId="{E01BB03D-4D9F-4CF2-BCCB-B77BB2E13832}" dt="2026-09-29T21:10:51.894" v="17" actId="2696"/>
        <pc:sldMkLst>
          <pc:docMk/>
          <pc:sldMk cId="1503396234" sldId="276"/>
        </pc:sldMkLst>
      </pc:sldChg>
      <pc:sldChg chg="delSp">
        <pc:chgData name="Екатерина Чимутова" userId="4e1c11216741eefa" providerId="LiveId" clId="{E01BB03D-4D9F-4CF2-BCCB-B77BB2E13832}" dt="2026-09-29T21:10:02.103" v="0" actId="478"/>
        <pc:sldMkLst>
          <pc:docMk/>
          <pc:sldMk cId="3228088550" sldId="313"/>
        </pc:sldMkLst>
        <pc:picChg chg="del">
          <ac:chgData name="Екатерина Чимутова" userId="4e1c11216741eefa" providerId="LiveId" clId="{E01BB03D-4D9F-4CF2-BCCB-B77BB2E13832}" dt="2026-09-29T21:10:02.103" v="0" actId="478"/>
          <ac:picMkLst>
            <pc:docMk/>
            <pc:sldMk cId="3228088550" sldId="313"/>
            <ac:picMk id="29703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9-29T21:10:04.540" v="2" actId="478"/>
        <pc:sldMkLst>
          <pc:docMk/>
          <pc:sldMk cId="690569466" sldId="315"/>
        </pc:sldMkLst>
        <pc:picChg chg="del">
          <ac:chgData name="Екатерина Чимутова" userId="4e1c11216741eefa" providerId="LiveId" clId="{E01BB03D-4D9F-4CF2-BCCB-B77BB2E13832}" dt="2026-09-29T21:10:04.091" v="1" actId="478"/>
          <ac:picMkLst>
            <pc:docMk/>
            <pc:sldMk cId="690569466" sldId="315"/>
            <ac:picMk id="3175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9T21:10:04.540" v="2" actId="478"/>
          <ac:picMkLst>
            <pc:docMk/>
            <pc:sldMk cId="690569466" sldId="315"/>
            <ac:picMk id="31751" creationId="{00000000-0000-0000-0000-000000000000}"/>
          </ac:picMkLst>
        </pc:picChg>
      </pc:sldChg>
      <pc:sldChg chg="delSp modSp">
        <pc:chgData name="Екатерина Чимутова" userId="4e1c11216741eefa" providerId="LiveId" clId="{E01BB03D-4D9F-4CF2-BCCB-B77BB2E13832}" dt="2026-09-29T21:11:09.397" v="24" actId="1076"/>
        <pc:sldMkLst>
          <pc:docMk/>
          <pc:sldMk cId="1681094573" sldId="317"/>
        </pc:sldMkLst>
        <pc:picChg chg="mod">
          <ac:chgData name="Екатерина Чимутова" userId="4e1c11216741eefa" providerId="LiveId" clId="{E01BB03D-4D9F-4CF2-BCCB-B77BB2E13832}" dt="2026-09-29T21:11:09.397" v="24" actId="1076"/>
          <ac:picMkLst>
            <pc:docMk/>
            <pc:sldMk cId="1681094573" sldId="317"/>
            <ac:picMk id="4098" creationId="{6487A39E-B29C-427B-9318-2E177F93B42E}"/>
          </ac:picMkLst>
        </pc:picChg>
        <pc:picChg chg="del">
          <ac:chgData name="Екатерина Чимутова" userId="4e1c11216741eefa" providerId="LiveId" clId="{E01BB03D-4D9F-4CF2-BCCB-B77BB2E13832}" dt="2026-09-29T21:11:07.109" v="22" actId="478"/>
          <ac:picMkLst>
            <pc:docMk/>
            <pc:sldMk cId="1681094573" sldId="317"/>
            <ac:picMk id="3379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29T21:11:07.583" v="23" actId="478"/>
          <ac:picMkLst>
            <pc:docMk/>
            <pc:sldMk cId="1681094573" sldId="317"/>
            <ac:picMk id="33799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9-29T21:10:08.316" v="3" actId="478"/>
        <pc:sldMkLst>
          <pc:docMk/>
          <pc:sldMk cId="2395931275" sldId="319"/>
        </pc:sldMkLst>
        <pc:picChg chg="del">
          <ac:chgData name="Екатерина Чимутова" userId="4e1c11216741eefa" providerId="LiveId" clId="{E01BB03D-4D9F-4CF2-BCCB-B77BB2E13832}" dt="2026-09-29T21:10:08.316" v="3" actId="478"/>
          <ac:picMkLst>
            <pc:docMk/>
            <pc:sldMk cId="2395931275" sldId="319"/>
            <ac:picMk id="35847" creationId="{00000000-0000-0000-0000-000000000000}"/>
          </ac:picMkLst>
        </pc:picChg>
      </pc:sldChg>
      <pc:sldChg chg="delSp modSp">
        <pc:chgData name="Екатерина Чимутова" userId="4e1c11216741eefa" providerId="LiveId" clId="{E01BB03D-4D9F-4CF2-BCCB-B77BB2E13832}" dt="2026-09-29T21:11:04.052" v="21" actId="1076"/>
        <pc:sldMkLst>
          <pc:docMk/>
          <pc:sldMk cId="911478393" sldId="320"/>
        </pc:sldMkLst>
        <pc:picChg chg="mod">
          <ac:chgData name="Екатерина Чимутова" userId="4e1c11216741eefa" providerId="LiveId" clId="{E01BB03D-4D9F-4CF2-BCCB-B77BB2E13832}" dt="2026-09-29T21:11:04.052" v="21" actId="1076"/>
          <ac:picMkLst>
            <pc:docMk/>
            <pc:sldMk cId="911478393" sldId="320"/>
            <ac:picMk id="2050" creationId="{15734B09-E488-48CE-9A94-0229919658E3}"/>
          </ac:picMkLst>
        </pc:picChg>
        <pc:picChg chg="del">
          <ac:chgData name="Екатерина Чимутова" userId="4e1c11216741eefa" providerId="LiveId" clId="{E01BB03D-4D9F-4CF2-BCCB-B77BB2E13832}" dt="2026-09-29T21:11:01.640" v="20" actId="478"/>
          <ac:picMkLst>
            <pc:docMk/>
            <pc:sldMk cId="911478393" sldId="320"/>
            <ac:picMk id="3687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4D309-F8C0-4342-A7A4-BB3810B5D318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AE3DB-C064-4225-8312-BCCA506F99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5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169">
              <a:defRPr/>
            </a:pPr>
            <a:r>
              <a:rPr lang="ru-RU" dirty="0">
                <a:latin typeface="Times New Roman" pitchFamily="18" charset="0"/>
              </a:rPr>
              <a:t> Нужно угадать какое стихотворение зашифровано (или прячется) в таблице -  1-«На полянку на лужок…»; 2 – Е.Трутнева «Первый снег»; 3 -И.Суриков «Зима»; 4 - С.Есенин «Белая берёза».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230E1C-F117-4344-9F65-F3404FD48B3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37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404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70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695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89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023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96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350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99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7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43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888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633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360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145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503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134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02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52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://image.slidesharecdn.com/random-150105161258-conversion-gate02/95/-8-638.jpg?cb=1420496065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tiff"/><Relationship Id="rId3" Type="http://schemas.openxmlformats.org/officeDocument/2006/relationships/image" Target="../media/image48.tiff"/><Relationship Id="rId7" Type="http://schemas.openxmlformats.org/officeDocument/2006/relationships/image" Target="../media/image52.tif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tiff"/><Relationship Id="rId5" Type="http://schemas.openxmlformats.org/officeDocument/2006/relationships/image" Target="../media/image50.tiff"/><Relationship Id="rId4" Type="http://schemas.openxmlformats.org/officeDocument/2006/relationships/image" Target="../media/image49.tiff"/><Relationship Id="rId9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16016" y="4005064"/>
            <a:ext cx="30243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Котоманова  Леся Дмитриевна, заместитель директора по УВР, руководитель ППС, учитель-дефектолог</a:t>
            </a:r>
          </a:p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8348CE-0041-43CD-A822-DE067FAA221F}"/>
              </a:ext>
            </a:extLst>
          </p:cNvPr>
          <p:cNvSpPr txBox="1"/>
          <p:nvPr/>
        </p:nvSpPr>
        <p:spPr>
          <a:xfrm>
            <a:off x="1599393" y="1628800"/>
            <a:ext cx="594521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Эффективные методы и приемы работы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психолого-педагогического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детей с ограниченными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 здоровья (ОВЗ)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инвалидностью</a:t>
            </a:r>
          </a:p>
        </p:txBody>
      </p:sp>
      <p:pic>
        <p:nvPicPr>
          <p:cNvPr id="9" name="Рисунок 8" descr="C:\Users\Логопед\AppData\Local\Microsoft\Windows\INetCache\Content.Word\loonapix_16325612762795860495.png">
            <a:extLst>
              <a:ext uri="{FF2B5EF4-FFF2-40B4-BE49-F238E27FC236}">
                <a16:creationId xmlns:a16="http://schemas.microsoft.com/office/drawing/2014/main" id="{F6808BB3-6AB5-4037-A201-C8CCBFB096C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342" y="9746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4" descr="http://www.komalwrites.com/wp-content/uploads/2017/01/checklist-768x1016.jpg">
            <a:extLst>
              <a:ext uri="{FF2B5EF4-FFF2-40B4-BE49-F238E27FC236}">
                <a16:creationId xmlns:a16="http://schemas.microsoft.com/office/drawing/2014/main" id="{F00F5E64-1498-4B55-B4CC-F76A89B24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62014" flipH="1">
            <a:off x="400000" y="3780679"/>
            <a:ext cx="1947917" cy="3108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758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6683765" cy="1280890"/>
          </a:xfrm>
        </p:spPr>
        <p:txBody>
          <a:bodyPr>
            <a:normAutofit/>
          </a:bodyPr>
          <a:lstStyle/>
          <a:p>
            <a:r>
              <a:rPr lang="ru-RU" dirty="0"/>
              <a:t>Инклюзия – все включены!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494" y="1412776"/>
            <a:ext cx="4676268" cy="38968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907704" y="5733256"/>
            <a:ext cx="5797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Особое отношение к учащимся с ОВЗ и инвалидностью…</a:t>
            </a:r>
          </a:p>
        </p:txBody>
      </p:sp>
    </p:spTree>
    <p:extLst>
      <p:ext uri="{BB962C8B-B14F-4D97-AF65-F5344CB8AC3E}">
        <p14:creationId xmlns:p14="http://schemas.microsoft.com/office/powerpoint/2010/main" val="16842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ысый\Desktop\12.12.18 ШК СПУТНИК\мнемотехники\imag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367644" y="958392"/>
            <a:ext cx="6480720" cy="5728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072016-6A1C-4C14-B0FB-B75AFE7FEDFC}"/>
              </a:ext>
            </a:extLst>
          </p:cNvPr>
          <p:cNvSpPr txBox="1"/>
          <p:nvPr/>
        </p:nvSpPr>
        <p:spPr>
          <a:xfrm>
            <a:off x="0" y="0"/>
            <a:ext cx="93965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и методы, которые может использовать учитель-логопед, учитель-дефектолог и педагог-психолог и учитель. Мнемотехника в работе с детьми с ОВЗ.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2E1A10-543C-4F0A-B92F-EE1DEBDB9A1F}"/>
              </a:ext>
            </a:extLst>
          </p:cNvPr>
          <p:cNvSpPr txBox="1"/>
          <p:nvPr/>
        </p:nvSpPr>
        <p:spPr>
          <a:xfrm>
            <a:off x="1835696" y="576492"/>
            <a:ext cx="604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Мнемоника/мнемотехника – техника запоминания.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EB7DB0-E52D-4A8B-ACF0-14C1166C4C67}"/>
              </a:ext>
            </a:extLst>
          </p:cNvPr>
          <p:cNvSpPr txBox="1"/>
          <p:nvPr/>
        </p:nvSpPr>
        <p:spPr>
          <a:xfrm>
            <a:off x="287524" y="5928769"/>
            <a:ext cx="8640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приемов и способов, облегчающих запоминание и увеличивающих </a:t>
            </a:r>
          </a:p>
          <a:p>
            <a:pPr marL="68580" indent="0" algn="ctr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памяти путем образования искусственных ассоциаций.</a:t>
            </a:r>
          </a:p>
        </p:txBody>
      </p:sp>
    </p:spTree>
    <p:extLst>
      <p:ext uri="{BB962C8B-B14F-4D97-AF65-F5344CB8AC3E}">
        <p14:creationId xmlns:p14="http://schemas.microsoft.com/office/powerpoint/2010/main" val="1981610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311209">
            <a:off x="363798" y="1844193"/>
            <a:ext cx="5228497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dirty="0"/>
              <a:t>Алфавит </a:t>
            </a:r>
          </a:p>
          <a:p>
            <a:pPr marL="68580" indent="0">
              <a:buNone/>
            </a:pPr>
            <a:r>
              <a:rPr lang="ru-RU" sz="2000" dirty="0"/>
              <a:t>АБВГДЕЁ – постираем всё бельё.</a:t>
            </a:r>
          </a:p>
          <a:p>
            <a:pPr marL="68580" indent="0">
              <a:buNone/>
            </a:pPr>
            <a:r>
              <a:rPr lang="ru-RU" sz="2000" dirty="0"/>
              <a:t>ЖЗИЙКЛМ – </a:t>
            </a:r>
            <a:r>
              <a:rPr lang="ru-RU" sz="2000" dirty="0" err="1"/>
              <a:t>апельсинку</a:t>
            </a:r>
            <a:r>
              <a:rPr lang="ru-RU" sz="2000" dirty="0"/>
              <a:t> быстро съем. </a:t>
            </a:r>
          </a:p>
          <a:p>
            <a:pPr marL="68580" indent="0">
              <a:buNone/>
            </a:pPr>
            <a:r>
              <a:rPr lang="ru-RU" sz="2000" dirty="0"/>
              <a:t>НОПРСТУ – погуляем по мосту.</a:t>
            </a:r>
          </a:p>
          <a:p>
            <a:pPr marL="68580" indent="0">
              <a:buNone/>
            </a:pPr>
            <a:r>
              <a:rPr lang="ru-RU" sz="2000" dirty="0"/>
              <a:t>ФХЦЧШЩ – ох, какая чаща! </a:t>
            </a:r>
          </a:p>
          <a:p>
            <a:pPr marL="68580" indent="0">
              <a:buNone/>
            </a:pPr>
            <a:r>
              <a:rPr lang="ru-RU" sz="2000" dirty="0"/>
              <a:t>ЪЫЬ – не запомнятся никак.</a:t>
            </a:r>
          </a:p>
          <a:p>
            <a:pPr marL="68580" indent="0">
              <a:buNone/>
            </a:pPr>
            <a:r>
              <a:rPr lang="ru-RU" sz="2000" dirty="0"/>
              <a:t>ЭЮЯ – вот и всё, друзья!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-63239"/>
            <a:ext cx="7024744" cy="599349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Прием: рифмованные правила. РУССКИЙ ЯЗЫК.</a:t>
            </a:r>
          </a:p>
        </p:txBody>
      </p:sp>
      <p:sp>
        <p:nvSpPr>
          <p:cNvPr id="9" name="Прямоугольник 8"/>
          <p:cNvSpPr/>
          <p:nvPr/>
        </p:nvSpPr>
        <p:spPr>
          <a:xfrm rot="200288">
            <a:off x="5448602" y="1659297"/>
            <a:ext cx="3550356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dirty="0"/>
              <a:t>Падежи</a:t>
            </a:r>
          </a:p>
          <a:p>
            <a:pPr marL="68580" indent="0" algn="ctr">
              <a:buNone/>
            </a:pPr>
            <a:r>
              <a:rPr lang="ru-RU" sz="2000" dirty="0"/>
              <a:t>Иван Родил Девчонку, </a:t>
            </a:r>
          </a:p>
          <a:p>
            <a:pPr marL="68580" indent="0" algn="ctr">
              <a:buNone/>
            </a:pPr>
            <a:r>
              <a:rPr lang="ru-RU" sz="2000" dirty="0"/>
              <a:t>Велел Тащить Пелёнку.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2701369"/>
            <a:ext cx="3672408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dirty="0"/>
              <a:t>Слова с Ы после Ц</a:t>
            </a:r>
          </a:p>
          <a:p>
            <a:pPr marL="68580" indent="0" algn="ctr">
              <a:buNone/>
            </a:pPr>
            <a:r>
              <a:rPr lang="ru-RU" sz="2000" dirty="0"/>
              <a:t>Цыган на цыпочках</a:t>
            </a:r>
          </a:p>
          <a:p>
            <a:pPr marL="68580" indent="0" algn="ctr">
              <a:buNone/>
            </a:pPr>
            <a:r>
              <a:rPr lang="ru-RU" sz="2000" dirty="0"/>
              <a:t>Цыплёнку цыкнул: «Цыц». </a:t>
            </a:r>
          </a:p>
        </p:txBody>
      </p:sp>
      <p:sp>
        <p:nvSpPr>
          <p:cNvPr id="12" name="Прямоугольник 11"/>
          <p:cNvSpPr/>
          <p:nvPr/>
        </p:nvSpPr>
        <p:spPr>
          <a:xfrm rot="323552">
            <a:off x="4626033" y="3951538"/>
            <a:ext cx="3685419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dirty="0"/>
              <a:t>Употребление слов </a:t>
            </a:r>
          </a:p>
          <a:p>
            <a:pPr marL="68580" indent="0" algn="ctr">
              <a:buNone/>
            </a:pPr>
            <a:r>
              <a:rPr lang="ru-RU" sz="2000" b="1" dirty="0"/>
              <a:t>«одеть» и «надеть»</a:t>
            </a:r>
          </a:p>
          <a:p>
            <a:pPr marL="68580" indent="0" algn="ctr">
              <a:buNone/>
            </a:pPr>
            <a:r>
              <a:rPr lang="ru-RU" sz="2000" dirty="0"/>
              <a:t>Надеваю одежду, </a:t>
            </a:r>
          </a:p>
          <a:p>
            <a:pPr marL="68580" indent="0" algn="ctr">
              <a:buNone/>
            </a:pPr>
            <a:r>
              <a:rPr lang="ru-RU" sz="2000" dirty="0"/>
              <a:t>одеваю — Надежду.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8757" y="4458524"/>
            <a:ext cx="484694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dirty="0"/>
              <a:t>Безударная гласная</a:t>
            </a:r>
          </a:p>
          <a:p>
            <a:pPr marL="68580" indent="0" algn="ctr">
              <a:buNone/>
            </a:pPr>
            <a:r>
              <a:rPr lang="ru-RU" sz="2000" dirty="0"/>
              <a:t>Если буква гласная вызвала сомнение – Ты ее немедленно ставь под ударение!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955106" y="5274132"/>
            <a:ext cx="3685419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ru-RU" sz="2000" b="1" dirty="0"/>
              <a:t>Ударение в словах</a:t>
            </a:r>
          </a:p>
          <a:p>
            <a:pPr marL="68580" indent="0" algn="ctr">
              <a:buNone/>
            </a:pPr>
            <a:r>
              <a:rPr lang="ru-RU" sz="2000" dirty="0"/>
              <a:t>Долго ели </a:t>
            </a:r>
            <a:r>
              <a:rPr lang="ru-RU" sz="2000" dirty="0" err="1"/>
              <a:t>тОрты</a:t>
            </a:r>
            <a:r>
              <a:rPr lang="ru-RU" sz="2000" dirty="0"/>
              <a:t>,</a:t>
            </a:r>
          </a:p>
          <a:p>
            <a:pPr marL="68580" indent="0" algn="ctr">
              <a:buNone/>
            </a:pPr>
            <a:r>
              <a:rPr lang="ru-RU" sz="2000" dirty="0"/>
              <a:t>Не налезли </a:t>
            </a:r>
            <a:r>
              <a:rPr lang="ru-RU" sz="2000" dirty="0" err="1"/>
              <a:t>шОрты</a:t>
            </a:r>
            <a:r>
              <a:rPr lang="ru-RU" sz="2000" dirty="0"/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1EC7E1-A137-4DF0-B2E4-26DF7C6A028C}"/>
              </a:ext>
            </a:extLst>
          </p:cNvPr>
          <p:cNvSpPr txBox="1"/>
          <p:nvPr/>
        </p:nvSpPr>
        <p:spPr>
          <a:xfrm>
            <a:off x="611560" y="574624"/>
            <a:ext cx="35745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ффективный способ развития речи.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F70816-6CF9-4D3E-84B5-CACC65216C08}"/>
              </a:ext>
            </a:extLst>
          </p:cNvPr>
          <p:cNvSpPr txBox="1"/>
          <p:nvPr/>
        </p:nvSpPr>
        <p:spPr>
          <a:xfrm>
            <a:off x="601264" y="907850"/>
            <a:ext cx="4736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Заучивать правила, становиться гораздо легче.</a:t>
            </a:r>
          </a:p>
        </p:txBody>
      </p:sp>
    </p:spTree>
    <p:extLst>
      <p:ext uri="{BB962C8B-B14F-4D97-AF65-F5344CB8AC3E}">
        <p14:creationId xmlns:p14="http://schemas.microsoft.com/office/powerpoint/2010/main" val="1413606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637906" y="1700808"/>
            <a:ext cx="5761038" cy="34575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800" dirty="0">
                <a:latin typeface="+mn-lt"/>
              </a:rPr>
              <a:t>Дружит лишь с одною Н</a:t>
            </a:r>
          </a:p>
          <a:p>
            <a:pPr eaLnBrk="1" hangingPunct="1"/>
            <a:r>
              <a:rPr lang="ru-RU" altLang="ru-RU" sz="2800" dirty="0">
                <a:latin typeface="+mn-lt"/>
              </a:rPr>
              <a:t>Суффикс –АН- (-ЯН-).</a:t>
            </a:r>
          </a:p>
          <a:p>
            <a:pPr eaLnBrk="1" hangingPunct="1"/>
            <a:r>
              <a:rPr lang="ru-RU" altLang="ru-RU" sz="2800" dirty="0">
                <a:latin typeface="+mn-lt"/>
              </a:rPr>
              <a:t>Но запомни ты одно:</a:t>
            </a:r>
          </a:p>
          <a:p>
            <a:pPr eaLnBrk="1" hangingPunct="1"/>
            <a:r>
              <a:rPr lang="ru-RU" altLang="ru-RU" sz="2800" dirty="0">
                <a:latin typeface="+mn-lt"/>
              </a:rPr>
              <a:t>Исключение – ОКНО:</a:t>
            </a:r>
          </a:p>
          <a:p>
            <a:pPr eaLnBrk="1" hangingPunct="1"/>
            <a:r>
              <a:rPr lang="ru-RU" altLang="ru-RU" sz="2800" dirty="0">
                <a:latin typeface="+mn-lt"/>
              </a:rPr>
              <a:t>Рама – </a:t>
            </a:r>
            <a:r>
              <a:rPr lang="ru-RU" altLang="ru-RU" sz="2800" dirty="0" err="1">
                <a:latin typeface="+mn-lt"/>
              </a:rPr>
              <a:t>дерев</a:t>
            </a:r>
            <a:r>
              <a:rPr lang="ru-RU" altLang="ru-RU" sz="2800" dirty="0" err="1">
                <a:solidFill>
                  <a:schemeClr val="tx2"/>
                </a:solidFill>
                <a:latin typeface="+mn-lt"/>
              </a:rPr>
              <a:t>ЯНН</a:t>
            </a:r>
            <a:r>
              <a:rPr lang="ru-RU" altLang="ru-RU" sz="2800" dirty="0" err="1">
                <a:latin typeface="+mn-lt"/>
              </a:rPr>
              <a:t>ая</a:t>
            </a:r>
            <a:r>
              <a:rPr lang="ru-RU" altLang="ru-RU" sz="2800" dirty="0">
                <a:latin typeface="+mn-lt"/>
              </a:rPr>
              <a:t>,</a:t>
            </a:r>
          </a:p>
          <a:p>
            <a:pPr eaLnBrk="1" hangingPunct="1"/>
            <a:r>
              <a:rPr lang="ru-RU" altLang="ru-RU" sz="2800" dirty="0">
                <a:latin typeface="+mn-lt"/>
              </a:rPr>
              <a:t>Ручка – </a:t>
            </a:r>
            <a:r>
              <a:rPr lang="ru-RU" altLang="ru-RU" sz="2800" dirty="0" err="1">
                <a:latin typeface="+mn-lt"/>
              </a:rPr>
              <a:t>олов</a:t>
            </a:r>
            <a:r>
              <a:rPr lang="ru-RU" altLang="ru-RU" sz="2800" dirty="0" err="1">
                <a:solidFill>
                  <a:schemeClr val="tx2"/>
                </a:solidFill>
                <a:latin typeface="+mn-lt"/>
              </a:rPr>
              <a:t>ЯНН</a:t>
            </a:r>
            <a:r>
              <a:rPr lang="ru-RU" altLang="ru-RU" sz="2800" dirty="0" err="1">
                <a:latin typeface="+mn-lt"/>
              </a:rPr>
              <a:t>ая</a:t>
            </a:r>
            <a:r>
              <a:rPr lang="ru-RU" altLang="ru-RU" sz="2800" dirty="0">
                <a:latin typeface="+mn-lt"/>
              </a:rPr>
              <a:t>,</a:t>
            </a:r>
          </a:p>
          <a:p>
            <a:pPr eaLnBrk="1" hangingPunct="1"/>
            <a:r>
              <a:rPr lang="ru-RU" altLang="ru-RU" sz="2800" dirty="0">
                <a:latin typeface="+mn-lt"/>
              </a:rPr>
              <a:t>Ну, а поверхность – </a:t>
            </a:r>
            <a:r>
              <a:rPr lang="ru-RU" altLang="ru-RU" sz="2800" dirty="0" err="1">
                <a:latin typeface="+mn-lt"/>
              </a:rPr>
              <a:t>стекл</a:t>
            </a:r>
            <a:r>
              <a:rPr lang="ru-RU" altLang="ru-RU" sz="2800" dirty="0" err="1">
                <a:solidFill>
                  <a:schemeClr val="tx2"/>
                </a:solidFill>
                <a:latin typeface="+mn-lt"/>
              </a:rPr>
              <a:t>ЯНН</a:t>
            </a:r>
            <a:r>
              <a:rPr lang="ru-RU" altLang="ru-RU" sz="2800" dirty="0" err="1">
                <a:latin typeface="+mn-lt"/>
              </a:rPr>
              <a:t>ая</a:t>
            </a:r>
            <a:r>
              <a:rPr lang="ru-RU" altLang="ru-RU" sz="2800" dirty="0">
                <a:latin typeface="+mn-lt"/>
              </a:rPr>
              <a:t>.</a:t>
            </a:r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1316" y="1557338"/>
            <a:ext cx="27051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Line 7"/>
          <p:cNvSpPr>
            <a:spLocks noChangeShapeType="1"/>
          </p:cNvSpPr>
          <p:nvPr/>
        </p:nvSpPr>
        <p:spPr bwMode="auto">
          <a:xfrm flipH="1">
            <a:off x="4284836" y="2995860"/>
            <a:ext cx="1511300" cy="865188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4" name="Line 9"/>
          <p:cNvSpPr>
            <a:spLocks noChangeShapeType="1"/>
          </p:cNvSpPr>
          <p:nvPr/>
        </p:nvSpPr>
        <p:spPr bwMode="auto">
          <a:xfrm flipH="1">
            <a:off x="4118842" y="2995091"/>
            <a:ext cx="2520950" cy="1370013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5" name="Line 10"/>
          <p:cNvSpPr>
            <a:spLocks noChangeShapeType="1"/>
          </p:cNvSpPr>
          <p:nvPr/>
        </p:nvSpPr>
        <p:spPr bwMode="auto">
          <a:xfrm flipH="1">
            <a:off x="5651500" y="3644900"/>
            <a:ext cx="1511300" cy="865188"/>
          </a:xfrm>
          <a:prstGeom prst="line">
            <a:avLst/>
          </a:prstGeom>
          <a:noFill/>
          <a:ln w="635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024744" cy="122316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Рифмованные правила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РУССКИЙ ЯЗЫК</a:t>
            </a:r>
          </a:p>
        </p:txBody>
      </p:sp>
    </p:spTree>
    <p:extLst>
      <p:ext uri="{BB962C8B-B14F-4D97-AF65-F5344CB8AC3E}">
        <p14:creationId xmlns:p14="http://schemas.microsoft.com/office/powerpoint/2010/main" val="4217419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311209">
            <a:off x="588765" y="1470111"/>
            <a:ext cx="4199632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Число Пи (3,1415926)</a:t>
            </a:r>
            <a:endParaRPr lang="ru-RU" sz="2000" dirty="0"/>
          </a:p>
          <a:p>
            <a:pPr algn="ctr"/>
            <a:r>
              <a:rPr lang="ru-RU" sz="2000" dirty="0"/>
              <a:t>Чтобы нам не ошибиться,</a:t>
            </a:r>
          </a:p>
          <a:p>
            <a:pPr algn="ctr"/>
            <a:r>
              <a:rPr lang="ru-RU" sz="2000" dirty="0"/>
              <a:t>Нужно правильно прочесть:</a:t>
            </a:r>
          </a:p>
          <a:p>
            <a:pPr algn="ctr"/>
            <a:r>
              <a:rPr lang="ru-RU" sz="2000" dirty="0"/>
              <a:t>Три, четырнадцать, пятнадцать,</a:t>
            </a:r>
          </a:p>
          <a:p>
            <a:pPr algn="ctr"/>
            <a:r>
              <a:rPr lang="ru-RU" sz="2000" dirty="0"/>
              <a:t>Девяносто два и шесть.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7200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Рифмованные правила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34326" y="1124744"/>
            <a:ext cx="3550356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Медиана</a:t>
            </a:r>
            <a:r>
              <a:rPr lang="ru-RU" sz="2000" dirty="0"/>
              <a:t> – обезьяна, она идет по сторонам и делит их на пополам.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99742" y="3152809"/>
            <a:ext cx="8004706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Элементы таблицы Менделеева</a:t>
            </a:r>
            <a:endParaRPr lang="ru-RU" sz="2000" dirty="0"/>
          </a:p>
          <a:p>
            <a:r>
              <a:rPr lang="ru-RU" sz="2000" dirty="0"/>
              <a:t>Натрий, калий, серебро – с водородом заодно.</a:t>
            </a:r>
          </a:p>
          <a:p>
            <a:r>
              <a:rPr lang="ru-RU" sz="2000" dirty="0"/>
              <a:t>Магний, кальций, цинк и барий - их валентность равна паре.</a:t>
            </a:r>
          </a:p>
          <a:p>
            <a:r>
              <a:rPr lang="ru-RU" sz="2000" dirty="0"/>
              <a:t>Алюминий, </a:t>
            </a:r>
            <a:r>
              <a:rPr lang="ru-RU" sz="2000" dirty="0" err="1"/>
              <a:t>феррум</a:t>
            </a:r>
            <a:r>
              <a:rPr lang="ru-RU" sz="2000" dirty="0"/>
              <a:t>, хром – их валентность равна трем.</a:t>
            </a:r>
          </a:p>
        </p:txBody>
      </p:sp>
      <p:sp>
        <p:nvSpPr>
          <p:cNvPr id="3" name="Прямоугольник 2"/>
          <p:cNvSpPr/>
          <p:nvPr/>
        </p:nvSpPr>
        <p:spPr>
          <a:xfrm rot="205610">
            <a:off x="4805188" y="2367044"/>
            <a:ext cx="3151185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Пифагоровы штаны </a:t>
            </a:r>
          </a:p>
          <a:p>
            <a:pPr algn="ctr"/>
            <a:r>
              <a:rPr lang="ru-RU" sz="2000" dirty="0"/>
              <a:t>на все стороны равны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7734" y="4625841"/>
            <a:ext cx="8148722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/>
              <a:t>Индикатор лакмус </a:t>
            </a:r>
            <a:r>
              <a:rPr lang="ru-RU" sz="2000" dirty="0"/>
              <a:t>красный — кислоту укажет ясно. Индикатор лакмус синий — щёлочь здесь, не будь разиней!</a:t>
            </a:r>
          </a:p>
          <a:p>
            <a:r>
              <a:rPr lang="ru-RU" sz="2000" dirty="0"/>
              <a:t>Фенолфталеиновый в щелочах малиновый, но, несмотря на это, в кислотах он без цвета.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948264" y="404664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</p:spTree>
    <p:extLst>
      <p:ext uri="{BB962C8B-B14F-4D97-AF65-F5344CB8AC3E}">
        <p14:creationId xmlns:p14="http://schemas.microsoft.com/office/powerpoint/2010/main" val="2530496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066559" y="332656"/>
            <a:ext cx="7024744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Графические ассоциации</a:t>
            </a:r>
          </a:p>
        </p:txBody>
      </p:sp>
      <p:pic>
        <p:nvPicPr>
          <p:cNvPr id="7170" name="Picture 2" descr="C:\Users\Лысый\Desktop\12.12.18 ШК СПУТНИК\мнемотехники\370270_2.jpe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03615" y="1052736"/>
            <a:ext cx="4256817" cy="5724805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1268760"/>
            <a:ext cx="4199632" cy="70788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Цель – выделить сходство формы букв и предметов</a:t>
            </a:r>
            <a:endParaRPr lang="ru-RU" sz="2000" dirty="0"/>
          </a:p>
        </p:txBody>
      </p:sp>
      <p:pic>
        <p:nvPicPr>
          <p:cNvPr id="7" name="Picture 12" descr="C:\Users\Ксения\Desktop\учителю инклюзия\для презентации\Рисунок7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5423" y="5378787"/>
            <a:ext cx="2828192" cy="14212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3" descr="C:\Users\Ксения\Desktop\учителю инклюзия\для презентации\Рисунок3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554" y="2132856"/>
            <a:ext cx="2277406" cy="1530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C:\Users\Ксения\Desktop\учителю инклюзия\для презентации\Рисунок5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559" y="3789040"/>
            <a:ext cx="2791022" cy="1401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321258" y="-12958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</p:spTree>
    <p:extLst>
      <p:ext uri="{BB962C8B-B14F-4D97-AF65-F5344CB8AC3E}">
        <p14:creationId xmlns:p14="http://schemas.microsoft.com/office/powerpoint/2010/main" val="2959051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1000" y="1828800"/>
            <a:ext cx="2209800" cy="2667000"/>
            <a:chOff x="240" y="1152"/>
            <a:chExt cx="1392" cy="1680"/>
          </a:xfrm>
        </p:grpSpPr>
        <p:pic>
          <p:nvPicPr>
            <p:cNvPr id="9225" name="Picture 3" descr="ракета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2160800">
              <a:off x="240" y="1152"/>
              <a:ext cx="1392" cy="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6" name="WordArt 4"/>
            <p:cNvSpPr>
              <a:spLocks noChangeArrowheads="1" noChangeShapeType="1" noTextEdit="1"/>
            </p:cNvSpPr>
            <p:nvPr/>
          </p:nvSpPr>
          <p:spPr bwMode="auto">
            <a:xfrm>
              <a:off x="672" y="1368"/>
              <a:ext cx="648" cy="75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rPr>
                <a:t>А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95300" y="2171700"/>
            <a:ext cx="3771900" cy="1200150"/>
            <a:chOff x="312" y="1368"/>
            <a:chExt cx="2376" cy="756"/>
          </a:xfrm>
        </p:grpSpPr>
        <p:sp>
          <p:nvSpPr>
            <p:cNvPr id="9223" name="WordArt 6"/>
            <p:cNvSpPr>
              <a:spLocks noChangeArrowheads="1" noChangeShapeType="1" noTextEdit="1"/>
            </p:cNvSpPr>
            <p:nvPr/>
          </p:nvSpPr>
          <p:spPr bwMode="auto">
            <a:xfrm>
              <a:off x="312" y="1368"/>
              <a:ext cx="360" cy="75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Р</a:t>
              </a:r>
            </a:p>
          </p:txBody>
        </p:sp>
        <p:sp>
          <p:nvSpPr>
            <p:cNvPr id="9224" name="WordArt 7"/>
            <p:cNvSpPr>
              <a:spLocks noChangeArrowheads="1" noChangeShapeType="1" noTextEdit="1"/>
            </p:cNvSpPr>
            <p:nvPr/>
          </p:nvSpPr>
          <p:spPr bwMode="auto">
            <a:xfrm>
              <a:off x="1392" y="1368"/>
              <a:ext cx="1296" cy="75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кета</a:t>
              </a:r>
            </a:p>
          </p:txBody>
        </p:sp>
      </p:grpSp>
      <p:pic>
        <p:nvPicPr>
          <p:cNvPr id="44041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1066800"/>
            <a:ext cx="18288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2" name="WordArt 10"/>
          <p:cNvSpPr>
            <a:spLocks noChangeArrowheads="1" noChangeShapeType="1" noTextEdit="1"/>
          </p:cNvSpPr>
          <p:nvPr/>
        </p:nvSpPr>
        <p:spPr bwMode="auto">
          <a:xfrm>
            <a:off x="3200400" y="4191000"/>
            <a:ext cx="5486400" cy="1504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пуг       вица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043608" y="404664"/>
            <a:ext cx="7024744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Графические ассоциации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321258" y="-3048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</p:spTree>
    <p:extLst>
      <p:ext uri="{BB962C8B-B14F-4D97-AF65-F5344CB8AC3E}">
        <p14:creationId xmlns:p14="http://schemas.microsoft.com/office/powerpoint/2010/main" val="210649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C -0.13785 0.02199 -0.27535 0.04421 -0.35868 0.10949 C -0.44201 0.17523 -0.47639 0.34491 -0.5 0.39375 " pathEditMode="relative" rAng="0" ptsTypes="aaA">
                                      <p:cBhvr>
                                        <p:cTn id="20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1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2" grpId="0" animBg="1"/>
      <p:bldP spid="4404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zemljanika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7138" y="164678"/>
            <a:ext cx="2484438" cy="1440160"/>
          </a:xfrm>
          <a:prstGeom prst="rect">
            <a:avLst/>
          </a:prstGeom>
          <a:noFill/>
          <a:ln/>
        </p:spPr>
      </p:pic>
      <p:pic>
        <p:nvPicPr>
          <p:cNvPr id="6" name="Picture 8" descr="kr-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297488" y="438543"/>
            <a:ext cx="2447925" cy="1631950"/>
          </a:xfrm>
          <a:prstGeom prst="rect">
            <a:avLst/>
          </a:prstGeom>
          <a:noFill/>
          <a:ln/>
        </p:spPr>
      </p:pic>
      <p:pic>
        <p:nvPicPr>
          <p:cNvPr id="7" name="Picture 10" descr="koster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67544" y="1148787"/>
            <a:ext cx="2411413" cy="1608138"/>
          </a:xfrm>
          <a:prstGeom prst="rect">
            <a:avLst/>
          </a:prstGeom>
          <a:noFill/>
          <a:ln/>
        </p:spPr>
      </p:pic>
      <p:pic>
        <p:nvPicPr>
          <p:cNvPr id="8" name="Picture 12" descr="vokru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59832" y="3644428"/>
            <a:ext cx="2592388" cy="1728788"/>
          </a:xfrm>
          <a:prstGeom prst="rect">
            <a:avLst/>
          </a:prstGeom>
          <a:noFill/>
          <a:ln/>
        </p:spPr>
      </p:pic>
      <p:pic>
        <p:nvPicPr>
          <p:cNvPr id="9" name="Picture 14" descr="kosmon-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402" y="3827115"/>
            <a:ext cx="2484438" cy="1762125"/>
          </a:xfrm>
          <a:prstGeom prst="rect">
            <a:avLst/>
          </a:prstGeom>
          <a:noFill/>
        </p:spPr>
      </p:pic>
      <p:pic>
        <p:nvPicPr>
          <p:cNvPr id="10" name="Picture 15" descr="koshmar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8116" y="2606824"/>
            <a:ext cx="2447925" cy="1631950"/>
          </a:xfrm>
          <a:prstGeom prst="rect">
            <a:avLst/>
          </a:prstGeom>
          <a:noFill/>
        </p:spPr>
      </p:pic>
      <p:pic>
        <p:nvPicPr>
          <p:cNvPr id="11" name="Picture 16" descr="aprel-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1844228"/>
            <a:ext cx="2592388" cy="1728788"/>
          </a:xfrm>
          <a:prstGeom prst="rect">
            <a:avLst/>
          </a:prstGeom>
          <a:noFill/>
        </p:spPr>
      </p:pic>
      <p:pic>
        <p:nvPicPr>
          <p:cNvPr id="12" name="Picture 9" descr="bagazh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72933" y="2232351"/>
            <a:ext cx="2808312" cy="1872208"/>
          </a:xfrm>
          <a:prstGeom prst="rect">
            <a:avLst/>
          </a:prstGeom>
          <a:noFill/>
        </p:spPr>
      </p:pic>
      <p:pic>
        <p:nvPicPr>
          <p:cNvPr id="13" name="Picture 8" descr="avto-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3429000"/>
            <a:ext cx="2592288" cy="1728625"/>
          </a:xfrm>
          <a:prstGeom prst="rect">
            <a:avLst/>
          </a:prstGeom>
          <a:noFill/>
        </p:spPr>
      </p:pic>
      <p:pic>
        <p:nvPicPr>
          <p:cNvPr id="14" name="Picture 10" descr="bass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2756925"/>
            <a:ext cx="2520280" cy="1680187"/>
          </a:xfrm>
          <a:prstGeom prst="rect">
            <a:avLst/>
          </a:prstGeom>
          <a:noFill/>
        </p:spPr>
      </p:pic>
      <p:pic>
        <p:nvPicPr>
          <p:cNvPr id="15" name="Picture 4" descr="korz-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41576" y="5025008"/>
            <a:ext cx="2286000" cy="1524000"/>
          </a:xfrm>
          <a:prstGeom prst="rect">
            <a:avLst/>
          </a:prstGeom>
          <a:noFill/>
          <a:ln/>
        </p:spPr>
      </p:pic>
      <p:pic>
        <p:nvPicPr>
          <p:cNvPr id="17" name="Picture 16" descr="kometa-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4937867"/>
            <a:ext cx="2286000" cy="1524000"/>
          </a:xfrm>
          <a:prstGeom prst="rect">
            <a:avLst/>
          </a:prstGeom>
          <a:noFill/>
        </p:spPr>
      </p:pic>
      <p:pic>
        <p:nvPicPr>
          <p:cNvPr id="19" name="Picture 18" descr="gorizont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5099898"/>
            <a:ext cx="2286000" cy="1524000"/>
          </a:xfrm>
          <a:prstGeom prst="rect">
            <a:avLst/>
          </a:prstGeom>
          <a:noFill/>
        </p:spPr>
      </p:pic>
      <p:pic>
        <p:nvPicPr>
          <p:cNvPr id="20" name="Picture 7" descr="isrusstvo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246440" y="1529043"/>
            <a:ext cx="2286000" cy="1524000"/>
          </a:xfrm>
          <a:prstGeom prst="rect">
            <a:avLst/>
          </a:prstGeom>
          <a:noFill/>
          <a:ln/>
        </p:spPr>
      </p:pic>
      <p:pic>
        <p:nvPicPr>
          <p:cNvPr id="29" name="Picture 4" descr="karandahc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516216" y="624497"/>
            <a:ext cx="2286000" cy="1524000"/>
          </a:xfrm>
          <a:prstGeom prst="rect">
            <a:avLst/>
          </a:prstGeom>
          <a:noFill/>
          <a:ln/>
        </p:spPr>
      </p:pic>
      <p:sp>
        <p:nvSpPr>
          <p:cNvPr id="18" name="Прямоугольник 17"/>
          <p:cNvSpPr/>
          <p:nvPr/>
        </p:nvSpPr>
        <p:spPr>
          <a:xfrm>
            <a:off x="7321258" y="-38778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</p:spTree>
    <p:extLst>
      <p:ext uri="{BB962C8B-B14F-4D97-AF65-F5344CB8AC3E}">
        <p14:creationId xmlns:p14="http://schemas.microsoft.com/office/powerpoint/2010/main" val="1863059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2727" y="332656"/>
            <a:ext cx="8559177" cy="5986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20550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Мнемоквадрат&#10;Это отдельная карточка с&#10;изображением предмета, действия&#10;или другого символа.&#10;&#10;&#10;&#10; 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794" y="575666"/>
            <a:ext cx="7638638" cy="5777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94758" y="16048"/>
            <a:ext cx="2849242" cy="58477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200" b="1" dirty="0" err="1"/>
              <a:t>мнемоквадрат</a:t>
            </a:r>
            <a:endParaRPr lang="ru-RU" sz="3200" b="1" dirty="0"/>
          </a:p>
        </p:txBody>
      </p:sp>
      <p:pic>
        <p:nvPicPr>
          <p:cNvPr id="6" name="Рисунок 5" descr="SWScan00_0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3471747"/>
            <a:ext cx="1008112" cy="864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SWScan00_0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471747"/>
            <a:ext cx="1008112" cy="864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SWScan00_0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506"/>
          <a:stretch>
            <a:fillRect/>
          </a:stretch>
        </p:blipFill>
        <p:spPr bwMode="auto">
          <a:xfrm>
            <a:off x="5724128" y="3471747"/>
            <a:ext cx="958031" cy="864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SWScan00_0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3471747"/>
            <a:ext cx="958031" cy="842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997586" y="4437112"/>
            <a:ext cx="51026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000" b="1" dirty="0">
                <a:cs typeface="Times New Roman" pitchFamily="18" charset="0"/>
              </a:rPr>
              <a:t>    форма      цвет     размер     части</a:t>
            </a:r>
          </a:p>
        </p:txBody>
      </p:sp>
    </p:spTree>
    <p:extLst>
      <p:ext uri="{BB962C8B-B14F-4D97-AF65-F5344CB8AC3E}">
        <p14:creationId xmlns:p14="http://schemas.microsoft.com/office/powerpoint/2010/main" val="1670021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Мнемодорожка -&#10;Глядя на эти схемы – рисунки ребёнок легко&#10;воспроизводит текстовую информацию.&#10;Это последовательное изображ..."/>
          <p:cNvPicPr>
            <a:picLocks noChangeAspect="1" noChangeArrowheads="1"/>
          </p:cNvPicPr>
          <p:nvPr/>
        </p:nvPicPr>
        <p:blipFill rotWithShape="1"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521" y="692696"/>
            <a:ext cx="8007927" cy="53478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06182" y="2503"/>
            <a:ext cx="3037818" cy="58477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200" b="1" dirty="0" err="1"/>
              <a:t>мнемодорожки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694474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Мнемотаблица&#10;Это схема, состоящая&#10;из нескольких&#10;квадратов, в которую&#10;заложена&#10;определённая&#10;информация.&#10; 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455" y="620688"/>
            <a:ext cx="7980993" cy="522316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73279" y="0"/>
            <a:ext cx="2870721" cy="58477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200" b="1" dirty="0" err="1"/>
              <a:t>мнемотаблица</a:t>
            </a:r>
            <a:endParaRPr lang="ru-RU" sz="3200" b="1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702" y="627972"/>
            <a:ext cx="3989249" cy="332153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Рисунок 5" descr="http://detsadik.my1.ru/PTISI/ss36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3232270"/>
            <a:ext cx="3240360" cy="3509098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4717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sheledu.ru/juravlik/images/metodkopilka/mnemotehnika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60" y="1448780"/>
            <a:ext cx="4824536" cy="396044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700044" y="0"/>
            <a:ext cx="3443956" cy="58477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200" b="1" dirty="0"/>
              <a:t>рассказ -описание</a:t>
            </a:r>
          </a:p>
        </p:txBody>
      </p:sp>
      <p:pic>
        <p:nvPicPr>
          <p:cNvPr id="2050" name="Picture 2" descr="https://i04.fotocdn.net/s25/111/public_pin_l/124/262081623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47556" y="2708920"/>
            <a:ext cx="3943996" cy="2969477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320958-BED3-443F-B675-438D813C2C30}"/>
              </a:ext>
            </a:extLst>
          </p:cNvPr>
          <p:cNvSpPr txBox="1"/>
          <p:nvPr/>
        </p:nvSpPr>
        <p:spPr>
          <a:xfrm>
            <a:off x="611560" y="764704"/>
            <a:ext cx="8156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chemeClr val="tx1"/>
                </a:solidFill>
              </a:rPr>
              <a:t>Расширяется не только словарный запас, но и знания об окружающем мире.</a:t>
            </a:r>
          </a:p>
        </p:txBody>
      </p:sp>
    </p:spTree>
    <p:extLst>
      <p:ext uri="{BB962C8B-B14F-4D97-AF65-F5344CB8AC3E}">
        <p14:creationId xmlns:p14="http://schemas.microsoft.com/office/powerpoint/2010/main" val="385229498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9179" y="1419107"/>
            <a:ext cx="4194752" cy="4019785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03976" y="2204864"/>
            <a:ext cx="4079482" cy="396661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864203" y="0"/>
            <a:ext cx="2279797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/>
              <a:t>пересказ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082B67-07B0-401E-B87D-0E6B206658AA}"/>
              </a:ext>
            </a:extLst>
          </p:cNvPr>
          <p:cNvSpPr txBox="1"/>
          <p:nvPr/>
        </p:nvSpPr>
        <p:spPr>
          <a:xfrm>
            <a:off x="746512" y="661605"/>
            <a:ext cx="83529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Появляется желание пересказывать — ребенок понимает, что это совсем не трудно.</a:t>
            </a:r>
          </a:p>
        </p:txBody>
      </p:sp>
    </p:spTree>
    <p:extLst>
      <p:ext uri="{BB962C8B-B14F-4D97-AF65-F5344CB8AC3E}">
        <p14:creationId xmlns:p14="http://schemas.microsoft.com/office/powerpoint/2010/main" val="206695621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61277" y="0"/>
            <a:ext cx="128272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стихи</a:t>
            </a:r>
          </a:p>
        </p:txBody>
      </p:sp>
      <p:pic>
        <p:nvPicPr>
          <p:cNvPr id="6" name="Рисунок 5" descr="таня.tif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35896" y="2852936"/>
            <a:ext cx="1019175" cy="1171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таня.tif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60032" y="2852936"/>
            <a:ext cx="1038225" cy="1162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таня.tif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56176" y="2852936"/>
            <a:ext cx="1076325" cy="1171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таня.tif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52320" y="2852936"/>
            <a:ext cx="1043305" cy="1171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таня.tif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63888" y="4293096"/>
            <a:ext cx="1047750" cy="1172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таня.tif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60032" y="4293096"/>
            <a:ext cx="1066800" cy="1181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таня.tif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8184" y="4221088"/>
            <a:ext cx="1038225" cy="11912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таня.tif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24328" y="4221088"/>
            <a:ext cx="1043305" cy="1171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4825925" y="139912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cs typeface="Times New Roman" pitchFamily="18" charset="0"/>
              </a:rPr>
              <a:t>Наша Таня громко плачет:</a:t>
            </a:r>
          </a:p>
          <a:p>
            <a:pPr algn="just"/>
            <a:r>
              <a:rPr lang="ru-RU" sz="2000" b="1" dirty="0">
                <a:cs typeface="Times New Roman" pitchFamily="18" charset="0"/>
              </a:rPr>
              <a:t>Уронила в речку мячик.</a:t>
            </a:r>
          </a:p>
          <a:p>
            <a:pPr algn="just"/>
            <a:r>
              <a:rPr lang="ru-RU" sz="2000" b="1" dirty="0">
                <a:cs typeface="Times New Roman" pitchFamily="18" charset="0"/>
              </a:rPr>
              <a:t>Тише, Танечка, не плачь, </a:t>
            </a:r>
          </a:p>
          <a:p>
            <a:pPr algn="just"/>
            <a:r>
              <a:rPr lang="ru-RU" sz="2000" b="1" dirty="0">
                <a:cs typeface="Times New Roman" pitchFamily="18" charset="0"/>
              </a:rPr>
              <a:t>Не утонет в речке мяч.</a:t>
            </a:r>
          </a:p>
        </p:txBody>
      </p:sp>
      <p:pic>
        <p:nvPicPr>
          <p:cNvPr id="16" name="Графический объект16"/>
          <p:cNvPicPr/>
          <p:nvPr/>
        </p:nvPicPr>
        <p:blipFill>
          <a:blip r:embed="rId9" cstate="email">
            <a:lum bright="2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85189"/>
            <a:ext cx="2403150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85534" y="363801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68580" indent="0">
              <a:buNone/>
            </a:pPr>
            <a:r>
              <a:rPr lang="ru-RU" sz="2000" b="1" dirty="0">
                <a:cs typeface="Times New Roman" pitchFamily="18" charset="0"/>
              </a:rPr>
              <a:t>Дед Мороз, Дед Мороз,                              </a:t>
            </a:r>
            <a:br>
              <a:rPr lang="ru-RU" sz="2000" b="1" dirty="0">
                <a:cs typeface="Times New Roman" pitchFamily="18" charset="0"/>
              </a:rPr>
            </a:br>
            <a:r>
              <a:rPr lang="ru-RU" sz="2000" b="1" dirty="0">
                <a:cs typeface="Times New Roman" pitchFamily="18" charset="0"/>
              </a:rPr>
              <a:t>Деткам ёлочку принёс,</a:t>
            </a:r>
            <a:br>
              <a:rPr lang="ru-RU" sz="2000" b="1" dirty="0">
                <a:cs typeface="Times New Roman" pitchFamily="18" charset="0"/>
              </a:rPr>
            </a:br>
            <a:r>
              <a:rPr lang="ru-RU" sz="2000" b="1" dirty="0">
                <a:cs typeface="Times New Roman" pitchFamily="18" charset="0"/>
              </a:rPr>
              <a:t>А на ней фонарики,</a:t>
            </a:r>
            <a:br>
              <a:rPr lang="ru-RU" sz="2000" b="1" dirty="0">
                <a:cs typeface="Times New Roman" pitchFamily="18" charset="0"/>
              </a:rPr>
            </a:br>
            <a:r>
              <a:rPr lang="ru-RU" sz="2000" b="1" dirty="0">
                <a:cs typeface="Times New Roman" pitchFamily="18" charset="0"/>
              </a:rPr>
              <a:t>Золотые шарики,</a:t>
            </a:r>
            <a:br>
              <a:rPr lang="ru-RU" sz="2000" b="1" dirty="0">
                <a:cs typeface="Times New Roman" pitchFamily="18" charset="0"/>
              </a:rPr>
            </a:br>
            <a:r>
              <a:rPr lang="ru-RU" sz="2000" b="1" dirty="0">
                <a:cs typeface="Times New Roman" pitchFamily="18" charset="0"/>
              </a:rPr>
              <a:t>Дед Мороз, Дед Мороз,</a:t>
            </a:r>
          </a:p>
          <a:p>
            <a:pPr marL="68580" indent="0" algn="just">
              <a:buNone/>
            </a:pPr>
            <a:r>
              <a:rPr lang="ru-RU" sz="2000" b="1" dirty="0">
                <a:cs typeface="Times New Roman" pitchFamily="18" charset="0"/>
              </a:rPr>
              <a:t>Деткам сладости принёс,</a:t>
            </a:r>
          </a:p>
          <a:p>
            <a:pPr marL="68580" indent="0" algn="just">
              <a:buNone/>
            </a:pPr>
            <a:r>
              <a:rPr lang="ru-RU" sz="2000" b="1" dirty="0">
                <a:cs typeface="Times New Roman" pitchFamily="18" charset="0"/>
              </a:rPr>
              <a:t>Вафли ароматные</a:t>
            </a:r>
          </a:p>
          <a:p>
            <a:pPr marL="68580" indent="0" algn="just">
              <a:buNone/>
            </a:pPr>
            <a:r>
              <a:rPr lang="ru-RU" sz="2000" b="1" dirty="0">
                <a:cs typeface="Times New Roman" pitchFamily="18" charset="0"/>
              </a:rPr>
              <a:t>И конфеты мятные.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6BF49B-84ED-45A8-AAD1-A522426A7921}"/>
              </a:ext>
            </a:extLst>
          </p:cNvPr>
          <p:cNvSpPr txBox="1"/>
          <p:nvPr/>
        </p:nvSpPr>
        <p:spPr>
          <a:xfrm>
            <a:off x="347466" y="31938"/>
            <a:ext cx="75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Заучивание стихов превращается в игру, которая очень нравится детям.</a:t>
            </a:r>
          </a:p>
        </p:txBody>
      </p:sp>
    </p:spTree>
    <p:extLst>
      <p:ext uri="{BB962C8B-B14F-4D97-AF65-F5344CB8AC3E}">
        <p14:creationId xmlns:p14="http://schemas.microsoft.com/office/powerpoint/2010/main" val="35425787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24944" y="404664"/>
            <a:ext cx="3094112" cy="505263"/>
          </a:xfrm>
        </p:spPr>
        <p:txBody>
          <a:bodyPr>
            <a:noAutofit/>
          </a:bodyPr>
          <a:lstStyle/>
          <a:p>
            <a:pPr algn="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Угадайте стихотворение</a:t>
            </a:r>
          </a:p>
        </p:txBody>
      </p:sp>
      <p:pic>
        <p:nvPicPr>
          <p:cNvPr id="4" name="Picture 10" descr="сканирование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8670" y="1052736"/>
            <a:ext cx="7145738" cy="5257791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6373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Мнемо - загадки об овощах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699792" y="3861048"/>
            <a:ext cx="4279887" cy="2848263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7308304" y="25298"/>
            <a:ext cx="1751954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загадки</a:t>
            </a:r>
          </a:p>
        </p:txBody>
      </p:sp>
      <p:pic>
        <p:nvPicPr>
          <p:cNvPr id="7" name="Объект 5" descr="Мнемо - загадки об овощах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6" t="48721" r="51067" b="4996"/>
          <a:stretch/>
        </p:blipFill>
        <p:spPr>
          <a:xfrm>
            <a:off x="720392" y="842207"/>
            <a:ext cx="3958800" cy="2848263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5" descr="Мнемо - загадки об овощах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136" t="2766" b="50952"/>
          <a:stretch/>
        </p:blipFill>
        <p:spPr>
          <a:xfrm>
            <a:off x="5014138" y="842207"/>
            <a:ext cx="3931082" cy="2848263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37048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Текст 2"/>
          <p:cNvSpPr>
            <a:spLocks noGrp="1"/>
          </p:cNvSpPr>
          <p:nvPr>
            <p:ph type="body" idx="1"/>
          </p:nvPr>
        </p:nvSpPr>
        <p:spPr>
          <a:xfrm>
            <a:off x="656321" y="585720"/>
            <a:ext cx="7992888" cy="792162"/>
          </a:xfrm>
        </p:spPr>
        <p:txBody>
          <a:bodyPr>
            <a:noAutofit/>
          </a:bodyPr>
          <a:lstStyle/>
          <a:p>
            <a:pPr algn="l"/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сигнальных палочек и сигнальных карточек (цветных). </a:t>
            </a: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9FD05B-CAF9-43DF-AE0B-C62EE0ADB87F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45F3C3-5485-43D4-9C12-48422FA66F3C}"/>
              </a:ext>
            </a:extLst>
          </p:cNvPr>
          <p:cNvSpPr txBox="1"/>
          <p:nvPr/>
        </p:nvSpPr>
        <p:spPr>
          <a:xfrm>
            <a:off x="246684" y="47419"/>
            <a:ext cx="89338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Активные, нетрадиционные методы и приемы в работе с детьми с ОВЗ учителем-логопедом.</a:t>
            </a:r>
            <a:endParaRPr lang="ru-RU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D53553-CDC8-454C-BC07-C74966A9E5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0409" y="4160333"/>
            <a:ext cx="338437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11FAE40-9373-42F6-B23D-A4422BA134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60032" y="1196752"/>
            <a:ext cx="3493062" cy="2501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ED52AD6-173C-4FA8-9BB2-77981760517C}"/>
              </a:ext>
            </a:extLst>
          </p:cNvPr>
          <p:cNvSpPr txBox="1"/>
          <p:nvPr/>
        </p:nvSpPr>
        <p:spPr>
          <a:xfrm>
            <a:off x="4058921" y="4271435"/>
            <a:ext cx="45902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Быстрее усваиваются абстрактные понятия (звук, слог, слово, предложение). Коррекция звукопроизношения, обогащение словарного запаса, развитие грамматики и словоизменения.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088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Текст 2"/>
          <p:cNvSpPr>
            <a:spLocks noGrp="1"/>
          </p:cNvSpPr>
          <p:nvPr>
            <p:ph type="body" idx="1"/>
          </p:nvPr>
        </p:nvSpPr>
        <p:spPr>
          <a:xfrm>
            <a:off x="-1044624" y="0"/>
            <a:ext cx="4608512" cy="476672"/>
          </a:xfrm>
        </p:spPr>
        <p:txBody>
          <a:bodyPr>
            <a:normAutofit/>
          </a:bodyPr>
          <a:lstStyle/>
          <a:p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alt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Логоритмические</a:t>
            </a:r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методы работы. </a:t>
            </a: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15C22C-F1ED-4729-9E34-BC5932D64EB6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88B2AFF5-D538-4992-A25A-47D7A67B8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132" y="1988840"/>
            <a:ext cx="5055500" cy="400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F744DF-AF59-4542-A268-51AE53E35EDB}"/>
              </a:ext>
            </a:extLst>
          </p:cNvPr>
          <p:cNvSpPr txBox="1"/>
          <p:nvPr/>
        </p:nvSpPr>
        <p:spPr>
          <a:xfrm>
            <a:off x="683568" y="759338"/>
            <a:ext cx="17874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Словесные.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Наглядные.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595B0B-334D-4919-A05B-1C547CC070F9}"/>
              </a:ext>
            </a:extLst>
          </p:cNvPr>
          <p:cNvSpPr/>
          <p:nvPr/>
        </p:nvSpPr>
        <p:spPr>
          <a:xfrm>
            <a:off x="7297210" y="31993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</p:spTree>
    <p:extLst>
      <p:ext uri="{BB962C8B-B14F-4D97-AF65-F5344CB8AC3E}">
        <p14:creationId xmlns:p14="http://schemas.microsoft.com/office/powerpoint/2010/main" val="690569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6430" y="1747114"/>
            <a:ext cx="4687621" cy="158035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5843" name="Текст 2"/>
          <p:cNvSpPr>
            <a:spLocks noGrp="1"/>
          </p:cNvSpPr>
          <p:nvPr>
            <p:ph type="body" idx="1"/>
          </p:nvPr>
        </p:nvSpPr>
        <p:spPr>
          <a:xfrm>
            <a:off x="-468560" y="44624"/>
            <a:ext cx="7775575" cy="728663"/>
          </a:xfrm>
        </p:spPr>
        <p:txBody>
          <a:bodyPr>
            <a:normAutofit/>
          </a:bodyPr>
          <a:lstStyle/>
          <a:p>
            <a:pPr algn="ctr"/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«Паровозики» Барановой и Разумовской. Учим детей с ОВЗ читать.</a:t>
            </a: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708340-4B63-4727-9559-6CD6CA88A2D9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pic>
        <p:nvPicPr>
          <p:cNvPr id="35846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56"/>
          <a:stretch/>
        </p:blipFill>
        <p:spPr bwMode="auto">
          <a:xfrm rot="16200000">
            <a:off x="4587434" y="1848629"/>
            <a:ext cx="4988512" cy="316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A464CEB1-CEA6-42E9-BACA-4E65E3DB3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5016655" cy="327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931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Текст 2"/>
          <p:cNvSpPr>
            <a:spLocks noGrp="1"/>
          </p:cNvSpPr>
          <p:nvPr>
            <p:ph type="body" idx="1"/>
          </p:nvPr>
        </p:nvSpPr>
        <p:spPr>
          <a:xfrm>
            <a:off x="539552" y="530580"/>
            <a:ext cx="8532440" cy="792163"/>
          </a:xfrm>
        </p:spPr>
        <p:txBody>
          <a:bodyPr>
            <a:normAutofit/>
          </a:bodyPr>
          <a:lstStyle/>
          <a:p>
            <a:pPr algn="l"/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Логопедические игры «Слова», «Карусель из слов», «Словарные слова», «Парные согласные», «Безударные гласные», «Твердый и мягкий знак» и т.д.</a:t>
            </a: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6F9567-FACE-4F94-8E87-14EBB9B77CD8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pic>
        <p:nvPicPr>
          <p:cNvPr id="37895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4454024" y="2106816"/>
            <a:ext cx="4757758" cy="365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56E420-F518-4DF0-8519-E16B316903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8149" y="1670039"/>
            <a:ext cx="4757759" cy="453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43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844723-EEA8-420E-B45F-082FDBF47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1199" y="2927349"/>
            <a:ext cx="4921249" cy="1847851"/>
          </a:xfrm>
        </p:spPr>
        <p:txBody>
          <a:bodyPr>
            <a:normAutofit fontScale="90000"/>
          </a:bodyPr>
          <a:lstStyle/>
          <a:p>
            <a:br>
              <a:rPr lang="ru-RU" sz="3975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59E9F4-8A86-47A2-BAC9-F0496A526C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9973" y="634544"/>
            <a:ext cx="2002730" cy="33632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1E4253-7858-463D-AACD-EECDE4181F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686470"/>
            <a:ext cx="4198551" cy="10185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3EEA28-2E16-4005-ABD3-CFB7BE268520}"/>
              </a:ext>
            </a:extLst>
          </p:cNvPr>
          <p:cNvSpPr txBox="1"/>
          <p:nvPr/>
        </p:nvSpPr>
        <p:spPr>
          <a:xfrm>
            <a:off x="323528" y="0"/>
            <a:ext cx="8136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развития орфографической зоркости у детей с ОВЗ на уроках. 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DDF769-52AD-4F7E-86E4-29433DD398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8366" y="1705018"/>
            <a:ext cx="3116544" cy="407908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3C7742-5782-458B-80C8-E557416B553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222" y="2927349"/>
            <a:ext cx="2958152" cy="329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72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4F12CF-4754-457A-8CC3-EE7BD934C5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147514" y="3457560"/>
            <a:ext cx="2447750" cy="2775565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3AACE6-9360-4077-8AC8-D0802656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3150" y="1663699"/>
            <a:ext cx="3543297" cy="3981452"/>
          </a:xfrm>
        </p:spPr>
        <p:txBody>
          <a:bodyPr>
            <a:normAutofit/>
          </a:bodyPr>
          <a:lstStyle/>
          <a:p>
            <a:pPr algn="l"/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5D139A-4B92-40E9-AC83-25504FA8CDCF}"/>
              </a:ext>
            </a:extLst>
          </p:cNvPr>
          <p:cNvSpPr txBox="1"/>
          <p:nvPr/>
        </p:nvSpPr>
        <p:spPr>
          <a:xfrm>
            <a:off x="395536" y="0"/>
            <a:ext cx="6857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Приемы правильной организации списывания.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72F021-C3FD-48A7-9115-D6D3631A295E}"/>
              </a:ext>
            </a:extLst>
          </p:cNvPr>
          <p:cNvSpPr txBox="1"/>
          <p:nvPr/>
        </p:nvSpPr>
        <p:spPr>
          <a:xfrm>
            <a:off x="548736" y="624875"/>
            <a:ext cx="6316162" cy="5109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Алгоритм списывания: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506"/>
              </a:spcAft>
            </a:pPr>
            <a:r>
              <a:rPr lang="ru-RU" sz="18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Прочитать слово (предложение); </a:t>
            </a:r>
          </a:p>
          <a:p>
            <a:pPr>
              <a:lnSpc>
                <a:spcPct val="107000"/>
              </a:lnSpc>
              <a:spcAft>
                <a:spcPts val="506"/>
              </a:spcAft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2.Повторить слово (предложение), не глядя в текст;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506"/>
              </a:spcAft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3.Выделить (подчеркнуть) орфограммы в списываемом слове (предложении);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506"/>
              </a:spcAft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4.Прочитать слово (предложение), так, как оно написано («как будешь себе диктовать во время записи»);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506"/>
              </a:spcAft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5.Повторить, не глядя в текст, слово (предложение) так, как написано;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506"/>
              </a:spcAft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6.Записать, диктуя себе так, как проговаривал слово (предложение);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506"/>
              </a:spcAft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7.Проверить написанное: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ru-RU" sz="1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Прочитывая слово за словом, отмечать дужками слоги;</a:t>
            </a:r>
            <a:endParaRPr lang="ru-RU" sz="20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ru-RU" sz="1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Подчеркнуть орфограммы в написанном тексте.</a:t>
            </a:r>
            <a:endParaRPr lang="ru-RU" sz="20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ru-RU" sz="1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Сверить каждую орфограмму с исходным текстом.</a:t>
            </a:r>
            <a:endParaRPr lang="ru-RU" i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6DD1E3-C74F-4485-9C41-25F16C443B3D}"/>
              </a:ext>
            </a:extLst>
          </p:cNvPr>
          <p:cNvSpPr/>
          <p:nvPr/>
        </p:nvSpPr>
        <p:spPr>
          <a:xfrm>
            <a:off x="7321258" y="-3048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</p:spTree>
    <p:extLst>
      <p:ext uri="{BB962C8B-B14F-4D97-AF65-F5344CB8AC3E}">
        <p14:creationId xmlns:p14="http://schemas.microsoft.com/office/powerpoint/2010/main" val="2825010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D902092-4868-46AC-8743-2F68CD6A9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2" y="1552572"/>
            <a:ext cx="7200897" cy="1479550"/>
          </a:xfrm>
        </p:spPr>
        <p:txBody>
          <a:bodyPr>
            <a:noAutofit/>
          </a:bodyPr>
          <a:lstStyle/>
          <a:p>
            <a:br>
              <a:rPr lang="ru-RU" b="1" dirty="0"/>
            </a:br>
            <a:r>
              <a:rPr lang="ru-RU" sz="4950" b="1" dirty="0"/>
              <a:t>У д</a:t>
            </a:r>
            <a:r>
              <a:rPr lang="ru-RU" sz="4950" b="1" u="sng" dirty="0"/>
              <a:t>е</a:t>
            </a:r>
            <a:r>
              <a:rPr lang="ru-RU" sz="4950" b="1" dirty="0"/>
              <a:t>тей санки и лы</a:t>
            </a:r>
            <a:r>
              <a:rPr lang="ru-RU" sz="4950" b="1" u="sng" dirty="0"/>
              <a:t>жи</a:t>
            </a:r>
            <a:r>
              <a:rPr lang="ru-RU" sz="4950" b="1" dirty="0"/>
              <a:t>.</a:t>
            </a:r>
            <a:br>
              <a:rPr lang="ru-RU" sz="4950" dirty="0"/>
            </a:br>
            <a:endParaRPr lang="ru-RU" sz="4950" dirty="0"/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id="{9BB3CE4E-BAA3-4A95-9832-947374717834}"/>
              </a:ext>
            </a:extLst>
          </p:cNvPr>
          <p:cNvSpPr/>
          <p:nvPr/>
        </p:nvSpPr>
        <p:spPr>
          <a:xfrm flipV="1">
            <a:off x="1338267" y="2092323"/>
            <a:ext cx="393700" cy="400051"/>
          </a:xfrm>
          <a:prstGeom prst="arc">
            <a:avLst>
              <a:gd name="adj1" fmla="val 12004754"/>
              <a:gd name="adj2" fmla="val 2103778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Дуга 5">
            <a:extLst>
              <a:ext uri="{FF2B5EF4-FFF2-40B4-BE49-F238E27FC236}">
                <a16:creationId xmlns:a16="http://schemas.microsoft.com/office/drawing/2014/main" id="{97E53649-CA75-4D68-8C14-FC176C604DBB}"/>
              </a:ext>
            </a:extLst>
          </p:cNvPr>
          <p:cNvSpPr/>
          <p:nvPr/>
        </p:nvSpPr>
        <p:spPr>
          <a:xfrm flipV="1">
            <a:off x="1968501" y="2209792"/>
            <a:ext cx="584200" cy="400051"/>
          </a:xfrm>
          <a:prstGeom prst="arc">
            <a:avLst>
              <a:gd name="adj1" fmla="val 11458088"/>
              <a:gd name="adj2" fmla="val 2113655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" name="Дуга 6">
            <a:extLst>
              <a:ext uri="{FF2B5EF4-FFF2-40B4-BE49-F238E27FC236}">
                <a16:creationId xmlns:a16="http://schemas.microsoft.com/office/drawing/2014/main" id="{865C751D-F12B-41AA-95D4-4FE1D4AFFF8A}"/>
              </a:ext>
            </a:extLst>
          </p:cNvPr>
          <p:cNvSpPr/>
          <p:nvPr/>
        </p:nvSpPr>
        <p:spPr>
          <a:xfrm flipV="1">
            <a:off x="2586039" y="2178048"/>
            <a:ext cx="933450" cy="400051"/>
          </a:xfrm>
          <a:prstGeom prst="arc">
            <a:avLst>
              <a:gd name="adj1" fmla="val 11077392"/>
              <a:gd name="adj2" fmla="val 2149115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Дуга 9">
            <a:extLst>
              <a:ext uri="{FF2B5EF4-FFF2-40B4-BE49-F238E27FC236}">
                <a16:creationId xmlns:a16="http://schemas.microsoft.com/office/drawing/2014/main" id="{F3C4ED9E-13C5-4709-8C08-463CCF71C66D}"/>
              </a:ext>
            </a:extLst>
          </p:cNvPr>
          <p:cNvSpPr/>
          <p:nvPr/>
        </p:nvSpPr>
        <p:spPr>
          <a:xfrm flipV="1">
            <a:off x="3683000" y="2149474"/>
            <a:ext cx="933450" cy="400051"/>
          </a:xfrm>
          <a:prstGeom prst="arc">
            <a:avLst>
              <a:gd name="adj1" fmla="val 11077392"/>
              <a:gd name="adj2" fmla="val 2149115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7176BA47-CFFB-45A4-9C85-B5C914E5AC3C}"/>
              </a:ext>
            </a:extLst>
          </p:cNvPr>
          <p:cNvSpPr/>
          <p:nvPr/>
        </p:nvSpPr>
        <p:spPr>
          <a:xfrm flipV="1">
            <a:off x="4641850" y="2139948"/>
            <a:ext cx="663576" cy="400051"/>
          </a:xfrm>
          <a:prstGeom prst="arc">
            <a:avLst>
              <a:gd name="adj1" fmla="val 11024186"/>
              <a:gd name="adj2" fmla="val 2125519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Дуга 11">
            <a:extLst>
              <a:ext uri="{FF2B5EF4-FFF2-40B4-BE49-F238E27FC236}">
                <a16:creationId xmlns:a16="http://schemas.microsoft.com/office/drawing/2014/main" id="{6C44ECDC-0958-45EE-B07A-1F1DC87967E8}"/>
              </a:ext>
            </a:extLst>
          </p:cNvPr>
          <p:cNvSpPr/>
          <p:nvPr/>
        </p:nvSpPr>
        <p:spPr>
          <a:xfrm flipV="1">
            <a:off x="5453852" y="2120895"/>
            <a:ext cx="393700" cy="400051"/>
          </a:xfrm>
          <a:prstGeom prst="arc">
            <a:avLst>
              <a:gd name="adj1" fmla="val 12004754"/>
              <a:gd name="adj2" fmla="val 2103778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" name="Дуга 12">
            <a:extLst>
              <a:ext uri="{FF2B5EF4-FFF2-40B4-BE49-F238E27FC236}">
                <a16:creationId xmlns:a16="http://schemas.microsoft.com/office/drawing/2014/main" id="{B08F2933-E9D8-4354-9C71-2465C774CB45}"/>
              </a:ext>
            </a:extLst>
          </p:cNvPr>
          <p:cNvSpPr/>
          <p:nvPr/>
        </p:nvSpPr>
        <p:spPr>
          <a:xfrm flipV="1">
            <a:off x="5995977" y="2139947"/>
            <a:ext cx="741367" cy="400051"/>
          </a:xfrm>
          <a:prstGeom prst="arc">
            <a:avLst>
              <a:gd name="adj1" fmla="val 10621739"/>
              <a:gd name="adj2" fmla="val 214334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Дуга 13">
            <a:extLst>
              <a:ext uri="{FF2B5EF4-FFF2-40B4-BE49-F238E27FC236}">
                <a16:creationId xmlns:a16="http://schemas.microsoft.com/office/drawing/2014/main" id="{263899A6-5532-47C6-A606-29A7646D0CDE}"/>
              </a:ext>
            </a:extLst>
          </p:cNvPr>
          <p:cNvSpPr/>
          <p:nvPr/>
        </p:nvSpPr>
        <p:spPr>
          <a:xfrm flipV="1">
            <a:off x="6769099" y="2178047"/>
            <a:ext cx="812801" cy="400051"/>
          </a:xfrm>
          <a:prstGeom prst="arc">
            <a:avLst>
              <a:gd name="adj1" fmla="val 10621739"/>
              <a:gd name="adj2" fmla="val 2152733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038311A-C341-4448-870A-427900717954}"/>
              </a:ext>
            </a:extLst>
          </p:cNvPr>
          <p:cNvSpPr/>
          <p:nvPr/>
        </p:nvSpPr>
        <p:spPr>
          <a:xfrm>
            <a:off x="1155700" y="2904711"/>
            <a:ext cx="6921500" cy="2032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506"/>
              </a:spcAft>
              <a:buFont typeface="Arial" panose="020B0604020202020204" pitchFamily="34" charset="0"/>
              <a:buChar char="•"/>
            </a:pPr>
            <a:r>
              <a:rPr lang="ru-RU" sz="21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Выделить (подчеркнуть) орфограммы в списываемом слове (предложении);</a:t>
            </a:r>
            <a:endParaRPr lang="en-US" sz="2100" b="1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506"/>
              </a:spcAft>
              <a:buFont typeface="Arial" panose="020B0604020202020204" pitchFamily="34" charset="0"/>
              <a:buChar char="•"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д</a:t>
            </a:r>
            <a:r>
              <a:rPr lang="en-US" sz="2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2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2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ru-RU" sz="21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тей</a:t>
            </a: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</a:t>
            </a:r>
            <a:r>
              <a:rPr lang="ru-RU" sz="2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ти, </a:t>
            </a:r>
            <a:r>
              <a:rPr lang="ru-RU" sz="21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</a:t>
            </a: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–пиши с буквой </a:t>
            </a:r>
            <a:r>
              <a:rPr lang="ru-RU" sz="21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</a:p>
          <a:p>
            <a:pPr marL="342900" indent="-342900">
              <a:lnSpc>
                <a:spcPct val="107000"/>
              </a:lnSpc>
              <a:spcAft>
                <a:spcPts val="506"/>
              </a:spcAft>
              <a:buFont typeface="Arial" panose="020B0604020202020204" pitchFamily="34" charset="0"/>
              <a:buChar char="•"/>
            </a:pPr>
            <a:r>
              <a:rPr lang="ru-RU" sz="2400" b="1" u="sng" dirty="0">
                <a:solidFill>
                  <a:srgbClr val="00B050"/>
                </a:solidFill>
              </a:rPr>
              <a:t>При списывании, необходимо, чтобы ребёнок  проговаривал по слогам слова во время записи</a:t>
            </a:r>
            <a:endParaRPr lang="ru-RU" sz="3300" b="1" u="sng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5A5D911-4ECE-43B0-88D9-174FB7B0F2F2}"/>
              </a:ext>
            </a:extLst>
          </p:cNvPr>
          <p:cNvSpPr/>
          <p:nvPr/>
        </p:nvSpPr>
        <p:spPr>
          <a:xfrm>
            <a:off x="1200150" y="3613150"/>
            <a:ext cx="5657850" cy="322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506"/>
              </a:spcAft>
            </a:pPr>
            <a:endParaRPr lang="ru-RU" sz="1500" b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BE50472-5EEB-44EA-8D0B-B3DCC751BA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7250" y="3912704"/>
            <a:ext cx="994491" cy="196613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E4138F6-6870-40E1-BD5C-27FAF6EAE4BC}"/>
              </a:ext>
            </a:extLst>
          </p:cNvPr>
          <p:cNvSpPr/>
          <p:nvPr/>
        </p:nvSpPr>
        <p:spPr>
          <a:xfrm>
            <a:off x="7321258" y="-3048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</p:spTree>
    <p:extLst>
      <p:ext uri="{BB962C8B-B14F-4D97-AF65-F5344CB8AC3E}">
        <p14:creationId xmlns:p14="http://schemas.microsoft.com/office/powerpoint/2010/main" val="3471045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42091F2-81D8-461A-BC6B-5DDCACAD4135}"/>
              </a:ext>
            </a:extLst>
          </p:cNvPr>
          <p:cNvSpPr/>
          <p:nvPr/>
        </p:nvSpPr>
        <p:spPr>
          <a:xfrm>
            <a:off x="1187624" y="1052736"/>
            <a:ext cx="7056784" cy="3748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506"/>
              </a:spcAft>
            </a:pPr>
            <a:r>
              <a:rPr lang="ru-RU" sz="3000" b="1" u="sng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Проверить написанное:</a:t>
            </a:r>
            <a:endParaRPr lang="ru-RU" sz="3000" b="1" u="sng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28625" indent="-428625">
              <a:lnSpc>
                <a:spcPct val="107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q"/>
              <a:tabLst>
                <a:tab pos="342900" algn="l"/>
              </a:tabLst>
            </a:pPr>
            <a:r>
              <a:rPr lang="ru-RU" sz="3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Прочитывая слово за словом, отмечать дужками слоги;</a:t>
            </a:r>
            <a:endParaRPr lang="ru-RU" sz="3000" b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28625" indent="-428625">
              <a:lnSpc>
                <a:spcPct val="107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q"/>
              <a:tabLst>
                <a:tab pos="342900" algn="l"/>
              </a:tabLst>
            </a:pPr>
            <a:r>
              <a:rPr lang="ru-RU" sz="30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Подчеркнуть орфограммы в написанном тексте;</a:t>
            </a:r>
            <a:endParaRPr lang="ru-RU" sz="30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28625" indent="-428625">
              <a:lnSpc>
                <a:spcPct val="107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q"/>
              <a:tabLst>
                <a:tab pos="342900" algn="l"/>
              </a:tabLst>
            </a:pPr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Сверить каждую орфограмму с исходным текстом.</a:t>
            </a:r>
            <a:endParaRPr lang="ru-RU" sz="3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53B56E-F17F-45E8-A995-CD5D88D9DB4C}"/>
              </a:ext>
            </a:extLst>
          </p:cNvPr>
          <p:cNvSpPr/>
          <p:nvPr/>
        </p:nvSpPr>
        <p:spPr>
          <a:xfrm>
            <a:off x="7321258" y="-3048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  <p:pic>
        <p:nvPicPr>
          <p:cNvPr id="5" name="Picture 4" descr="http://www.komalwrites.com/wp-content/uploads/2017/01/checklist-768x1016.jpg">
            <a:extLst>
              <a:ext uri="{FF2B5EF4-FFF2-40B4-BE49-F238E27FC236}">
                <a16:creationId xmlns:a16="http://schemas.microsoft.com/office/drawing/2014/main" id="{A738316E-4A11-4418-942C-B0A582EA3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6478">
            <a:off x="7132120" y="4192045"/>
            <a:ext cx="1648513" cy="2459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480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EBA43D-6DD2-48B1-BCE5-995DE4B27B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" y="1481011"/>
            <a:ext cx="4552950" cy="368789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E9511C1-105C-4209-9795-8F6EDEC48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1" y="1593848"/>
            <a:ext cx="3321050" cy="278130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Словарик орфограмм</a:t>
            </a:r>
            <a:b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сной-л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-гри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br>
              <a:rPr lang="ru-RU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нце-со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нышко</a:t>
            </a:r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id="{98CB6472-2039-4C3C-B524-63F89C470EFB}"/>
              </a:ext>
            </a:extLst>
          </p:cNvPr>
          <p:cNvSpPr/>
          <p:nvPr/>
        </p:nvSpPr>
        <p:spPr>
          <a:xfrm flipV="1">
            <a:off x="5829299" y="3187698"/>
            <a:ext cx="1263651" cy="311150"/>
          </a:xfrm>
          <a:prstGeom prst="arc">
            <a:avLst>
              <a:gd name="adj1" fmla="val 11032550"/>
              <a:gd name="adj2" fmla="val 21430942"/>
            </a:avLst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2F55E5-9DC5-4A95-AF96-E01A73DB6F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4907" y="3781537"/>
            <a:ext cx="947092" cy="1554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9D55A8-49B9-4B4D-8AAF-8DE6AC76F5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7907" y="4283302"/>
            <a:ext cx="1263651" cy="15546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8724A36-98C8-42E8-A001-320A29736BE8}"/>
              </a:ext>
            </a:extLst>
          </p:cNvPr>
          <p:cNvSpPr/>
          <p:nvPr/>
        </p:nvSpPr>
        <p:spPr>
          <a:xfrm>
            <a:off x="7321258" y="-3048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</p:spTree>
    <p:extLst>
      <p:ext uri="{BB962C8B-B14F-4D97-AF65-F5344CB8AC3E}">
        <p14:creationId xmlns:p14="http://schemas.microsoft.com/office/powerpoint/2010/main" val="3942712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3A5EBA-85B8-436E-A76C-B56DBB3D60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2636912"/>
            <a:ext cx="3168352" cy="34351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3C317-0B2A-4C1E-9136-85A40AB96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320117"/>
            <a:ext cx="7694016" cy="228563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   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списывание организуется по предложенному алгоритму, происходит развитие не только интуитивно – чувственной основы грамотного письма, но и его осознанности.</a:t>
            </a:r>
            <a:br>
              <a:rPr lang="ru-RU" sz="2700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448CE3-AFD9-48A0-9B51-069BA05ACEA1}"/>
              </a:ext>
            </a:extLst>
          </p:cNvPr>
          <p:cNvSpPr/>
          <p:nvPr/>
        </p:nvSpPr>
        <p:spPr>
          <a:xfrm>
            <a:off x="7321258" y="-3048"/>
            <a:ext cx="1822742" cy="646331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/>
              <a:t>приемы</a:t>
            </a:r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132761D6-20AA-4A92-AE57-16010B094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545" y="2564904"/>
            <a:ext cx="4597055" cy="344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501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78115"/>
            <a:ext cx="8326317" cy="380601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ребенка конструктивным способам поведения в трудной ситуации, через проективные методы работы.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6352" y="1325302"/>
            <a:ext cx="2419858" cy="2244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5208" y="3789040"/>
            <a:ext cx="2418914" cy="22602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C67103-3404-461E-B33E-D6F0E754B6FC}"/>
              </a:ext>
            </a:extLst>
          </p:cNvPr>
          <p:cNvSpPr txBox="1"/>
          <p:nvPr/>
        </p:nvSpPr>
        <p:spPr>
          <a:xfrm>
            <a:off x="611560" y="64942"/>
            <a:ext cx="832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Приемы и методы, которые может использовать педагог-психолог. Песочная терапия.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756CF153-0FBC-C77A-47E8-F1BA40FE6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227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20688"/>
            <a:ext cx="7886700" cy="566699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Проективные методы работы с обучающимися с ОВЗ. </a:t>
            </a:r>
            <a:b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магнитными планшетами. Развивающая игра «Рисуем цепочками».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358781" y="1835614"/>
            <a:ext cx="4426437" cy="35410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39359">
            <a:off x="457769" y="2058411"/>
            <a:ext cx="2470979" cy="3638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975980" y="2874161"/>
            <a:ext cx="3071961" cy="2006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5282D6-EB89-4A51-A32B-E49C05F9FFC3}"/>
              </a:ext>
            </a:extLst>
          </p:cNvPr>
          <p:cNvSpPr txBox="1"/>
          <p:nvPr/>
        </p:nvSpPr>
        <p:spPr>
          <a:xfrm>
            <a:off x="107504" y="37690"/>
            <a:ext cx="91450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Приемы и методы, которые может использовать педагог-психолог, классный руководитель. </a:t>
            </a:r>
          </a:p>
        </p:txBody>
      </p:sp>
    </p:spTree>
    <p:extLst>
      <p:ext uri="{BB962C8B-B14F-4D97-AF65-F5344CB8AC3E}">
        <p14:creationId xmlns:p14="http://schemas.microsoft.com/office/powerpoint/2010/main" val="16517322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764704"/>
            <a:ext cx="6912768" cy="338555"/>
          </a:xfrm>
        </p:spPr>
        <p:txBody>
          <a:bodyPr>
            <a:noAutofit/>
          </a:bodyPr>
          <a:lstStyle/>
          <a:p>
            <a:br>
              <a:rPr lang="ru-RU" sz="2800" dirty="0"/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Волшебная страна чувств + сказкотерапия. Работа с эмоционально-волевой сферой. Развитие творческого потенциала.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63688" y="1483129"/>
            <a:ext cx="5101417" cy="5095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B4A563-0C1A-4AB0-BB35-335D425A55FF}"/>
              </a:ext>
            </a:extLst>
          </p:cNvPr>
          <p:cNvSpPr txBox="1"/>
          <p:nvPr/>
        </p:nvSpPr>
        <p:spPr>
          <a:xfrm>
            <a:off x="395536" y="70418"/>
            <a:ext cx="95824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и методы, которые может использовать педагог-психолог. Арт-терапия и сказкотерапия.</a:t>
            </a:r>
          </a:p>
        </p:txBody>
      </p:sp>
    </p:spTree>
    <p:extLst>
      <p:ext uri="{BB962C8B-B14F-4D97-AF65-F5344CB8AC3E}">
        <p14:creationId xmlns:p14="http://schemas.microsoft.com/office/powerpoint/2010/main" val="744145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5346" y="2303910"/>
            <a:ext cx="2787014" cy="27940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36867" name="Текст 2"/>
          <p:cNvSpPr>
            <a:spLocks noGrp="1"/>
          </p:cNvSpPr>
          <p:nvPr>
            <p:ph type="body" idx="1"/>
          </p:nvPr>
        </p:nvSpPr>
        <p:spPr>
          <a:xfrm>
            <a:off x="-972616" y="765256"/>
            <a:ext cx="7772400" cy="792163"/>
          </a:xfrm>
        </p:spPr>
        <p:txBody>
          <a:bodyPr/>
          <a:lstStyle/>
          <a:p>
            <a:r>
              <a:rPr lang="ru-RU" altLang="ru-RU" sz="2400" dirty="0">
                <a:solidFill>
                  <a:schemeClr val="tx1"/>
                </a:solidFill>
              </a:rPr>
              <a:t>                           </a:t>
            </a:r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AF680F-6E29-4AB3-87A2-D7A3FEE76A04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478AEB-0988-4C2A-975A-2D6F294D553C}"/>
              </a:ext>
            </a:extLst>
          </p:cNvPr>
          <p:cNvSpPr txBox="1"/>
          <p:nvPr/>
        </p:nvSpPr>
        <p:spPr>
          <a:xfrm>
            <a:off x="395536" y="79156"/>
            <a:ext cx="8640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и методы, которые может использовать педагог-психолог.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Куклотерапия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15734B09-E488-48CE-9A94-022991965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910" y="855569"/>
            <a:ext cx="4254180" cy="284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Вероника\Desktop\речь\Новая папка (4)\мастер класс\CIMG4954.JPG">
            <a:extLst>
              <a:ext uri="{FF2B5EF4-FFF2-40B4-BE49-F238E27FC236}">
                <a16:creationId xmlns:a16="http://schemas.microsoft.com/office/drawing/2014/main" id="{EFEA632B-F502-41F6-A6D4-2F36C9C32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67644" y="3937170"/>
            <a:ext cx="6408712" cy="20652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1478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Текст 2"/>
          <p:cNvSpPr>
            <a:spLocks noGrp="1"/>
          </p:cNvSpPr>
          <p:nvPr>
            <p:ph type="body" idx="1"/>
          </p:nvPr>
        </p:nvSpPr>
        <p:spPr>
          <a:xfrm>
            <a:off x="-1404664" y="-105867"/>
            <a:ext cx="10945216" cy="792163"/>
          </a:xfrm>
        </p:spPr>
        <p:txBody>
          <a:bodyPr>
            <a:normAutofit/>
          </a:bodyPr>
          <a:lstStyle/>
          <a:p>
            <a:r>
              <a:rPr lang="ru-RU" altLang="ru-RU" sz="2400" dirty="0">
                <a:solidFill>
                  <a:schemeClr val="tx1"/>
                </a:solidFill>
              </a:rPr>
              <a:t>           </a:t>
            </a:r>
            <a:r>
              <a:rPr lang="ru-RU" alt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Цветотерапия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вспомогательное средство для снятия напряжения, повышения эмоционального настроения.</a:t>
            </a: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A06BFB-7281-4715-8367-780A6D7319DE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6487A39E-B29C-427B-9318-2E177F93B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1398571"/>
            <a:ext cx="4427538" cy="384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0945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16016" y="4005064"/>
            <a:ext cx="30243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Котоманова  Леся Дмитриевна, заместитель директора по УВР, руководитель ППС, учитель-дефектолог</a:t>
            </a:r>
          </a:p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8348CE-0041-43CD-A822-DE067FAA221F}"/>
              </a:ext>
            </a:extLst>
          </p:cNvPr>
          <p:cNvSpPr txBox="1"/>
          <p:nvPr/>
        </p:nvSpPr>
        <p:spPr>
          <a:xfrm>
            <a:off x="1599393" y="1628800"/>
            <a:ext cx="594521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Эффективные методы и приемы работы </a:t>
            </a:r>
          </a:p>
          <a:p>
            <a:pPr algn="ctr"/>
            <a:r>
              <a:rPr lang="ru-RU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психолого-педагогического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детей с ограниченными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 здоровья (ОВЗ)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инвалидностью</a:t>
            </a:r>
          </a:p>
        </p:txBody>
      </p:sp>
      <p:pic>
        <p:nvPicPr>
          <p:cNvPr id="9" name="Рисунок 8" descr="C:\Users\Логопед\AppData\Local\Microsoft\Windows\INetCache\Content.Word\loonapix_16325612762795860495.png">
            <a:extLst>
              <a:ext uri="{FF2B5EF4-FFF2-40B4-BE49-F238E27FC236}">
                <a16:creationId xmlns:a16="http://schemas.microsoft.com/office/drawing/2014/main" id="{F6808BB3-6AB5-4037-A201-C8CCBFB096C4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342" y="97465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4" descr="http://www.komalwrites.com/wp-content/uploads/2017/01/checklist-768x1016.jpg">
            <a:extLst>
              <a:ext uri="{FF2B5EF4-FFF2-40B4-BE49-F238E27FC236}">
                <a16:creationId xmlns:a16="http://schemas.microsoft.com/office/drawing/2014/main" id="{F00F5E64-1498-4B55-B4CC-F76A89B24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62014" flipH="1">
            <a:off x="400000" y="3780679"/>
            <a:ext cx="1947917" cy="3108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659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304</TotalTime>
  <Words>1072</Words>
  <Application>Microsoft Office PowerPoint</Application>
  <PresentationFormat>Экран (4:3)</PresentationFormat>
  <Paragraphs>156</Paragraphs>
  <Slides>34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Garamond</vt:lpstr>
      <vt:lpstr>Symbol</vt:lpstr>
      <vt:lpstr>Times New Roman</vt:lpstr>
      <vt:lpstr>Wingdings</vt:lpstr>
      <vt:lpstr>Натуральные материалы</vt:lpstr>
      <vt:lpstr>Презентация PowerPoint</vt:lpstr>
      <vt:lpstr>Инклюзия – все включены!</vt:lpstr>
      <vt:lpstr>Презентация PowerPoint</vt:lpstr>
      <vt:lpstr>Прием: рифмованные правила. РУССКИЙ ЯЗЫК.</vt:lpstr>
      <vt:lpstr>Рифмованные правила РУССКИЙ ЯЗЫК</vt:lpstr>
      <vt:lpstr>Рифмованные правила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Угадайте стихотворение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 </vt:lpstr>
      <vt:lpstr> У детей санки и лыжи. </vt:lpstr>
      <vt:lpstr>Презентация PowerPoint</vt:lpstr>
      <vt:lpstr>Словарик орфограмм  лесной-лес гриб-грибы солнце-солнышко</vt:lpstr>
      <vt:lpstr>        Когда списывание организуется по предложенному алгоритму, происходит развитие не только интуитивно – чувственной основы грамотного письма, но и его осознанности. </vt:lpstr>
      <vt:lpstr>Обучение ребенка конструктивным способам поведения в трудной ситуации, через проективные методы работы.</vt:lpstr>
      <vt:lpstr>Проективные методы работы с обучающимися с ОВЗ.  Работа с магнитными планшетами. Развивающая игра «Рисуем цепочками».</vt:lpstr>
      <vt:lpstr> Волшебная страна чувств + сказкотерапия. Работа с эмоционально-волевой сферой. Развитие творческого потенциала.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Лысый</dc:creator>
  <cp:lastModifiedBy>Екатерина Чимутова</cp:lastModifiedBy>
  <cp:revision>27</cp:revision>
  <dcterms:created xsi:type="dcterms:W3CDTF">2018-12-11T16:41:11Z</dcterms:created>
  <dcterms:modified xsi:type="dcterms:W3CDTF">2026-09-29T21:11:38Z</dcterms:modified>
</cp:coreProperties>
</file>