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72" r:id="rId4"/>
    <p:sldId id="268" r:id="rId5"/>
    <p:sldId id="269" r:id="rId6"/>
    <p:sldId id="270" r:id="rId7"/>
    <p:sldId id="271" r:id="rId8"/>
    <p:sldId id="273" r:id="rId9"/>
    <p:sldId id="274" r:id="rId10"/>
    <p:sldId id="275" r:id="rId11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6600"/>
    <a:srgbClr val="EEFAB0"/>
    <a:srgbClr val="BDFBF4"/>
    <a:srgbClr val="97C2F1"/>
    <a:srgbClr val="FBDDED"/>
    <a:srgbClr val="FDC7C8"/>
    <a:srgbClr val="FBFEDA"/>
    <a:srgbClr val="D5D3FD"/>
    <a:srgbClr val="F3A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E10C7-239D-4415-B4EE-4813D7417464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5B31C-F781-48D3-BF30-7AD74C4DE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411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4CE7D-7837-411A-AF1C-C90C8045C233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4341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688" y="4751388"/>
            <a:ext cx="5392737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5C90B-DFA8-4A7D-80D6-6832C961B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346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037F2F-175B-4B51-92AF-26A7FC3EAD3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CA68796-B7BB-49AE-89E4-A48F79BD03B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7.wdp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00" y="-6350"/>
            <a:ext cx="91694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764704"/>
            <a:ext cx="7452320" cy="3800053"/>
          </a:xfr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Областное бюджетное учреждение</a:t>
            </a: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«Центр помощи семье и детям</a:t>
            </a: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«Большая Медведица»</a:t>
            </a: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Филиал № 7</a:t>
            </a: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Краснинский социально-реабилитационный центр</a:t>
            </a: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для несовершеннолетних</a:t>
            </a: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br>
              <a:rPr lang="ru-RU" sz="12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cap="none" dirty="0">
                <a:solidFill>
                  <a:srgbClr val="006600"/>
                </a:solidFill>
                <a:effectLst/>
                <a:latin typeface="Times New Roman" pitchFamily="18" charset="0"/>
              </a:rPr>
              <a:t>ИСПОЛЬЗОВАНИЕ</a:t>
            </a:r>
            <a:br>
              <a:rPr lang="ru-RU" sz="2400" b="1" cap="none" dirty="0">
                <a:solidFill>
                  <a:srgbClr val="006600"/>
                </a:solidFill>
                <a:effectLst/>
                <a:latin typeface="Times New Roman" pitchFamily="18" charset="0"/>
              </a:rPr>
            </a:br>
            <a:r>
              <a:rPr lang="ru-RU" sz="2400" b="1" cap="none" dirty="0">
                <a:solidFill>
                  <a:srgbClr val="006600"/>
                </a:solidFill>
                <a:effectLst/>
                <a:latin typeface="Times New Roman" pitchFamily="18" charset="0"/>
              </a:rPr>
              <a:t> МНЕМОТЕХНИКИ В РАБОТЕ </a:t>
            </a:r>
            <a:br>
              <a:rPr lang="ru-RU" sz="2400" b="1" cap="none" dirty="0">
                <a:solidFill>
                  <a:srgbClr val="006600"/>
                </a:solidFill>
                <a:effectLst/>
                <a:latin typeface="Times New Roman" pitchFamily="18" charset="0"/>
              </a:rPr>
            </a:br>
            <a:r>
              <a:rPr lang="ru-RU" sz="2400" b="1" cap="none" dirty="0">
                <a:solidFill>
                  <a:srgbClr val="006600"/>
                </a:solidFill>
                <a:effectLst/>
                <a:latin typeface="Times New Roman" pitchFamily="18" charset="0"/>
              </a:rPr>
              <a:t>УЧИТЕЛЯ-ЛОГОПЕДА</a:t>
            </a:r>
            <a:br>
              <a:rPr lang="ru-RU" sz="2400" b="1" cap="none" dirty="0">
                <a:solidFill>
                  <a:srgbClr val="006600"/>
                </a:solidFill>
                <a:effectLst/>
                <a:latin typeface="Times New Roman" pitchFamily="18" charset="0"/>
              </a:rPr>
            </a:br>
            <a:r>
              <a:rPr lang="ru-RU" sz="2400" b="1" cap="none" dirty="0">
                <a:solidFill>
                  <a:srgbClr val="006600"/>
                </a:solidFill>
                <a:effectLst/>
                <a:latin typeface="Times New Roman" pitchFamily="18" charset="0"/>
              </a:rPr>
              <a:t> СОЦИАЛЬНО-РЕАБИЛИТАЦИОННОГО ЦЕНТРА</a:t>
            </a:r>
            <a:endParaRPr lang="ru-RU" sz="2400" b="1" cap="none" dirty="0">
              <a:solidFill>
                <a:srgbClr val="0066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260648"/>
            <a:ext cx="8763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32240" y="5385684"/>
            <a:ext cx="1979712" cy="73866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Клыкова И.В.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833" r="919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4976" y="4017532"/>
            <a:ext cx="273630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274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7008"/>
          <a:stretch/>
        </p:blipFill>
        <p:spPr bwMode="auto">
          <a:xfrm>
            <a:off x="4936" y="-40468"/>
            <a:ext cx="9167446" cy="6876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бъект 4"/>
          <p:cNvSpPr txBox="1">
            <a:spLocks/>
          </p:cNvSpPr>
          <p:nvPr/>
        </p:nvSpPr>
        <p:spPr>
          <a:xfrm>
            <a:off x="2195736" y="443317"/>
            <a:ext cx="5040560" cy="8676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 algn="ctr">
              <a:buFont typeface="Wingdings 2"/>
              <a:buNone/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МНЕМОТЕХНИКА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4"/>
          <p:cNvSpPr>
            <a:spLocks noGrp="1"/>
          </p:cNvSpPr>
          <p:nvPr>
            <p:ph idx="1"/>
          </p:nvPr>
        </p:nvSpPr>
        <p:spPr>
          <a:xfrm>
            <a:off x="323528" y="1507071"/>
            <a:ext cx="8375049" cy="3074057"/>
          </a:xfr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00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совокупность специальных приёмов и способов, облегчающих запоминание нужной информации и увеличивающих объём памяти путём образования ассоциаций (связей)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9" descr="https://thumbs.dreamstime.com/z/%D1%81%D0%B8%D0%BC%D0%BF%D0%B0%D1%82%D0%B8%D1%87%D0%BD%D1%8B%D0%B9-%D0%BC%D0%B0%D0%BB%D1%8B%D1%88-%D0%B4%D1%83%D0%BC%D0%B0%D0%B5%D1%82-%D0%B8-%D0%B8%D1%89%D0%B5%D1%82-%D0%B8%D0%B4%D0%B5%D1%8E-%D0%BC%D0%B8%D0%BB%D0%B5%D0%BD%D1%8C%D0%BA%D0%BE%D0%B3%D0%BE-%D0%BC%D0%B0%D0%BB%D1%8B%D1%88%D0%B0-245505413.jpg?ct=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6136" y="3981616"/>
            <a:ext cx="2304256" cy="282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576" y="4002330"/>
            <a:ext cx="2097558" cy="285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471" l="0" r="946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59832" y="3980826"/>
            <a:ext cx="2542268" cy="2855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7001" y="3717032"/>
            <a:ext cx="1613192" cy="1720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83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7008"/>
          <a:stretch/>
        </p:blipFill>
        <p:spPr bwMode="auto">
          <a:xfrm>
            <a:off x="-26150" y="-57907"/>
            <a:ext cx="9167446" cy="6876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9" descr="https://thumbs.dreamstime.com/z/%D1%81%D0%B8%D0%BC%D0%BF%D0%B0%D1%82%D0%B8%D1%87%D0%BD%D1%8B%D0%B9-%D0%BC%D0%B0%D0%BB%D1%8B%D1%88-%D0%B4%D1%83%D0%BC%D0%B0%D0%B5%D1%82-%D0%B8-%D0%B8%D1%89%D0%B5%D1%82-%D0%B8%D0%B4%D0%B5%D1%8E-%D0%BC%D0%B8%D0%BB%D0%B5%D0%BD%D1%8C%D0%BA%D0%BE%D0%B3%D0%BE-%D0%BC%D0%B0%D0%BB%D1%8B%D1%88%D0%B0-245505413.jpg?ct=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6190" y="5016202"/>
            <a:ext cx="8120483" cy="1328023"/>
          </a:xfrm>
          <a:prstGeom prst="roundRect">
            <a:avLst/>
          </a:prstGeom>
          <a:solidFill>
            <a:srgbClr val="FBDDED"/>
          </a:solidFill>
          <a:ln w="19050"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Начинать знакомство с мнемотехникой можно с 3 лет. В возрасте 4-7 лет можно работать с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мнемодорожками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мнемотаблицами. С их помощью, дети легко запоминаются стихи и спокойно составляют рассказы-описания по картинкам.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91866" y="476672"/>
            <a:ext cx="6552728" cy="1021556"/>
          </a:xfrm>
          <a:prstGeom prst="roundRect">
            <a:avLst/>
          </a:prstGeom>
          <a:solidFill>
            <a:srgbClr val="FDC7C8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Использование мнемотехники на логопедических занятиях позволяет замотивировать детей на совместную деятельность,</a:t>
            </a:r>
          </a:p>
          <a:p>
            <a:pPr indent="449580"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а самое главное, решает коррекционные задачи: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sz="14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5361" y="2222762"/>
            <a:ext cx="2970821" cy="4086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развивает связную речи</a:t>
            </a:r>
            <a:endParaRPr lang="ru-RU" sz="14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74119" y="2858184"/>
            <a:ext cx="2481980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совершенствует звукопроизношение</a:t>
            </a:r>
            <a:endParaRPr lang="ru-RU" sz="14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18305" y="3021946"/>
            <a:ext cx="2083853" cy="40862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обогащает словарь</a:t>
            </a:r>
            <a:endParaRPr lang="ru-RU" sz="14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131840" y="3717032"/>
            <a:ext cx="3528392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развивает основные психические процессы  – внимание, память, мышление</a:t>
            </a:r>
            <a:endParaRPr lang="ru-RU" sz="14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84168" y="2069528"/>
            <a:ext cx="2931211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развивает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фантазию и творческие способности</a:t>
            </a:r>
            <a:endParaRPr lang="ru-RU" sz="1400" dirty="0">
              <a:latin typeface="Calibri"/>
              <a:ea typeface="Calibri"/>
              <a:cs typeface="Times New Roman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523499" y="1617948"/>
            <a:ext cx="464325" cy="487288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901702" y="1700808"/>
            <a:ext cx="454274" cy="1048242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821589" y="1902858"/>
            <a:ext cx="33663" cy="1495400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366277" y="1722537"/>
            <a:ext cx="504056" cy="1048242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660232" y="1617948"/>
            <a:ext cx="504056" cy="332760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00" y="-4763"/>
            <a:ext cx="9169400" cy="687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947393" y="2924944"/>
            <a:ext cx="2880320" cy="7831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Преимущества 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мнемотехники</a:t>
            </a:r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5443643" y="846034"/>
            <a:ext cx="3024337" cy="17529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 algn="ctr">
              <a:buNone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Развитие психических процессов – мнемотехника способствует развитию памяти, внимания, мышления и воображения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2042428" y="4471232"/>
            <a:ext cx="3426332" cy="17964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 algn="ctr">
              <a:buNone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Доступность – мнемотаблицы можно адаптировать под индивидуальные особенности и возможности каждого ребенка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4"/>
          <p:cNvSpPr txBox="1">
            <a:spLocks/>
          </p:cNvSpPr>
          <p:nvPr/>
        </p:nvSpPr>
        <p:spPr>
          <a:xfrm>
            <a:off x="5868144" y="3573016"/>
            <a:ext cx="2952327" cy="17964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SzPts val="1000"/>
              <a:buNone/>
              <a:tabLst>
                <a:tab pos="450215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Игровой характер – занятия с использованием мнемотехники проходят в увлекательной форме, что повышает мотивацию к обучению</a:t>
            </a:r>
            <a:endParaRPr lang="ru-RU" sz="1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Объект 4"/>
          <p:cNvSpPr txBox="1">
            <a:spLocks/>
          </p:cNvSpPr>
          <p:nvPr/>
        </p:nvSpPr>
        <p:spPr>
          <a:xfrm>
            <a:off x="1983487" y="476672"/>
            <a:ext cx="2820654" cy="148354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" indent="0" algn="ctr">
              <a:buNone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Наглядность – визуальные образы легче воспринимаются и запоминаются детьми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65808"/>
            <a:ext cx="2837494" cy="233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4898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708" y="-69439"/>
            <a:ext cx="9169400" cy="687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26499" y="7821488"/>
            <a:ext cx="8856984" cy="1464231"/>
          </a:xfrm>
          <a:prstGeom prst="roundRect">
            <a:avLst/>
          </a:prstGeom>
          <a:solidFill>
            <a:srgbClr val="FBDDED"/>
          </a:solidFill>
          <a:ln w="19050"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Начинать знакомство с мнемотехникой можно с 3 лет.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возрасте 4-7 лет интересно работать уже с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мнемодорожками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мнемотаблицами. С их помощью, дети легко запоминаются стихи и спокойно составляют рассказы-описания по картинкам.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43808" y="1153072"/>
            <a:ext cx="3024336" cy="407854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Мнемодорожка – это последовательность четырех или более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мнемоквадратов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расположенных линейно, то есть ряд картинок, по которым можно составить рассказ, скороговорки, загадки. Рисунок в каждом квадрате, соответствует одному слову или словосочетанию. Опираясь на изображения, ребенок составляет историю из нескольких простых предложений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71600" y="283793"/>
            <a:ext cx="7175673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Знакомство ребенка с мнемотехникой проводится в несколько этапов по принципу от простого к сложному: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04582" y="1724000"/>
            <a:ext cx="2423202" cy="277689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Мнемоквадрат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это отдельная карточка с изображением закодированной информации, обозначает либо одно слово, либо простое предложение. Данные схемы обогащают словарный запас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011946" y="1576630"/>
            <a:ext cx="2952329" cy="30716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Мнемотаблица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это таблица, поделенная на квадраты, каждому изображению в квадрате соответствует слово или словосочетание, весь текст зарисовывается схематично. При помощи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мнемотаблиц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легко можно запомнить большой объем информации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5097492"/>
            <a:ext cx="887436" cy="8874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323528" y="5097492"/>
            <a:ext cx="923758" cy="8874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5098" y="5416555"/>
            <a:ext cx="1086678" cy="1086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11847" y="5506736"/>
            <a:ext cx="1036405" cy="918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8672" y="5506736"/>
            <a:ext cx="1087865" cy="918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 bwMode="auto">
          <a:xfrm>
            <a:off x="2987824" y="5494806"/>
            <a:ext cx="924592" cy="9301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29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915816" y="5753268"/>
            <a:ext cx="6066792" cy="408623"/>
          </a:xfrm>
          <a:prstGeom prst="roundRect">
            <a:avLst/>
          </a:prstGeom>
          <a:solidFill>
            <a:srgbClr val="D5D3FD"/>
          </a:solidFill>
          <a:ln w="57150">
            <a:solidFill>
              <a:srgbClr val="D5D3FD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4. Воспроизведение таблицы ребенком самостоятельно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692696"/>
            <a:ext cx="5976664" cy="51077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Этапы работы с мнемотаблицами: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67744" y="4051250"/>
            <a:ext cx="6408712" cy="1021556"/>
          </a:xfrm>
          <a:prstGeom prst="roundRect">
            <a:avLst/>
          </a:prstGeom>
          <a:solidFill>
            <a:srgbClr val="D5D3FD"/>
          </a:solidFill>
          <a:ln w="57150">
            <a:solidFill>
              <a:srgbClr val="D5D3FD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3. Пересказ текста с опорой на символы, т. е. отработка метода запоминания. При этом пересказывают сами дети, прибегая к незначительной помощи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59632" y="2916901"/>
            <a:ext cx="6408712" cy="715089"/>
          </a:xfrm>
          <a:prstGeom prst="roundRect">
            <a:avLst/>
          </a:prstGeom>
          <a:solidFill>
            <a:srgbClr val="D5D3FD"/>
          </a:solidFill>
          <a:ln w="12700">
            <a:solidFill>
              <a:srgbClr val="D5D3FD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2. Перекодирование информации, т. е. преобразование из абстрактных символов в образы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7544" y="1705799"/>
            <a:ext cx="6115648" cy="715089"/>
          </a:xfrm>
          <a:prstGeom prst="roundRect">
            <a:avLst/>
          </a:prstGeom>
          <a:solidFill>
            <a:srgbClr val="D5D3FD"/>
          </a:solidFill>
          <a:ln w="12700">
            <a:solidFill>
              <a:srgbClr val="D5D3FD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1. Рассмотрение таблицы и разбор того, что на ней изображено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78" r="8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4123" y="4653136"/>
            <a:ext cx="2509997" cy="22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47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00" y="-41549"/>
            <a:ext cx="9169400" cy="687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70868" y="355035"/>
            <a:ext cx="7776864" cy="1328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 логопедических занятиях можно использовать как готовые мнемотаблицы, так и сделанные самостоятельно. Ребенок старшего дошкольного возраста может самостоятельно нарисовать картинки для таблицы.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475656" y="2132856"/>
            <a:ext cx="5423904" cy="2860358"/>
          </a:xfrm>
          <a:prstGeom prst="roundRect">
            <a:avLst/>
          </a:prstGeom>
          <a:solidFill>
            <a:srgbClr val="FBFEDA"/>
          </a:solidFill>
          <a:ln w="12700">
            <a:solidFill>
              <a:srgbClr val="D5D3FD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Для того чтобы составить таблицу по рассказу, нужно: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Разделить текст на фрагменты (чем младше ребенок, тем короче).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Расчертить на листе бумаге квадраты по количеству фрагментов текста.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В каждом квадрате изобразить то, о чем говорится во фрагменте, или же то, что с этим ассоциируется</a:t>
            </a:r>
          </a:p>
        </p:txBody>
      </p:sp>
    </p:spTree>
    <p:extLst>
      <p:ext uri="{BB962C8B-B14F-4D97-AF65-F5344CB8AC3E}">
        <p14:creationId xmlns:p14="http://schemas.microsoft.com/office/powerpoint/2010/main" val="3535685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9169400" cy="687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70868" y="355035"/>
            <a:ext cx="7776864" cy="4086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ПОСТАНОВКА И АВТОМАТИЗАЦИЯ ЗВУКОВ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133" y="4467991"/>
            <a:ext cx="3600400" cy="101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3717032"/>
            <a:ext cx="4492847" cy="2197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9249" y="1600856"/>
            <a:ext cx="4250049" cy="197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95454" y="3818313"/>
            <a:ext cx="3523594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Автоматизация звука «С»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55906" y="3162807"/>
            <a:ext cx="3523594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Автоматизация звука «Ш»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4032" y="1052736"/>
            <a:ext cx="3523594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Артикуляция звука «Ш»</a:t>
            </a:r>
          </a:p>
        </p:txBody>
      </p:sp>
    </p:spTree>
    <p:extLst>
      <p:ext uri="{BB962C8B-B14F-4D97-AF65-F5344CB8AC3E}">
        <p14:creationId xmlns:p14="http://schemas.microsoft.com/office/powerpoint/2010/main" val="1485399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3007244" y="332654"/>
            <a:ext cx="3312368" cy="715089"/>
          </a:xfrm>
          <a:prstGeom prst="roundRect">
            <a:avLst/>
          </a:prstGeom>
          <a:solidFill>
            <a:srgbClr val="FBFEDA"/>
          </a:solidFill>
          <a:ln w="12700">
            <a:solidFill>
              <a:srgbClr val="D5D3FD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МНЕМОТАБЛИЦЫ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 «ВРЕМЕНА ГОДА»</a:t>
            </a:r>
          </a:p>
        </p:txBody>
      </p:sp>
      <p:pic>
        <p:nvPicPr>
          <p:cNvPr id="3080" name="Picture 8" descr="C:\Users\User\Downloads\IMG_20250505_20004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67389" y="1472779"/>
            <a:ext cx="2700129" cy="1912289"/>
          </a:xfrm>
          <a:prstGeom prst="rect">
            <a:avLst/>
          </a:prstGeom>
          <a:noFill/>
          <a:ln w="28575">
            <a:solidFill>
              <a:srgbClr val="0066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User\Downloads\IMG_20250505_20001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575" y="1412776"/>
            <a:ext cx="2706669" cy="1904303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User\Downloads\IMG_20250505_20022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7" y="1764829"/>
            <a:ext cx="2736934" cy="193061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494" y="3695444"/>
            <a:ext cx="2742381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262081624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7" y="3942122"/>
            <a:ext cx="2732747" cy="19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262081623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773" y="3714527"/>
            <a:ext cx="2732745" cy="19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778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381" y="-41551"/>
            <a:ext cx="9169400" cy="687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051720" y="355035"/>
            <a:ext cx="4536504" cy="715089"/>
          </a:xfrm>
          <a:prstGeom prst="roundRect">
            <a:avLst/>
          </a:prstGeom>
          <a:solidFill>
            <a:srgbClr val="FFFFCC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РАССКАЗЫ-ОПИСАНИЯ 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ЛЕКСИЧЕСКИМ ТЕМАМ </a:t>
            </a:r>
          </a:p>
        </p:txBody>
      </p:sp>
      <p:pic>
        <p:nvPicPr>
          <p:cNvPr id="5" name="Рисунок 4" descr="C:\Users\User\Downloads\IMG_20250505_200154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442" y="1268761"/>
            <a:ext cx="3361494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User\Downloads\IMG_20250505_200119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5" y="1242937"/>
            <a:ext cx="3528392" cy="326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1331975" y="4796646"/>
            <a:ext cx="2304256" cy="1634490"/>
          </a:xfrm>
          <a:prstGeom prst="roundRect">
            <a:avLst/>
          </a:prstGeom>
          <a:solidFill>
            <a:srgbClr val="FFFFCC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«ПТИЦЫ»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КТО? КАКИЕ ЧАСТИ?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ГДЕ ЖИВЕТ?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КАКОЙ РАЗМЕР?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ЧЕМ ПИТАЕТСЯ?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КАКОГО ЦВЕТА?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КАКОЙ ГОЛОС?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81464" y="4779806"/>
            <a:ext cx="3816424" cy="1838801"/>
          </a:xfrm>
          <a:prstGeom prst="roundRect">
            <a:avLst/>
          </a:prstGeom>
          <a:solidFill>
            <a:srgbClr val="FFFFCC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«ДИКИЕ ЖИВОТНЫЕ»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КТО? ДИКОЕ ИЛИ ДОМАШНЕЕ ЖИВОТНОЕ?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КАКОЙ РАЗМЕР?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ГДЕ ЖИВЕТ?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КАКОГО ЦВЕТА?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ЧЕМ ПИТАЕТСЯ?</a:t>
            </a:r>
          </a:p>
          <a:p>
            <a:pPr marL="285750" indent="-285750" algn="ctr">
              <a:buFontTx/>
              <a:buChar char="-"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КАК НАЗВАЮТ ДЕТЕНЫШЕЙ?</a:t>
            </a:r>
          </a:p>
        </p:txBody>
      </p:sp>
    </p:spTree>
    <p:extLst>
      <p:ext uri="{BB962C8B-B14F-4D97-AF65-F5344CB8AC3E}">
        <p14:creationId xmlns:p14="http://schemas.microsoft.com/office/powerpoint/2010/main" val="1367036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7339</TotalTime>
  <Words>587</Words>
  <Application>Microsoft Office PowerPoint</Application>
  <PresentationFormat>Экран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Franklin Gothic Book</vt:lpstr>
      <vt:lpstr>Franklin Gothic Medium</vt:lpstr>
      <vt:lpstr>Times New Roman</vt:lpstr>
      <vt:lpstr>Wingdings 2</vt:lpstr>
      <vt:lpstr>Трек</vt:lpstr>
      <vt:lpstr>Областное бюджетное учреждение «Центр помощи семье и детям «Большая Медведица» Филиал № 7 Краснинский социально-реабилитационный центр  для несовершеннолетних    ИСПОЛЬЗОВАНИЕ  МНЕМОТЕХНИКИ В РАБОТЕ  УЧИТЕЛЯ-ЛОГОПЕДА  СОЦИАЛЬНО-РЕАБИЛИТАЦИОННОГО ЦЕНТРА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 фонарика в логопедической работе по формированию лексико – грамматического строя речи  и коррекции звукопроизношения у детей  дошкольного и младшего школьного возраста</dc:title>
  <dc:creator>User</dc:creator>
  <cp:lastModifiedBy>Екатерина Чимутова</cp:lastModifiedBy>
  <cp:revision>70</cp:revision>
  <cp:lastPrinted>2025-06-09T10:21:20Z</cp:lastPrinted>
  <dcterms:created xsi:type="dcterms:W3CDTF">2022-07-18T02:00:35Z</dcterms:created>
  <dcterms:modified xsi:type="dcterms:W3CDTF">2026-09-28T21:12:20Z</dcterms:modified>
</cp:coreProperties>
</file>