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9144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Verdana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Verdana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Verdana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Verdana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Verdana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Verdana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Verdana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Verdana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Verdana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9-24T15:12:35.299" v="0" actId="27636"/>
      <pc:docMkLst>
        <pc:docMk/>
      </pc:docMkLst>
      <pc:sldChg chg="modSp mod">
        <pc:chgData name="Екатерина Чимутова" userId="4e1c11216741eefa" providerId="LiveId" clId="{E01BB03D-4D9F-4CF2-BCCB-B77BB2E13832}" dt="2026-09-24T15:12:35.299" v="0" actId="27636"/>
        <pc:sldMkLst>
          <pc:docMk/>
          <pc:sldMk cId="0" sldId="257"/>
        </pc:sldMkLst>
        <pc:spChg chg="mod">
          <ac:chgData name="Екатерина Чимутова" userId="4e1c11216741eefa" providerId="LiveId" clId="{E01BB03D-4D9F-4CF2-BCCB-B77BB2E13832}" dt="2026-09-24T15:12:35.299" v="0" actId="27636"/>
          <ac:spMkLst>
            <pc:docMk/>
            <pc:sldMk cId="0" sldId="25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059"/>
          <p:cNvSpPr>
            <a:spLocks noGrp="1" noChangeArrowheads="1"/>
          </p:cNvSpPr>
          <p:nvPr userDrawn="1"/>
        </p:nvSpPr>
        <p:spPr bwMode="auto">
          <a:xfrm>
            <a:off x="1797049" y="2291401"/>
            <a:ext cx="4089399" cy="4165115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22112" y="3116"/>
                </a:moveTo>
                <a:lnTo>
                  <a:pt x="22112" y="3116"/>
                </a:lnTo>
                <a:cubicBezTo>
                  <a:pt x="22112" y="3116"/>
                  <a:pt x="27356" y="0"/>
                  <a:pt x="30300" y="4263"/>
                </a:cubicBezTo>
                <a:lnTo>
                  <a:pt x="30300" y="4263"/>
                </a:lnTo>
                <a:cubicBezTo>
                  <a:pt x="33277" y="8577"/>
                  <a:pt x="36666" y="13779"/>
                  <a:pt x="39369" y="17410"/>
                </a:cubicBezTo>
                <a:lnTo>
                  <a:pt x="39369" y="17410"/>
                </a:lnTo>
                <a:cubicBezTo>
                  <a:pt x="41761" y="20624"/>
                  <a:pt x="43200" y="22708"/>
                  <a:pt x="40979" y="26940"/>
                </a:cubicBezTo>
                <a:lnTo>
                  <a:pt x="40979" y="26940"/>
                </a:lnTo>
                <a:cubicBezTo>
                  <a:pt x="39655" y="29461"/>
                  <a:pt x="35076" y="35072"/>
                  <a:pt x="32639" y="38623"/>
                </a:cubicBezTo>
                <a:lnTo>
                  <a:pt x="32639" y="38623"/>
                </a:lnTo>
                <a:cubicBezTo>
                  <a:pt x="30200" y="42175"/>
                  <a:pt x="26202" y="43200"/>
                  <a:pt x="23268" y="42185"/>
                </a:cubicBezTo>
                <a:lnTo>
                  <a:pt x="23268" y="42185"/>
                </a:lnTo>
                <a:cubicBezTo>
                  <a:pt x="20331" y="41168"/>
                  <a:pt x="11584" y="38623"/>
                  <a:pt x="6213" y="36974"/>
                </a:cubicBezTo>
                <a:lnTo>
                  <a:pt x="6213" y="36974"/>
                </a:lnTo>
                <a:cubicBezTo>
                  <a:pt x="1431" y="35502"/>
                  <a:pt x="0" y="32900"/>
                  <a:pt x="214" y="31157"/>
                </a:cubicBezTo>
                <a:lnTo>
                  <a:pt x="214" y="31157"/>
                </a:lnTo>
                <a:cubicBezTo>
                  <a:pt x="760" y="26703"/>
                  <a:pt x="1113" y="19920"/>
                  <a:pt x="1214" y="16042"/>
                </a:cubicBezTo>
                <a:lnTo>
                  <a:pt x="1214" y="16042"/>
                </a:lnTo>
                <a:cubicBezTo>
                  <a:pt x="1303" y="12626"/>
                  <a:pt x="4203" y="11313"/>
                  <a:pt x="6907" y="9989"/>
                </a:cubicBezTo>
                <a:lnTo>
                  <a:pt x="6907" y="9989"/>
                </a:lnTo>
                <a:cubicBezTo>
                  <a:pt x="9245" y="8843"/>
                  <a:pt x="19774" y="4261"/>
                  <a:pt x="22112" y="3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" name="Shape 1060"/>
          <p:cNvSpPr>
            <a:spLocks noGrp="1" noChangeArrowheads="1"/>
          </p:cNvSpPr>
          <p:nvPr userDrawn="1"/>
        </p:nvSpPr>
        <p:spPr bwMode="auto">
          <a:xfrm>
            <a:off x="982135" y="1839834"/>
            <a:ext cx="3008840" cy="1314325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0162" y="13104"/>
                </a:moveTo>
                <a:lnTo>
                  <a:pt x="40162" y="13104"/>
                </a:lnTo>
                <a:cubicBezTo>
                  <a:pt x="36799" y="16736"/>
                  <a:pt x="26204" y="28154"/>
                  <a:pt x="22676" y="31251"/>
                </a:cubicBezTo>
                <a:lnTo>
                  <a:pt x="22676" y="31251"/>
                </a:lnTo>
                <a:cubicBezTo>
                  <a:pt x="18513" y="34899"/>
                  <a:pt x="15093" y="37527"/>
                  <a:pt x="13136" y="38511"/>
                </a:cubicBezTo>
                <a:lnTo>
                  <a:pt x="13136" y="38511"/>
                </a:lnTo>
                <a:cubicBezTo>
                  <a:pt x="10861" y="39650"/>
                  <a:pt x="0" y="43200"/>
                  <a:pt x="422" y="38511"/>
                </a:cubicBezTo>
                <a:lnTo>
                  <a:pt x="422" y="38511"/>
                </a:lnTo>
                <a:cubicBezTo>
                  <a:pt x="750" y="34836"/>
                  <a:pt x="12785" y="17028"/>
                  <a:pt x="15584" y="14358"/>
                </a:cubicBezTo>
                <a:lnTo>
                  <a:pt x="15584" y="14358"/>
                </a:lnTo>
                <a:cubicBezTo>
                  <a:pt x="18382" y="11693"/>
                  <a:pt x="34508" y="0"/>
                  <a:pt x="36286" y="2133"/>
                </a:cubicBezTo>
                <a:lnTo>
                  <a:pt x="36286" y="2133"/>
                </a:lnTo>
                <a:cubicBezTo>
                  <a:pt x="38064" y="4272"/>
                  <a:pt x="43200" y="9825"/>
                  <a:pt x="40162" y="131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6" name="Shape 1061"/>
          <p:cNvSpPr>
            <a:spLocks noGrp="1" noChangeArrowheads="1"/>
          </p:cNvSpPr>
          <p:nvPr userDrawn="1"/>
        </p:nvSpPr>
        <p:spPr bwMode="auto">
          <a:xfrm>
            <a:off x="4925273" y="4629133"/>
            <a:ext cx="4046643" cy="2231707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42680" y="32337"/>
                  <a:pt x="42264" y="24810"/>
                  <a:pt x="41982" y="22533"/>
                </a:cubicBezTo>
                <a:lnTo>
                  <a:pt x="41982" y="22533"/>
                </a:lnTo>
                <a:cubicBezTo>
                  <a:pt x="41353" y="17445"/>
                  <a:pt x="31020" y="10782"/>
                  <a:pt x="25434" y="7567"/>
                </a:cubicBezTo>
                <a:lnTo>
                  <a:pt x="25434" y="7567"/>
                </a:lnTo>
                <a:cubicBezTo>
                  <a:pt x="20461" y="4707"/>
                  <a:pt x="15752" y="0"/>
                  <a:pt x="10688" y="12771"/>
                </a:cubicBezTo>
                <a:lnTo>
                  <a:pt x="10688" y="12771"/>
                </a:lnTo>
                <a:cubicBezTo>
                  <a:pt x="5409" y="26085"/>
                  <a:pt x="2329" y="33891"/>
                  <a:pt x="451" y="39632"/>
                </a:cubicBezTo>
                <a:lnTo>
                  <a:pt x="451" y="39632"/>
                </a:lnTo>
                <a:cubicBezTo>
                  <a:pt x="180" y="40459"/>
                  <a:pt x="44" y="41820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" name="Shape 1062"/>
          <p:cNvSpPr>
            <a:spLocks noGrp="1" noChangeArrowheads="1"/>
          </p:cNvSpPr>
          <p:nvPr userDrawn="1"/>
        </p:nvSpPr>
        <p:spPr bwMode="auto">
          <a:xfrm>
            <a:off x="291890" y="6100774"/>
            <a:ext cx="3726390" cy="759999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43200" y="43200"/>
                </a:moveTo>
                <a:lnTo>
                  <a:pt x="43200" y="43200"/>
                </a:lnTo>
                <a:cubicBezTo>
                  <a:pt x="37750" y="34083"/>
                  <a:pt x="28707" y="20178"/>
                  <a:pt x="28707" y="20178"/>
                </a:cubicBezTo>
                <a:lnTo>
                  <a:pt x="28707" y="20178"/>
                </a:lnTo>
                <a:cubicBezTo>
                  <a:pt x="23196" y="11772"/>
                  <a:pt x="17935" y="0"/>
                  <a:pt x="14588" y="1341"/>
                </a:cubicBezTo>
                <a:lnTo>
                  <a:pt x="14588" y="1341"/>
                </a:lnTo>
                <a:cubicBezTo>
                  <a:pt x="11240" y="2673"/>
                  <a:pt x="6350" y="22671"/>
                  <a:pt x="1602" y="37718"/>
                </a:cubicBezTo>
                <a:lnTo>
                  <a:pt x="1602" y="37718"/>
                </a:lnTo>
                <a:cubicBezTo>
                  <a:pt x="1072" y="39393"/>
                  <a:pt x="536" y="41175"/>
                  <a:pt x="0" y="43200"/>
                </a:cubicBezTo>
                <a:lnTo>
                  <a:pt x="4320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63"/>
          <p:cNvSpPr>
            <a:spLocks noGrp="1" noChangeArrowheads="1"/>
          </p:cNvSpPr>
          <p:nvPr userDrawn="1"/>
        </p:nvSpPr>
        <p:spPr bwMode="auto">
          <a:xfrm>
            <a:off x="0" y="3254701"/>
            <a:ext cx="1574799" cy="3343682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43200"/>
                </a:moveTo>
                <a:lnTo>
                  <a:pt x="0" y="43200"/>
                </a:lnTo>
                <a:cubicBezTo>
                  <a:pt x="10450" y="39319"/>
                  <a:pt x="26476" y="34991"/>
                  <a:pt x="31760" y="32779"/>
                </a:cubicBezTo>
                <a:lnTo>
                  <a:pt x="31760" y="32779"/>
                </a:lnTo>
                <a:cubicBezTo>
                  <a:pt x="38554" y="29929"/>
                  <a:pt x="35982" y="23868"/>
                  <a:pt x="39587" y="11934"/>
                </a:cubicBezTo>
                <a:lnTo>
                  <a:pt x="39587" y="11934"/>
                </a:lnTo>
                <a:cubicBezTo>
                  <a:pt x="43199" y="0"/>
                  <a:pt x="33409" y="2565"/>
                  <a:pt x="25082" y="2041"/>
                </a:cubicBezTo>
                <a:lnTo>
                  <a:pt x="25082" y="2041"/>
                </a:lnTo>
                <a:cubicBezTo>
                  <a:pt x="14497" y="1374"/>
                  <a:pt x="7053" y="4621"/>
                  <a:pt x="0" y="7243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491879" y="2708919"/>
            <a:ext cx="5040559" cy="72007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  <p:sp>
        <p:nvSpPr>
          <p:cNvPr id="13" name="Заголовок 6"/>
          <p:cNvSpPr>
            <a:spLocks noGrp="1"/>
          </p:cNvSpPr>
          <p:nvPr>
            <p:ph type="title"/>
          </p:nvPr>
        </p:nvSpPr>
        <p:spPr bwMode="auto">
          <a:xfrm>
            <a:off x="3446874" y="1808820"/>
            <a:ext cx="5040559" cy="720079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1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4648199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2174874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535113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7" y="2174874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2" y="273049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3575049" y="273051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2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7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7" y="612774"/>
            <a:ext cx="54864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7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9"/>
            <a:ext cx="20574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9"/>
            <a:ext cx="60197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1059"/>
          <p:cNvSpPr>
            <a:spLocks noGrp="1" noChangeArrowheads="1"/>
          </p:cNvSpPr>
          <p:nvPr userDrawn="1"/>
        </p:nvSpPr>
        <p:spPr bwMode="auto">
          <a:xfrm>
            <a:off x="3732529" y="2"/>
            <a:ext cx="2293619" cy="89379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0"/>
                </a:moveTo>
                <a:lnTo>
                  <a:pt x="0" y="0"/>
                </a:lnTo>
                <a:cubicBezTo>
                  <a:pt x="1690" y="6213"/>
                  <a:pt x="3698" y="13338"/>
                  <a:pt x="6091" y="21902"/>
                </a:cubicBezTo>
                <a:lnTo>
                  <a:pt x="6091" y="21902"/>
                </a:lnTo>
                <a:cubicBezTo>
                  <a:pt x="12043" y="43199"/>
                  <a:pt x="17573" y="35347"/>
                  <a:pt x="23417" y="30579"/>
                </a:cubicBezTo>
                <a:lnTo>
                  <a:pt x="23417" y="30579"/>
                </a:lnTo>
                <a:cubicBezTo>
                  <a:pt x="29984" y="25223"/>
                  <a:pt x="42123" y="14119"/>
                  <a:pt x="42860" y="5640"/>
                </a:cubicBezTo>
                <a:lnTo>
                  <a:pt x="42860" y="5640"/>
                </a:lnTo>
                <a:cubicBezTo>
                  <a:pt x="42960" y="4507"/>
                  <a:pt x="43072" y="2479"/>
                  <a:pt x="432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" name="Shape 1060"/>
          <p:cNvSpPr>
            <a:spLocks noGrp="1" noChangeArrowheads="1"/>
          </p:cNvSpPr>
          <p:nvPr userDrawn="1"/>
        </p:nvSpPr>
        <p:spPr bwMode="auto">
          <a:xfrm>
            <a:off x="-18509" y="1"/>
            <a:ext cx="1049654" cy="1797558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31743" y="2484"/>
                </a:moveTo>
                <a:lnTo>
                  <a:pt x="31743" y="2484"/>
                </a:lnTo>
                <a:cubicBezTo>
                  <a:pt x="30428" y="1799"/>
                  <a:pt x="28450" y="1080"/>
                  <a:pt x="26054" y="0"/>
                </a:cubicBezTo>
                <a:lnTo>
                  <a:pt x="0" y="0"/>
                </a:lnTo>
                <a:lnTo>
                  <a:pt x="0" y="34200"/>
                </a:lnTo>
                <a:lnTo>
                  <a:pt x="0" y="34200"/>
                </a:lnTo>
                <a:cubicBezTo>
                  <a:pt x="7029" y="37461"/>
                  <a:pt x="14504" y="41491"/>
                  <a:pt x="25070" y="40664"/>
                </a:cubicBezTo>
                <a:lnTo>
                  <a:pt x="25070" y="40664"/>
                </a:lnTo>
                <a:cubicBezTo>
                  <a:pt x="33399" y="40015"/>
                  <a:pt x="43200" y="43200"/>
                  <a:pt x="39593" y="28375"/>
                </a:cubicBezTo>
                <a:lnTo>
                  <a:pt x="39593" y="28375"/>
                </a:lnTo>
                <a:cubicBezTo>
                  <a:pt x="35986" y="13550"/>
                  <a:pt x="38530" y="6023"/>
                  <a:pt x="31743" y="24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6" name="Shape 1061"/>
          <p:cNvSpPr>
            <a:spLocks noGrp="1" noChangeArrowheads="1"/>
          </p:cNvSpPr>
          <p:nvPr userDrawn="1"/>
        </p:nvSpPr>
        <p:spPr bwMode="auto">
          <a:xfrm>
            <a:off x="1228092" y="1"/>
            <a:ext cx="2879724" cy="260965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32864" y="0"/>
                </a:moveTo>
                <a:lnTo>
                  <a:pt x="10583" y="0"/>
                </a:lnTo>
                <a:lnTo>
                  <a:pt x="10583" y="0"/>
                </a:lnTo>
                <a:cubicBezTo>
                  <a:pt x="9017" y="532"/>
                  <a:pt x="7515" y="1058"/>
                  <a:pt x="6214" y="1509"/>
                </a:cubicBezTo>
                <a:lnTo>
                  <a:pt x="6214" y="1509"/>
                </a:lnTo>
                <a:cubicBezTo>
                  <a:pt x="1428" y="3166"/>
                  <a:pt x="0" y="6109"/>
                  <a:pt x="212" y="8072"/>
                </a:cubicBezTo>
                <a:lnTo>
                  <a:pt x="212" y="8072"/>
                </a:lnTo>
                <a:cubicBezTo>
                  <a:pt x="758" y="13092"/>
                  <a:pt x="1111" y="20742"/>
                  <a:pt x="1212" y="25114"/>
                </a:cubicBezTo>
                <a:lnTo>
                  <a:pt x="1212" y="25114"/>
                </a:lnTo>
                <a:cubicBezTo>
                  <a:pt x="1301" y="28962"/>
                  <a:pt x="4204" y="30446"/>
                  <a:pt x="6906" y="31937"/>
                </a:cubicBezTo>
                <a:lnTo>
                  <a:pt x="6906" y="31937"/>
                </a:lnTo>
                <a:cubicBezTo>
                  <a:pt x="9246" y="33229"/>
                  <a:pt x="19775" y="38395"/>
                  <a:pt x="22112" y="39685"/>
                </a:cubicBezTo>
                <a:lnTo>
                  <a:pt x="22112" y="39685"/>
                </a:lnTo>
                <a:cubicBezTo>
                  <a:pt x="22112" y="39685"/>
                  <a:pt x="27355" y="43200"/>
                  <a:pt x="30298" y="38395"/>
                </a:cubicBezTo>
                <a:lnTo>
                  <a:pt x="30298" y="38395"/>
                </a:lnTo>
                <a:cubicBezTo>
                  <a:pt x="33277" y="33533"/>
                  <a:pt x="36665" y="27667"/>
                  <a:pt x="39367" y="23576"/>
                </a:cubicBezTo>
                <a:lnTo>
                  <a:pt x="39367" y="23576"/>
                </a:lnTo>
                <a:cubicBezTo>
                  <a:pt x="41761" y="19953"/>
                  <a:pt x="43200" y="17587"/>
                  <a:pt x="40977" y="12816"/>
                </a:cubicBezTo>
                <a:lnTo>
                  <a:pt x="40977" y="12816"/>
                </a:lnTo>
                <a:cubicBezTo>
                  <a:pt x="39697" y="10062"/>
                  <a:pt x="35347" y="3936"/>
                  <a:pt x="328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9D51E0-3758-456B-809F-07B187805C7D}" type="datetimeFigureOut">
              <a:rPr lang="ru-RU"/>
              <a:t>24.09.2026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199" y="6356351"/>
            <a:ext cx="289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199" y="6356351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3B38E7-149F-4D77-9EEF-9309C2CB69A9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r" defTabSz="914400">
        <a:spcBef>
          <a:spcPts val="0"/>
        </a:spcBef>
        <a:buNone/>
        <a:defRPr sz="44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27584" y="301625"/>
            <a:ext cx="7856041" cy="1143000"/>
          </a:xfrm>
        </p:spPr>
        <p:txBody>
          <a:bodyPr/>
          <a:lstStyle/>
          <a:p>
            <a:pPr algn="ctr">
              <a:defRPr/>
            </a:pPr>
            <a:r>
              <a:rPr lang="ru-RU" sz="2400" b="1" i="1">
                <a:latin typeface="Times New Roman"/>
                <a:cs typeface="Times New Roman"/>
              </a:rPr>
              <a:t>КОУ «Радужнинская школа для обучающихся с ограниченными возможностями здоровья»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55576" y="1556792"/>
            <a:ext cx="7856041" cy="4248472"/>
          </a:xfrm>
        </p:spPr>
        <p:txBody>
          <a:bodyPr/>
          <a:lstStyle/>
          <a:p>
            <a:pPr marL="0" indent="0" algn="ctr">
              <a:buNone/>
              <a:defRPr/>
            </a:pPr>
            <a:endParaRPr lang="ru-RU" b="1" i="1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lnSpc>
                <a:spcPct val="114999"/>
              </a:lnSpc>
              <a:spcAft>
                <a:spcPts val="1000"/>
              </a:spcAft>
              <a:buSzPct val="100000"/>
              <a:buNone/>
              <a:defRPr/>
            </a:pPr>
            <a:r>
              <a:rPr lang="ru-RU" sz="2800" b="1">
                <a:latin typeface="Times New Roman"/>
              </a:rPr>
              <a:t>«Применение-игровых технологий в оказании коррекционно-развивающей помощи и поддержки обучающихся с ограниченными возможностями»</a:t>
            </a:r>
            <a:endParaRPr/>
          </a:p>
          <a:p>
            <a:pPr marL="0" indent="0" algn="r" defTabSz="914400">
              <a:lnSpc>
                <a:spcPct val="50000"/>
              </a:lnSpc>
              <a:spcAft>
                <a:spcPts val="800"/>
              </a:spcAft>
              <a:buNone/>
              <a:defRPr/>
            </a:pPr>
            <a:endParaRPr lang="ru-RU" sz="1400" b="1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r" defTabSz="914400">
              <a:lnSpc>
                <a:spcPct val="50000"/>
              </a:lnSpc>
              <a:spcAft>
                <a:spcPts val="800"/>
              </a:spcAft>
              <a:buNone/>
              <a:defRPr/>
            </a:pPr>
            <a:endParaRPr lang="ru-RU" sz="1400" b="1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r" defTabSz="914400">
              <a:lnSpc>
                <a:spcPct val="50000"/>
              </a:lnSpc>
              <a:spcAft>
                <a:spcPts val="800"/>
              </a:spcAft>
              <a:buNone/>
              <a:defRPr/>
            </a:pPr>
            <a:r>
              <a:rPr lang="ru-RU" sz="140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подготовила: Т.С.Казакова,</a:t>
            </a:r>
            <a:endParaRPr/>
          </a:p>
          <a:p>
            <a:pPr marL="0" indent="0" algn="r" defTabSz="914400">
              <a:lnSpc>
                <a:spcPct val="107000"/>
              </a:lnSpc>
              <a:spcAft>
                <a:spcPts val="800"/>
              </a:spcAft>
              <a:buNone/>
              <a:defRPr/>
            </a:pPr>
            <a:r>
              <a:rPr lang="ru-RU" sz="140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учитель-дефектолог</a:t>
            </a:r>
            <a:endParaRPr lang="ru-RU" sz="1400" b="1">
              <a:solidFill>
                <a:srgbClr val="000000"/>
              </a:solidFill>
              <a:ea typeface="Calibri"/>
              <a:cs typeface="Times New Roman"/>
            </a:endParaRPr>
          </a:p>
          <a:p>
            <a:pPr marL="0" indent="0" algn="ctr">
              <a:lnSpc>
                <a:spcPct val="114999"/>
              </a:lnSpc>
              <a:spcAft>
                <a:spcPts val="1000"/>
              </a:spcAft>
              <a:buSzPct val="100000"/>
              <a:buNone/>
              <a:defRPr/>
            </a:pPr>
            <a:endParaRPr lang="ru-RU" sz="2800" b="1">
              <a:latin typeface="Times New Roman"/>
            </a:endParaRPr>
          </a:p>
        </p:txBody>
      </p:sp>
      <p:sp>
        <p:nvSpPr>
          <p:cNvPr id="6" name="TextBox 1"/>
          <p:cNvSpPr txBox="1"/>
          <p:nvPr/>
        </p:nvSpPr>
        <p:spPr bwMode="auto">
          <a:xfrm>
            <a:off x="3707902" y="5955267"/>
            <a:ext cx="2520459" cy="36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г. Радужный,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sz="1600" b="1">
                <a:latin typeface="Times New Roman"/>
                <a:ea typeface="Times New Roman"/>
                <a:cs typeface="Times New Roman"/>
              </a:rPr>
              <a:t>	</a:t>
            </a:r>
            <a:r>
              <a:rPr sz="16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Игровые технологии</a:t>
            </a:r>
            <a:r>
              <a:rPr sz="1600" b="0">
                <a:latin typeface="Times New Roman"/>
                <a:ea typeface="Times New Roman"/>
                <a:cs typeface="Times New Roman"/>
              </a:rPr>
              <a:t>—эффективное средство коррекционно-развивающего воздействия при работе с детьми, имеющими ограниченные возможности здоровья</a:t>
            </a:r>
            <a:endParaRPr sz="160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1370012" y="1827212"/>
            <a:ext cx="7313611" cy="2930548"/>
          </a:xfrm>
        </p:spPr>
        <p:txBody>
          <a:bodyPr>
            <a:normAutofit lnSpcReduction="10000"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t>	</a:t>
            </a:r>
            <a:r>
              <a:rPr lang="ru-RU" sz="1600" b="0" i="0" u="non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Главный компонент игровой технологии – непосредственное и систематическое общение педагога и детей.</a:t>
            </a:r>
            <a:endParaRPr sz="1600" b="0" i="0" u="none" cap="none" spc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lang="ru-RU" sz="1600" b="0" i="0" u="non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6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Игра играет важную роль в обучении младших школьников с ограниченными возможностями здоровья. </a:t>
            </a:r>
            <a:endParaRPr sz="1600" b="0" i="0" u="none" cap="none" spc="0">
              <a:latin typeface="Times New Roman"/>
              <a:ea typeface="Times New Roman"/>
              <a:cs typeface="Times New Roman"/>
            </a:endParaRP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600">
              <a:latin typeface="Times New Roman"/>
              <a:ea typeface="Times New Roman"/>
              <a:cs typeface="Times New Roman"/>
            </a:endParaRP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600">
                <a:latin typeface="Times New Roman"/>
                <a:ea typeface="Times New Roman"/>
                <a:cs typeface="Times New Roman"/>
              </a:rPr>
              <a:t>	Главная особенность развивающих игр в том, что в них удается объединить один из основных принципов обучения – от простого к сложному– с очень важным принципом творческой деятельности –самостоятельно и по способностям. </a:t>
            </a: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600">
                <a:latin typeface="Times New Roman"/>
                <a:ea typeface="Times New Roman"/>
                <a:cs typeface="Times New Roman"/>
              </a:rPr>
              <a:t>	Развивающие игры могут быть очень разнообразны по своему содержанию, они создают атмосферу свободного и радостного творчества.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1800" b="0">
                <a:latin typeface="Times New Roman"/>
                <a:ea typeface="Times New Roman"/>
                <a:cs typeface="Times New Roman"/>
              </a:rPr>
              <a:t>Некоторые преимущества использования игр в работе с такими детьми:</a:t>
            </a:r>
            <a:endParaRPr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>
          <a:xfrm>
            <a:off x="1370012" y="1827212"/>
            <a:ext cx="7313611" cy="4602161"/>
          </a:xfrm>
        </p:spPr>
        <p:txBody>
          <a:bodyPr/>
          <a:lstStyle/>
          <a:p>
            <a:pPr marR="0" algn="just">
              <a:spcBef>
                <a:spcPts val="0"/>
              </a:spcBef>
              <a:spcAft>
                <a:spcPts val="599"/>
              </a:spcAft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Помогают преодолевать страхи и затруднения.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 Игровая форма обучения помогает детям с ОВЗ сделать любой учебный материал увлекательным, игры помогают снижать уровень тревожности у детей, создаёт ситуацию успеха, что облегчает процесс усвоения знаний. </a:t>
            </a:r>
          </a:p>
          <a:p>
            <a:pPr marR="0" algn="just">
              <a:spcBef>
                <a:spcPts val="0"/>
              </a:spcBef>
              <a:spcAft>
                <a:spcPts val="599"/>
              </a:spcAft>
              <a:defRPr/>
            </a:pPr>
            <a:r>
              <a:rPr sz="1400" b="0"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>
                <a:latin typeface="Times New Roman"/>
                <a:ea typeface="Times New Roman"/>
                <a:cs typeface="Times New Roman"/>
              </a:rPr>
              <a:t>Формирование интереса к предмету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. Систематическое использование различных видов игр на уроках у младших школьников приводит к появлению у них возрастающего интереса к предмету, повышает мотивацию и познавательную активность.</a:t>
            </a:r>
          </a:p>
          <a:p>
            <a:pPr algn="just"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Оказывают положительное влияние на эмоционально-волевую сферу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. В процессе игры дети учатся управлять своими эмоциями, проявлять настойчивость и самостоятельность, что способствует их личностному развитию и укреплению уверенности в собственных силах.</a:t>
            </a:r>
          </a:p>
          <a:p>
            <a:pPr marR="0" algn="just">
              <a:spcBef>
                <a:spcPts val="0"/>
              </a:spcBef>
              <a:spcAft>
                <a:spcPts val="598"/>
              </a:spcAft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Развитие личностных качеств.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В игре осуществляется эмоционально-волевое развитие, развивается потребность усваивать нормы поведения, формируются качества, от которых в дальнейшем будет зависеть успешность в учебной и трудовой деятельности. </a:t>
            </a:r>
            <a:endParaRPr sz="1400" b="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4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Повышение умственной активности.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Игры активизируют психические процессы, снижают напряжение и усталость, помогают преодолевать комплексы, которые есть у всех детей с ОВЗ. </a:t>
            </a:r>
            <a:endParaRPr sz="1400" b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 bwMode="auto">
          <a:xfrm>
            <a:off x="1370012" y="1578680"/>
            <a:ext cx="7313611" cy="4363332"/>
          </a:xfrm>
        </p:spPr>
        <p:txBody>
          <a:bodyPr/>
          <a:lstStyle/>
          <a:p>
            <a:pPr algn="just"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Создание положительного эмоционального настроя.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 Игра помогает сделать любой учебный материал увлекательным, создаёт ситуацию успеха, что облегчает процесс усвоения знаний. </a:t>
            </a:r>
          </a:p>
          <a:p>
            <a:pPr marR="0" algn="just">
              <a:spcBef>
                <a:spcPts val="599"/>
              </a:spcBef>
              <a:spcAft>
                <a:spcPts val="599"/>
              </a:spcAft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Делают образовательный процесс увлекательным.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 Игры снижают уровень тревожности у детей, способствуют развитию познавательных процессов, таких как внимание, память, мышление и речь.</a:t>
            </a:r>
            <a:endParaRPr>
              <a:latin typeface="Times New Roman"/>
              <a:ea typeface="Times New Roman"/>
              <a:cs typeface="Times New Roman"/>
            </a:endParaRPr>
          </a:p>
          <a:p>
            <a:pPr marR="0" algn="just">
              <a:spcBef>
                <a:spcPts val="0"/>
              </a:spcBef>
              <a:spcAft>
                <a:spcPts val="599"/>
              </a:spcAft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Закрепление сложных тем школьной программы</a:t>
            </a:r>
            <a:r>
              <a:rPr sz="1400">
                <a:latin typeface="Times New Roman"/>
                <a:ea typeface="Times New Roman"/>
                <a:cs typeface="Times New Roman"/>
              </a:rPr>
              <a:t>. Настольные игры помогают запомнить сложные темы. Главное — не частить с ними и применять только тогда, когда ребёнку действительно нужна помощь в освоении нового материала.</a:t>
            </a:r>
          </a:p>
          <a:p>
            <a:pPr marR="0" algn="just">
              <a:spcBef>
                <a:spcPts val="0"/>
              </a:spcBef>
              <a:spcAft>
                <a:spcPts val="599"/>
              </a:spcAft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Увеличение скорости чтения</a:t>
            </a:r>
            <a:r>
              <a:rPr sz="1400">
                <a:latin typeface="Times New Roman"/>
                <a:ea typeface="Times New Roman"/>
                <a:cs typeface="Times New Roman"/>
              </a:rPr>
              <a:t>. </a:t>
            </a:r>
          </a:p>
          <a:p>
            <a:pPr marR="0" algn="just">
              <a:spcBef>
                <a:spcPts val="0"/>
              </a:spcBef>
              <a:spcAft>
                <a:spcPts val="598"/>
              </a:spcAft>
              <a:defRPr/>
            </a:pPr>
            <a:r>
              <a:rPr sz="1400" b="1">
                <a:latin typeface="Times New Roman"/>
                <a:ea typeface="Times New Roman"/>
                <a:cs typeface="Times New Roman"/>
              </a:rPr>
              <a:t>Улучшение математических навыков</a:t>
            </a:r>
            <a:r>
              <a:rPr sz="1400">
                <a:latin typeface="Times New Roman"/>
                <a:ea typeface="Times New Roman"/>
                <a:cs typeface="Times New Roman"/>
              </a:rPr>
              <a:t>. В большинстве настольных играх нужно считать — очки, ходы, карточки, условные деньги, точки на кубиках. Существуют настольные игры, специально созданные для развития математических навыков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1041597" y="4938888"/>
            <a:ext cx="7642027" cy="1367013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just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4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Настольные игры способствуют лучшему усвоению учебных навыков, по предметам школьной программы, а также сделать образовательный процесс более интересным и увлекательным.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 bwMode="auto">
          <a:xfrm>
            <a:off x="1370012" y="1093610"/>
            <a:ext cx="7313611" cy="4848401"/>
          </a:xfrm>
        </p:spPr>
        <p:txBody>
          <a:bodyPr/>
          <a:lstStyle/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Пакля -рвакля</a:t>
            </a: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200" b="1" u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Цель игры-обогащение словарного запаса,  развитие слухового внимания, фонематического слуха, языкового чутья</a:t>
            </a:r>
            <a:endParaRPr sz="1200" b="1">
              <a:solidFill>
                <a:srgbClr val="7030A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Все одновременно ищут объекты, названия которых рифмуются друг с другом. Первый, кто справится, забирает себе карточки с подходящими изображениями</a:t>
            </a:r>
            <a:r>
              <a:rPr lang="ru-RU" sz="1200" b="1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85971" y="2522360"/>
            <a:ext cx="4295069" cy="34196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010347" y="2478263"/>
            <a:ext cx="3915833" cy="33264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5442499" y="301624"/>
            <a:ext cx="3241125" cy="1762124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Соображарий джуниор</a:t>
            </a:r>
            <a:b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игре нужно подбирать слова с заданной буквы и по определённому условию.</a:t>
            </a:r>
            <a:r>
              <a:rPr sz="1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b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Цель игры-обогащение словарного запаса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10799956" flipH="1" flipV="1">
            <a:off x="911405" y="361590"/>
            <a:ext cx="3955502" cy="258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565346" y="3704166"/>
            <a:ext cx="4048124" cy="573263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marL="179704" marR="0" indent="-179704" algn="l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defRPr/>
            </a:pPr>
            <a:endParaRPr sz="1200" b="0">
              <a:latin typeface="Times New Roman"/>
              <a:ea typeface="Times New Roman"/>
              <a:cs typeface="Times New Roman"/>
            </a:endParaRPr>
          </a:p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Развить скорочтение с помощью игры</a:t>
            </a:r>
            <a:r>
              <a:rPr sz="1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«Читай-Хватай».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200" b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213192" y="3730623"/>
            <a:ext cx="3395484" cy="2915478"/>
          </a:xfrm>
          <a:prstGeom prst="rect">
            <a:avLst/>
          </a:prstGeom>
        </p:spPr>
      </p:pic>
      <p:sp>
        <p:nvSpPr>
          <p:cNvPr id="8" name=" 7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18402" y="4312708"/>
            <a:ext cx="3880555" cy="25244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5442498" y="3060347"/>
            <a:ext cx="3854097" cy="610728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marL="179704" marR="0" indent="-179704" algn="l">
              <a:lnSpc>
                <a:spcPct val="100000"/>
              </a:lnSpc>
              <a:spcBef>
                <a:spcPts val="0"/>
              </a:spcBef>
              <a:spcAft>
                <a:spcPts val="598"/>
              </a:spcAft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Запомнить алфавит с помощью игры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«Зверобуквы».</a:t>
            </a:r>
            <a:r>
              <a:rPr sz="1200" b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200" b="0">
              <a:latin typeface="Times New Roman"/>
              <a:ea typeface="Times New Roman"/>
              <a:cs typeface="Times New Roman"/>
            </a:endParaRPr>
          </a:p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200" b="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68054" y="1847811"/>
            <a:ext cx="3219096" cy="3392001"/>
          </a:xfrm>
          <a:prstGeom prst="rect">
            <a:avLst/>
          </a:prstGeom>
        </p:spPr>
      </p:pic>
      <p:sp>
        <p:nvSpPr>
          <p:cNvPr id="6" name=" 5"/>
          <p:cNvSpPr/>
          <p:nvPr/>
        </p:nvSpPr>
        <p:spPr bwMode="auto">
          <a:xfrm>
            <a:off x="4577099" y="3353576"/>
            <a:ext cx="244753" cy="380472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116179" y="2213556"/>
            <a:ext cx="3968748" cy="3300382"/>
          </a:xfrm>
          <a:prstGeom prst="rect">
            <a:avLst/>
          </a:prstGeom>
        </p:spPr>
      </p:pic>
      <p:sp>
        <p:nvSpPr>
          <p:cNvPr id="8" name=" 7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9" name=" 8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1341458" y="582083"/>
            <a:ext cx="7108472" cy="740833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Учимся сочинять и рассказывать литературные произведения с помощью игр</a:t>
            </a:r>
          </a:p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«Сочиняем сказки»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«Сочиняем истории».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1370012" y="301624"/>
            <a:ext cx="7313611" cy="403930"/>
          </a:xfrm>
        </p:spPr>
        <p:txBody>
          <a:bodyPr/>
          <a:lstStyle/>
          <a:p>
            <a:pPr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Развиваем артикуляцию и речь с помощью игры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«Языкалом».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80138" y="3598333"/>
            <a:ext cx="4191878" cy="27604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026818" y="3358602"/>
            <a:ext cx="3527776" cy="3369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825138" y="2063749"/>
            <a:ext cx="3862916" cy="599722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Закрепить важнейшие термины из курса русского языка, как, например, в игре</a:t>
            </a:r>
            <a:r>
              <a:rPr sz="1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«Ихний Ихниевич»</a:t>
            </a:r>
            <a:r>
              <a:rPr sz="1200" b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8" name=" 7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36041" y="870755"/>
            <a:ext cx="3651249" cy="2539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393553" y="2826630"/>
            <a:ext cx="4239976" cy="31309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91942" y="1314096"/>
            <a:ext cx="3474860" cy="3077985"/>
          </a:xfrm>
          <a:prstGeom prst="rect">
            <a:avLst/>
          </a:prstGeom>
        </p:spPr>
      </p:pic>
      <p:sp>
        <p:nvSpPr>
          <p:cNvPr id="7" name=" 6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004930" y="873124"/>
            <a:ext cx="4259791" cy="88194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Игра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«Словодыр»</a:t>
            </a:r>
            <a:r>
              <a:rPr sz="12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развивае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 не только грамотность,но и внимательность скорость реакции. С её помощью форм</a:t>
            </a:r>
            <a:r>
              <a:rPr sz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ируется привычка находить проверочные слова и выбирать правильное написание.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1370012" y="301624"/>
            <a:ext cx="6162695" cy="465666"/>
          </a:xfrm>
        </p:spPr>
        <p:txBody>
          <a:bodyPr/>
          <a:lstStyle/>
          <a:p>
            <a:pPr algn="ctr">
              <a:defRPr/>
            </a:pPr>
            <a:r>
              <a:rPr sz="1400" b="0" u="sng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Некоторые настольные игры для обучения математике</a:t>
            </a:r>
            <a:endParaRPr sz="1400"/>
          </a:p>
        </p:txBody>
      </p:sp>
      <p:sp>
        <p:nvSpPr>
          <p:cNvPr id="5" name="TextBox 4"/>
          <p:cNvSpPr txBox="1"/>
          <p:nvPr/>
        </p:nvSpPr>
        <p:spPr bwMode="auto">
          <a:xfrm>
            <a:off x="2532083" y="890763"/>
            <a:ext cx="6120694" cy="829027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Игра 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«Спящие королевы»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развивает память, внимание, устный счёт в пределах 10 и элементы стратегического мышления.</a:t>
            </a: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76873" y="1613957"/>
            <a:ext cx="6058959" cy="44538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09583" y="2831041"/>
            <a:ext cx="3395484" cy="3545415"/>
          </a:xfrm>
          <a:prstGeom prst="rect">
            <a:avLst/>
          </a:prstGeom>
        </p:spPr>
      </p:pic>
      <p:sp>
        <p:nvSpPr>
          <p:cNvPr id="6" name=" 5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7" name=" 6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241041" y="79374"/>
            <a:ext cx="3818819" cy="2769305"/>
          </a:xfrm>
          <a:prstGeom prst="rect">
            <a:avLst/>
          </a:prstGeom>
        </p:spPr>
      </p:pic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9A942C2-D756-FDAA-49D8-9E7E88825C00}" type="slidenum">
              <a:rPr lang="ru-RU"/>
              <a:t>11</a:t>
            </a:fld>
            <a:endParaRPr lang="ru-RU"/>
          </a:p>
        </p:txBody>
      </p:sp>
      <p:sp>
        <p:nvSpPr>
          <p:cNvPr id="10" name=" 9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407221" y="3148541"/>
            <a:ext cx="3518957" cy="31926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336041" y="299860"/>
            <a:ext cx="1896180" cy="1852083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just">
              <a:defRPr/>
            </a:pP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Числиус»</a:t>
            </a: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развивает математические навыки и устный счёт в пределах 10 скорость реакция, память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112777" y="329167"/>
            <a:ext cx="2866319" cy="258409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just"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«Числиус PRO»</a:t>
            </a:r>
            <a:r>
              <a:rPr sz="1200" b="0" u="sng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уникальная игра, которая учит через игру весело, понятно и быстрее, чем это происходит при обычном учебном процессе! Ведь игроки попадают в волшебный магазин, где продают фантастических существ-такая тема очень нравится детям. Счёт с переходом через десяток -основа начальной математики. Именно на нем базируется счёт в столбик, устный счёт в пределах сотни, тысячи и далее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1824" y="3291840"/>
            <a:ext cx="63174" cy="186818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44860" y="54863"/>
            <a:ext cx="4277430" cy="3446455"/>
          </a:xfrm>
          <a:prstGeom prst="rect">
            <a:avLst/>
          </a:prstGeom>
        </p:spPr>
      </p:pic>
      <p:sp>
        <p:nvSpPr>
          <p:cNvPr id="6" name=" 5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798680" y="3474737"/>
            <a:ext cx="4255327" cy="2906026"/>
          </a:xfrm>
          <a:prstGeom prst="rect">
            <a:avLst/>
          </a:prstGeom>
        </p:spPr>
      </p:pic>
      <p:sp>
        <p:nvSpPr>
          <p:cNvPr id="8" name=" 7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9" name=" 8"/>
          <p:cNvSpPr/>
          <p:nvPr/>
        </p:nvSpPr>
        <p:spPr bwMode="auto">
          <a:xfrm>
            <a:off x="7094964" y="6139046"/>
            <a:ext cx="199565" cy="287894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0" name=" 9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4445902" y="255763"/>
            <a:ext cx="4048124" cy="1146527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l"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«Корова 006»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Т игра полезна для детей, так как помогает нарабатывать навыки счёта от 1 до 104 и умение сравнивать числа по величине (больше/меньше).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1191527" y="4109860"/>
            <a:ext cx="3298471" cy="22930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just"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Игра «Геометрика»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подходит для закрепления знаний начальной школы, а также для знакомства с формами и фигурами.Усвоение базовых геометрических понятий. В ходе игры игроки запоминают названия фигур и их признаки, математическую терминологию, свойства геометрических объектов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just">
              <a:defRPr/>
            </a:pPr>
            <a:r>
              <a:rPr sz="1200" b="1" u="sng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Цветариум».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Игра, в основе которой лежит таблица умножения. Игроки выращивают клумбы, борются с вредителями, выращивают растения, а после продают их.Также игра помогает освоить принципы сложения, вычитания, умножения и деления. Игроки в ходе игры многократно повторяют сложение одинаковых чисел, что приводит к пониманию принципа умножения.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17847" y="2134181"/>
            <a:ext cx="5997221" cy="340442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 3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 4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80276" y="61611"/>
            <a:ext cx="4603750" cy="3413124"/>
          </a:xfrm>
          <a:prstGeom prst="rect">
            <a:avLst/>
          </a:prstGeom>
        </p:spPr>
      </p:pic>
      <p:sp>
        <p:nvSpPr>
          <p:cNvPr id="7" name=" 6"/>
          <p:cNvSpPr/>
          <p:nvPr/>
        </p:nvSpPr>
        <p:spPr bwMode="auto">
          <a:xfrm>
            <a:off x="4444560" y="3291840"/>
            <a:ext cx="255024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802083" y="2930937"/>
            <a:ext cx="5265208" cy="38160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4860416" y="229305"/>
            <a:ext cx="4030485" cy="3794054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algn="just">
              <a:defRPr/>
            </a:pPr>
            <a:r>
              <a:rPr sz="1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«Активити»</a:t>
            </a:r>
            <a:r>
              <a:rPr sz="1200" b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12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Игра представляет собой набор карточек со словами, значение которых игрок должен объяснить партнёру с использованием  мимики, рисунков или слов-синонимов, при этом не называя однокоренные слова. Игра может использоваться для расширения словарного запаса, а также для тренинга навыков говорения и понимания, коммуникации и сплочение коллектива.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 bwMode="auto">
          <a:xfrm>
            <a:off x="1370012" y="590902"/>
            <a:ext cx="7313611" cy="5351110"/>
          </a:xfrm>
        </p:spPr>
        <p:txBody>
          <a:bodyPr/>
          <a:lstStyle/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 b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 b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 b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 b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00000"/>
              </a:lnSpc>
              <a:spcBef>
                <a:spcPts val="599"/>
              </a:spcBef>
              <a:spcAft>
                <a:spcPts val="599"/>
              </a:spcAft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400" b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Главное условие успешного применения игровых технологий — это индивидуальный подход, учёт особенностей каждого ребёнка и создание условий для его личностного роста и развития</a:t>
            </a: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endParaRPr sz="1400">
              <a:latin typeface="Times New Roman"/>
              <a:ea typeface="Times New Roman"/>
              <a:cs typeface="Times New Roman"/>
            </a:endParaRPr>
          </a:p>
          <a:p>
            <a:pPr marL="0" indent="0">
              <a:buClr>
                <a:schemeClr val="tx2"/>
              </a:buClr>
              <a:buSzPct val="70000"/>
              <a:buFont typeface="Wingdings"/>
              <a:buNone/>
              <a:defRPr/>
            </a:pPr>
            <a:r>
              <a:rPr sz="1400" b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Таким образом, игры способствуют организации особой развивающей среды для детей с ОВЗ, в которой моделируются разные жизненные ситуации, закрепляются необходимые качества и умения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Замещающее 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lnSpc>
                <a:spcPct val="110000"/>
              </a:lnSpc>
              <a:defRPr/>
            </a:pPr>
            <a:endParaRPr lang="ru-RU"/>
          </a:p>
        </p:txBody>
      </p:sp>
      <p:sp>
        <p:nvSpPr>
          <p:cNvPr id="6" name="Замещающий 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Е.П.Калиниченко  2009 год</a:t>
            </a:r>
            <a:endParaRPr/>
          </a:p>
        </p:txBody>
      </p:sp>
      <p:pic>
        <p:nvPicPr>
          <p:cNvPr id="7" name="Изображение 10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1594" y="23495"/>
            <a:ext cx="8891905" cy="6644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ur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970</Words>
  <Application>Microsoft Office PowerPoint</Application>
  <DocSecurity>0</DocSecurity>
  <PresentationFormat>Экран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Verdana</vt:lpstr>
      <vt:lpstr>Wingdings</vt:lpstr>
      <vt:lpstr>Turtle</vt:lpstr>
      <vt:lpstr>КОУ «Радужнинская школа для обучающихся с ограниченными возможностями здоровья»</vt:lpstr>
      <vt:lpstr> Игровые технологии—эффективное средство коррекционно-развивающего воздействия при работе с детьми, имеющими ограниченные возможности здоровья</vt:lpstr>
      <vt:lpstr>Некоторые преимущества использования игр в работе с такими детьми:</vt:lpstr>
      <vt:lpstr> Настольные игры способствуют лучшему усвоению учебных навыков, по предметам школьной программы, а также сделать образовательный процесс более интересным и увлекательным.</vt:lpstr>
      <vt:lpstr>Презентация PowerPoint</vt:lpstr>
      <vt:lpstr>Соображарий джуниор В игре нужно подбирать слова с заданной буквы и по определённому условию.  Цель игры-обогащение словарного запаса</vt:lpstr>
      <vt:lpstr>Презентация PowerPoint</vt:lpstr>
      <vt:lpstr>Развиваем артикуляцию и речь с помощью игры «Языкалом».</vt:lpstr>
      <vt:lpstr>Презентация PowerPoint</vt:lpstr>
      <vt:lpstr>Некоторые настольные игры для обучения математике</vt:lpstr>
      <vt:lpstr>Презентация PowerPoint</vt:lpstr>
      <vt:lpstr>Презентация PowerPoint</vt:lpstr>
      <vt:lpstr>Цветариум». Игра, в основе которой лежит таблица умножения. Игроки выращивают клумбы, борются с вредителями, выращивают растения, а после продают их.Также игра помогает освоить принципы сложения, вычитания, умножения и деления. Игроки в ходе игры многократно повторяют сложение одинаковых чисел, что приводит к пониманию принципа умножения.</vt:lpstr>
      <vt:lpstr>Презентация PowerPoint</vt:lpstr>
      <vt:lpstr>Презентация PowerPoint</vt:lpstr>
      <vt:lpstr>Презентация PowerPoint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Подростковый возраст. Психологические особенности</dc:title>
  <dc:subject/>
  <dc:creator>Admin</dc:creator>
  <cp:keywords/>
  <dc:description/>
  <cp:lastModifiedBy>Екатерина Чимутова</cp:lastModifiedBy>
  <cp:revision>111</cp:revision>
  <dcterms:created xsi:type="dcterms:W3CDTF">2008-10-16T19:21:00Z</dcterms:created>
  <dcterms:modified xsi:type="dcterms:W3CDTF">2026-09-24T15:12:41Z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1DECDB32C41049888D6361BB24CEF266_13</vt:lpwstr>
  </property>
  <property fmtid="{D5CDD505-2E9C-101B-9397-08002B2CF9AE}" pid="3" name="KSOProductBuildVer">
    <vt:lpwstr>1049-12.2.0.13431</vt:lpwstr>
  </property>
</Properties>
</file>