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5" r:id="rId6"/>
    <p:sldId id="267" r:id="rId7"/>
    <p:sldId id="266" r:id="rId8"/>
    <p:sldId id="262" r:id="rId9"/>
    <p:sldId id="264" r:id="rId10"/>
    <p:sldId id="268" r:id="rId11"/>
    <p:sldId id="270" r:id="rId12"/>
    <p:sldId id="271" r:id="rId13"/>
    <p:sldId id="272" r:id="rId14"/>
    <p:sldId id="273" r:id="rId15"/>
    <p:sldId id="274" r:id="rId16"/>
    <p:sldId id="276" r:id="rId17"/>
    <p:sldId id="277" r:id="rId18"/>
    <p:sldId id="275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A452-7368-4E40-9688-D6B0A7EA79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5E38-D10F-4356-B2E4-49B8E1E0C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821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A452-7368-4E40-9688-D6B0A7EA79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5E38-D10F-4356-B2E4-49B8E1E0C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05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A452-7368-4E40-9688-D6B0A7EA79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5E38-D10F-4356-B2E4-49B8E1E0C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056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A452-7368-4E40-9688-D6B0A7EA79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5E38-D10F-4356-B2E4-49B8E1E0C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174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A452-7368-4E40-9688-D6B0A7EA79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5E38-D10F-4356-B2E4-49B8E1E0C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50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A452-7368-4E40-9688-D6B0A7EA79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5E38-D10F-4356-B2E4-49B8E1E0C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274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A452-7368-4E40-9688-D6B0A7EA79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5E38-D10F-4356-B2E4-49B8E1E0C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338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A452-7368-4E40-9688-D6B0A7EA79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5E38-D10F-4356-B2E4-49B8E1E0C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57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A452-7368-4E40-9688-D6B0A7EA79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5E38-D10F-4356-B2E4-49B8E1E0C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722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A452-7368-4E40-9688-D6B0A7EA79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5E38-D10F-4356-B2E4-49B8E1E0C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257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A452-7368-4E40-9688-D6B0A7EA79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F5E38-D10F-4356-B2E4-49B8E1E0C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680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7A452-7368-4E40-9688-D6B0A7EA79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F5E38-D10F-4356-B2E4-49B8E1E0C9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06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6627" y="1488647"/>
            <a:ext cx="6623222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Как оказать поддержку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в трудной ситуации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667" y="1488647"/>
            <a:ext cx="3583458" cy="23889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49145" y="4563761"/>
            <a:ext cx="8567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Иленко</a:t>
            </a:r>
            <a:r>
              <a:rPr lang="ru-RU" sz="3200" b="1" i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Ольга Николаевна, педагог-психолог</a:t>
            </a:r>
          </a:p>
        </p:txBody>
      </p:sp>
    </p:spTree>
    <p:extLst>
      <p:ext uri="{BB962C8B-B14F-4D97-AF65-F5344CB8AC3E}">
        <p14:creationId xmlns:p14="http://schemas.microsoft.com/office/powerpoint/2010/main" val="426792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7370" y="437764"/>
            <a:ext cx="7620000" cy="615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456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Особо следует выделить ситуации, которые могут стать кризисными для детей и подростков: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несчастная любовь, разрыв отношений;</a:t>
            </a:r>
          </a:p>
          <a:p>
            <a:pPr algn="just"/>
            <a:r>
              <a:rPr lang="ru-RU" dirty="0"/>
              <a:t>ссора (острый конфликт) со значимыми взрослыми (родители, учителя);</a:t>
            </a:r>
          </a:p>
          <a:p>
            <a:pPr algn="just"/>
            <a:r>
              <a:rPr lang="ru-RU" dirty="0"/>
              <a:t>тяжелая жизненная ситуация (смерть близкого человека, тяжёлое заболевание);</a:t>
            </a:r>
          </a:p>
          <a:p>
            <a:pPr algn="just"/>
            <a:r>
              <a:rPr lang="ru-RU" dirty="0"/>
              <a:t>разочарование в своих успехах в школе или другие неудачи на фоне высоких требований, предъявляемых окружением или семьёй;</a:t>
            </a:r>
          </a:p>
          <a:p>
            <a:pPr algn="just"/>
            <a:r>
              <a:rPr lang="ru-RU" dirty="0"/>
              <a:t>неприятности в семье, нестабильная семейная ситуация (например, различные требования к ребенку отца и матери, которые находятся в разводе).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769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7222" y="370703"/>
            <a:ext cx="11071654" cy="5806260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43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Наиболее тяжело эти ситуации переживают дети со следующими личностными особенностями: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импульсивность, эмоциональная нестабильность;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перфекционизм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агрессивное поведение, раздражительность;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неумение преодолевать проблемы и трудности, отсутствие гибкости мышления, инфантильность;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нестабильная самооценка;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самодовольство, излишняя самоуверенность или чувство неполноценности и неуверенности;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тревожность и подавленность, частое плохое настроение.</a:t>
            </a:r>
          </a:p>
        </p:txBody>
      </p:sp>
    </p:spTree>
    <p:extLst>
      <p:ext uri="{BB962C8B-B14F-4D97-AF65-F5344CB8AC3E}">
        <p14:creationId xmlns:p14="http://schemas.microsoft.com/office/powerpoint/2010/main" val="1964134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разговора с ребёнком,</a:t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находящимся в кризисном состоянии: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58097"/>
            <a:ext cx="10515600" cy="471886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- </a:t>
            </a:r>
            <a:r>
              <a:rPr lang="ru-RU" sz="3200" dirty="0"/>
              <a:t>Успокоиться самому</a:t>
            </a:r>
          </a:p>
          <a:p>
            <a:pPr marL="0" indent="0" algn="just">
              <a:buNone/>
            </a:pPr>
            <a:r>
              <a:rPr lang="ru-RU" sz="3200" dirty="0"/>
              <a:t>- Уделить всё внимание ребёнку</a:t>
            </a:r>
          </a:p>
          <a:p>
            <a:pPr marL="0" indent="0" algn="just">
              <a:buNone/>
            </a:pPr>
            <a:r>
              <a:rPr lang="ru-RU" sz="3200" dirty="0"/>
              <a:t>- Вести беседу так, будто вы обладаете неограниченным запасом времени и важнее этой беседы для вас сейчас ничего нет</a:t>
            </a:r>
          </a:p>
          <a:p>
            <a:pPr marL="0" indent="0" algn="just">
              <a:buNone/>
            </a:pPr>
            <a:r>
              <a:rPr lang="ru-RU" sz="3200" dirty="0"/>
              <a:t>- Избегать нотаций, уговаривания, менторского тона речи</a:t>
            </a:r>
          </a:p>
          <a:p>
            <a:pPr marL="0" indent="0" algn="just">
              <a:buNone/>
            </a:pPr>
            <a:r>
              <a:rPr lang="ru-RU" sz="3200" dirty="0"/>
              <a:t>- Дать ребёнку возможность высказаться и говорить только тогда, когда перестанет говорить он</a:t>
            </a:r>
          </a:p>
        </p:txBody>
      </p:sp>
    </p:spTree>
    <p:extLst>
      <p:ext uri="{BB962C8B-B14F-4D97-AF65-F5344CB8AC3E}">
        <p14:creationId xmlns:p14="http://schemas.microsoft.com/office/powerpoint/2010/main" val="1430437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Поддерживая ребенка, лучше опираться </a:t>
            </a:r>
            <a:b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некоторые базовые правила: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ru-RU" dirty="0"/>
              <a:t>быть терпеливым и внимательным;</a:t>
            </a:r>
          </a:p>
          <a:p>
            <a:pPr lvl="0"/>
            <a:r>
              <a:rPr lang="ru-RU" dirty="0"/>
              <a:t>проявлять такт и деликатность;</a:t>
            </a:r>
          </a:p>
          <a:p>
            <a:pPr lvl="0"/>
            <a:r>
              <a:rPr lang="ru-RU" dirty="0"/>
              <a:t>вдумчиво выбирать слова для диалога;</a:t>
            </a:r>
          </a:p>
          <a:p>
            <a:pPr lvl="0"/>
            <a:r>
              <a:rPr lang="ru-RU" dirty="0"/>
              <a:t>пробовать поставить себя на место ребёнка (с учётом его возраста);</a:t>
            </a:r>
          </a:p>
          <a:p>
            <a:pPr lvl="0"/>
            <a:r>
              <a:rPr lang="ru-RU" dirty="0"/>
              <a:t>отслеживать его эмоциональное состояние и действия, но не довлеть над ним, соблюдать личные границы и давать возможность сделать выбор самостоятельно;</a:t>
            </a:r>
          </a:p>
          <a:p>
            <a:pPr lvl="0"/>
            <a:r>
              <a:rPr lang="ru-RU" dirty="0"/>
              <a:t>помогать находить полезные источники информации по волнующей теме и быть готовым обсуждать самые сложные вопросы.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4685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0078" y="12622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разговора и примеры фраз для оказания эмоциональной поддержки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514" y="1451791"/>
            <a:ext cx="11491783" cy="476777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/>
              <a:t>1) Начало разговора: «Мне показалось, что в последнее время ты выглядишь</a:t>
            </a:r>
          </a:p>
          <a:p>
            <a:pPr marL="0" indent="0" algn="just">
              <a:buNone/>
            </a:pPr>
            <a:r>
              <a:rPr lang="ru-RU" sz="2400" dirty="0"/>
              <a:t>расстроенным, у тебя что-то случилось?»;</a:t>
            </a:r>
          </a:p>
          <a:p>
            <a:pPr marL="0" indent="0" algn="just">
              <a:buNone/>
            </a:pPr>
            <a:r>
              <a:rPr lang="ru-RU" sz="2400" dirty="0"/>
              <a:t>2) Активное слушание. Пересказать то, что ребёнок рассказал вам, чтобы он убедился, что вы действительно поняли суть услышанного и ничего не пропустили мимо ушей: «Правильно ли я тебя понял(а), что …?»</a:t>
            </a:r>
          </a:p>
          <a:p>
            <a:pPr marL="0" indent="0" algn="just">
              <a:buNone/>
            </a:pPr>
            <a:r>
              <a:rPr lang="ru-RU" sz="2400" dirty="0"/>
              <a:t>3) Прояснение намерений: «Бывало ли тебе так тяжело, что тебе хотелось, чтобы это все поскорее закончилось?»</a:t>
            </a:r>
          </a:p>
          <a:p>
            <a:pPr marL="0" indent="0" algn="just">
              <a:buNone/>
            </a:pPr>
            <a:r>
              <a:rPr lang="ru-RU" sz="2400" dirty="0"/>
              <a:t>4) Расширение перспективы: «Давай подумаем, какие могут быть выходы из этой</a:t>
            </a:r>
          </a:p>
          <a:p>
            <a:pPr marL="0" indent="0" algn="just">
              <a:buNone/>
            </a:pPr>
            <a:r>
              <a:rPr lang="ru-RU" sz="2400" dirty="0"/>
              <a:t>ситуации? Как ты раньше справлялся с трудностями? Что бы ты сказал, если бы на</a:t>
            </a:r>
          </a:p>
          <a:p>
            <a:pPr marL="0" indent="0" algn="just">
              <a:buNone/>
            </a:pPr>
            <a:r>
              <a:rPr lang="ru-RU" sz="2400" dirty="0"/>
              <a:t>твоем месте был твой друг?»</a:t>
            </a:r>
          </a:p>
          <a:p>
            <a:pPr marL="0" indent="0" algn="just">
              <a:buNone/>
            </a:pPr>
            <a:r>
              <a:rPr lang="ru-RU" sz="2400" dirty="0"/>
              <a:t>5) Нормализация, вселение надежды: «Иногда мы все чувствуем себя подавленными, неспособными что-либо изменить, но потом это состояние проходит»</a:t>
            </a:r>
          </a:p>
        </p:txBody>
      </p:sp>
    </p:spTree>
    <p:extLst>
      <p:ext uri="{BB962C8B-B14F-4D97-AF65-F5344CB8AC3E}">
        <p14:creationId xmlns:p14="http://schemas.microsoft.com/office/powerpoint/2010/main" val="3305707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2929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Фразы-помощники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18054"/>
            <a:ext cx="10515600" cy="501542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effectLst/>
              </a:rPr>
              <a:t>Я рядом и готов тебя слушать…</a:t>
            </a:r>
          </a:p>
          <a:p>
            <a:pPr algn="just"/>
            <a:r>
              <a:rPr lang="ru-RU" dirty="0">
                <a:effectLst/>
              </a:rPr>
              <a:t>Если ты хочешь поговорить, я готов слушать…</a:t>
            </a:r>
          </a:p>
          <a:p>
            <a:pPr algn="just"/>
            <a:r>
              <a:rPr lang="ru-RU" dirty="0">
                <a:effectLst/>
              </a:rPr>
              <a:t>Я вижу, что ты расстроился…</a:t>
            </a:r>
          </a:p>
          <a:p>
            <a:pPr algn="just"/>
            <a:r>
              <a:rPr lang="ru-RU" dirty="0">
                <a:effectLst/>
              </a:rPr>
              <a:t>Как я могу поддержать тебя?</a:t>
            </a:r>
          </a:p>
          <a:p>
            <a:pPr algn="just"/>
            <a:r>
              <a:rPr lang="ru-RU" dirty="0">
                <a:effectLst/>
              </a:rPr>
              <a:t>Ты всё равно молодец, потому что…</a:t>
            </a:r>
          </a:p>
          <a:p>
            <a:pPr algn="just"/>
            <a:r>
              <a:rPr lang="ru-RU" dirty="0">
                <a:effectLst/>
              </a:rPr>
              <a:t>Понимаю тебя, у меня была похожая история…</a:t>
            </a:r>
          </a:p>
          <a:p>
            <a:pPr algn="just"/>
            <a:r>
              <a:rPr lang="ru-RU" dirty="0">
                <a:effectLst/>
              </a:rPr>
              <a:t>Ты прав, это сложно… </a:t>
            </a:r>
          </a:p>
          <a:p>
            <a:pPr algn="just"/>
            <a:r>
              <a:rPr lang="ru-RU" dirty="0">
                <a:effectLst/>
              </a:rPr>
              <a:t>Наверное, и я бы не смог поступить иначе…</a:t>
            </a:r>
          </a:p>
          <a:p>
            <a:pPr algn="just"/>
            <a:r>
              <a:rPr lang="ru-RU" dirty="0">
                <a:effectLst/>
              </a:rPr>
              <a:t>Зато благодаря этой ситуации ты…</a:t>
            </a:r>
          </a:p>
          <a:p>
            <a:pPr algn="just"/>
            <a:r>
              <a:rPr lang="ru-RU" dirty="0">
                <a:effectLst/>
              </a:rPr>
              <a:t>Давай попробуем разобраться вместе…</a:t>
            </a:r>
          </a:p>
          <a:p>
            <a:pPr algn="just"/>
            <a:r>
              <a:rPr lang="ru-RU" dirty="0">
                <a:effectLst/>
              </a:rPr>
              <a:t>Что тебе нужно? Какая помощь тебе нужна? В чём тебе нужна помощь?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7341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262" y="1491050"/>
            <a:ext cx="11164333" cy="284205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C00000"/>
                </a:solidFill>
              </a:rPr>
              <a:t>То, что взрослому кажется пустяком, для ребёнка может быть поводом для очень серьёзных душевных переживаний.</a:t>
            </a:r>
          </a:p>
          <a:p>
            <a:pPr marL="0" indent="0" algn="ctr">
              <a:buNone/>
            </a:pPr>
            <a:r>
              <a:rPr lang="ru-RU" sz="3600" dirty="0"/>
              <a:t>Родители могут помочь своему ребёнку, если вовремя заметят у него признаки кризисного состояния и поговорят с ним. </a:t>
            </a:r>
          </a:p>
        </p:txBody>
      </p:sp>
    </p:spTree>
    <p:extLst>
      <p:ext uri="{BB962C8B-B14F-4D97-AF65-F5344CB8AC3E}">
        <p14:creationId xmlns:p14="http://schemas.microsoft.com/office/powerpoint/2010/main" val="3223993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Что могут сделать родители, чтобы не допустить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кризисной ситуации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1</a:t>
            </a:r>
            <a:r>
              <a:rPr lang="ru-RU" b="1" dirty="0"/>
              <a:t>. Поддерживайте доверительные отношения с детьми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316" y="2660669"/>
            <a:ext cx="7202959" cy="323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0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Что могут сделать родители, чтобы не допустить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кризисной ситуации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/>
              <a:t>2. Помните, что авторитарный стиль воспитания для подростков неэффективен и даже опасен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9289" y="3260243"/>
            <a:ext cx="4603793" cy="305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93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Что могут сделать родители, чтобы не допустить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кризисной ситуации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690688"/>
            <a:ext cx="10515600" cy="81048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/>
              <a:t>3. Говорите с ребенком/подростком </a:t>
            </a:r>
          </a:p>
          <a:p>
            <a:pPr marL="0" indent="0" algn="ctr">
              <a:buNone/>
            </a:pPr>
            <a:r>
              <a:rPr lang="ru-RU" sz="3600" b="1" dirty="0"/>
              <a:t>на серьезные темы</a:t>
            </a: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2907" y="3016251"/>
            <a:ext cx="4847969" cy="343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672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Что могут сделать родители, чтобы не допустить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кризисной ситуации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692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/>
              <a:t>4. Говорите о перспективах в жизни и будущем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1959" y="2877064"/>
            <a:ext cx="51435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37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Что могут сделать родители, чтобы не допустить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кризисной ситуации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76198"/>
            <a:ext cx="10515600" cy="10823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/>
              <a:t>5. Дайте понять ребенку, что опыт поражения так же важен, как и опыт в достижении успеха</a:t>
            </a: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2916" y="3179806"/>
            <a:ext cx="5956901" cy="335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533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Что могут сделать родители, чтобы не допустить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кризисной ситуации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763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/>
              <a:t>6. Будьте внимательны к любым признакам возможной</a:t>
            </a:r>
            <a:r>
              <a:rPr lang="ru-RU" sz="3600" dirty="0"/>
              <a:t> </a:t>
            </a:r>
            <a:r>
              <a:rPr lang="ru-RU" sz="3600" b="1" dirty="0"/>
              <a:t>опасности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981" y="3158223"/>
            <a:ext cx="4850038" cy="32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11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7168" y="209765"/>
            <a:ext cx="7710616" cy="634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598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84" y="1059084"/>
            <a:ext cx="11105190" cy="468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812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0346" y="486033"/>
            <a:ext cx="9348495" cy="602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2094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720</Words>
  <Application>Microsoft Office PowerPoint</Application>
  <PresentationFormat>Широкоэкранный</PresentationFormat>
  <Paragraphs>65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Как оказать поддержку  в трудной ситуации</vt:lpstr>
      <vt:lpstr>Презентация PowerPoint</vt:lpstr>
      <vt:lpstr>Особо следует выделить ситуации, которые могут стать кризисными для детей и подростков:</vt:lpstr>
      <vt:lpstr>Презентация PowerPoint</vt:lpstr>
      <vt:lpstr>Основные принципы разговора с ребёнком, находящимся в кризисном состоянии: </vt:lpstr>
      <vt:lpstr>Поддерживая ребенка, лучше опираться  на некоторые базовые правила:</vt:lpstr>
      <vt:lpstr>Структура разговора и примеры фраз для оказания эмоциональной поддержки</vt:lpstr>
      <vt:lpstr>Фразы-помощники</vt:lpstr>
      <vt:lpstr>Презентация PowerPoint</vt:lpstr>
      <vt:lpstr>Что могут сделать родители, чтобы не допустить кризисной ситуации</vt:lpstr>
      <vt:lpstr>Что могут сделать родители, чтобы не допустить кризисной ситуации</vt:lpstr>
      <vt:lpstr>Что могут сделать родители, чтобы не допустить кризисной ситуации</vt:lpstr>
      <vt:lpstr>Что могут сделать родители, чтобы не допустить кризисной ситуации</vt:lpstr>
      <vt:lpstr>Что могут сделать родители, чтобы не допустить кризисной ситуации</vt:lpstr>
      <vt:lpstr>Что могут сделать родители, чтобы не допустить кризисной ситуации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Екатерина Чимутова</cp:lastModifiedBy>
  <cp:revision>35</cp:revision>
  <dcterms:created xsi:type="dcterms:W3CDTF">2025-01-31T05:07:30Z</dcterms:created>
  <dcterms:modified xsi:type="dcterms:W3CDTF">2026-09-23T18:27:27Z</dcterms:modified>
</cp:coreProperties>
</file>