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6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4" r:id="rId3"/>
    <p:sldId id="317" r:id="rId4"/>
    <p:sldId id="310" r:id="rId5"/>
    <p:sldId id="267" r:id="rId6"/>
    <p:sldId id="312" r:id="rId7"/>
    <p:sldId id="269" r:id="rId8"/>
    <p:sldId id="311" r:id="rId9"/>
    <p:sldId id="271" r:id="rId10"/>
    <p:sldId id="313" r:id="rId11"/>
    <p:sldId id="273" r:id="rId12"/>
    <p:sldId id="274" r:id="rId13"/>
    <p:sldId id="275" r:id="rId14"/>
    <p:sldId id="276" r:id="rId15"/>
    <p:sldId id="315" r:id="rId16"/>
    <p:sldId id="316" r:id="rId17"/>
    <p:sldId id="304" r:id="rId18"/>
    <p:sldId id="263" r:id="rId19"/>
    <p:sldId id="305" r:id="rId20"/>
    <p:sldId id="306" r:id="rId21"/>
    <p:sldId id="307" r:id="rId22"/>
    <p:sldId id="308" r:id="rId23"/>
    <p:sldId id="309" r:id="rId24"/>
    <p:sldId id="318" r:id="rId25"/>
    <p:sldId id="30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67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311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484784"/>
            <a:ext cx="7380312" cy="2276872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</a:t>
            </a:r>
            <a:r>
              <a:rPr lang="ru-RU" sz="3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дисграфических</a:t>
            </a:r>
            <a: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орфографических ошибок</a:t>
            </a:r>
            <a:br>
              <a:rPr lang="ru-RU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2240" y="4948027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Подготовила:</a:t>
            </a:r>
          </a:p>
          <a:p>
            <a:pPr algn="just"/>
            <a:r>
              <a:rPr lang="ru-RU" dirty="0"/>
              <a:t>Учитель-логопед</a:t>
            </a:r>
          </a:p>
          <a:p>
            <a:pPr algn="just"/>
            <a:r>
              <a:rPr lang="ru-RU" dirty="0"/>
              <a:t>Збраилова О.С.</a:t>
            </a:r>
          </a:p>
          <a:p>
            <a:pPr algn="just"/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95736" y="5972002"/>
            <a:ext cx="3219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dirty="0"/>
              <a:t>МОУ СОШ №50</a:t>
            </a:r>
          </a:p>
        </p:txBody>
      </p:sp>
    </p:spTree>
    <p:extLst>
      <p:ext uri="{BB962C8B-B14F-4D97-AF65-F5344CB8AC3E}">
        <p14:creationId xmlns:p14="http://schemas.microsoft.com/office/powerpoint/2010/main" val="2155623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5BF49-39F3-80D6-A2BE-403E3869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Дисграфия</a:t>
            </a:r>
            <a:b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E9B5DF-00E0-7EC1-ED3B-0E2AF47FB1E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457200" algn="just">
              <a:spcBef>
                <a:spcPts val="330"/>
              </a:spcBef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B2FEB-EDAE-1B08-0FAF-E63F32147552}"/>
              </a:ext>
            </a:extLst>
          </p:cNvPr>
          <p:cNvSpPr txBox="1"/>
          <p:nvPr/>
        </p:nvSpPr>
        <p:spPr>
          <a:xfrm>
            <a:off x="179512" y="1403574"/>
            <a:ext cx="850728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spcBef>
                <a:spcPts val="330"/>
              </a:spcBef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частичное расстройство процесса письма, связанное с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недостаточной сформированностью</a:t>
            </a:r>
            <a:r>
              <a:rPr lang="ru-RU" sz="32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психических функций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32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участвующих</a:t>
            </a:r>
            <a:r>
              <a:rPr lang="ru-RU" sz="32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</a:t>
            </a:r>
            <a:r>
              <a:rPr lang="ru-RU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контроле</a:t>
            </a:r>
            <a:r>
              <a:rPr lang="ru-RU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письменной</a:t>
            </a:r>
            <a:r>
              <a:rPr lang="ru-RU" sz="32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речи. Дисграфия проявляется стойкими, типичными и повторяющимися ошибками на письме, которые не исчезают самостоятельно, без целенаправленного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227551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0143D-7174-3BDA-11E7-1244127E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64096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i="0" u="none" strike="noStrike" baseline="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же причины приводят к нарушению письма?</a:t>
            </a:r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65E2B6-2723-6B59-F2BB-911A0D70D8C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640960" cy="5257800"/>
          </a:xfrm>
        </p:spPr>
        <p:txBody>
          <a:bodyPr/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R="0" algn="just"/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Поражение или недоразвитие отделов коры головного мозга связано с патологией беременности или родов у матери.</a:t>
            </a:r>
          </a:p>
          <a:p>
            <a:pPr marL="0" marR="0" indent="0" algn="just">
              <a:buNone/>
            </a:pPr>
            <a:endParaRPr lang="ru-RU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just"/>
            <a:r>
              <a:rPr lang="ru-RU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незрелость отделов головного мозга может быть связана с:</a:t>
            </a:r>
          </a:p>
          <a:p>
            <a:pPr marR="62530" algn="just">
              <a:buFont typeface="Wingdings" panose="05000000000000000000" pitchFamily="2" charset="2"/>
              <a:buChar char="§"/>
            </a:pPr>
            <a:r>
              <a:rPr lang="ru-RU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соматическими заболеваниями;</a:t>
            </a:r>
          </a:p>
          <a:p>
            <a:pPr marR="13810" algn="just">
              <a:buFont typeface="Wingdings" panose="05000000000000000000" pitchFamily="2" charset="2"/>
              <a:buChar char="§"/>
            </a:pPr>
            <a:r>
              <a:rPr lang="ru-RU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наследственным фактором, когда ребенку передается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есформированность мозговых структур, их качественная незрелость;</a:t>
            </a:r>
          </a:p>
          <a:p>
            <a:pPr marR="19530" algn="just">
              <a:buFont typeface="Wingdings" panose="05000000000000000000" pitchFamily="2" charset="2"/>
              <a:buChar char="§"/>
            </a:pPr>
            <a:r>
              <a:rPr lang="ru-RU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несформированность высших психических функций.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07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3FFCA-7C23-D847-85AD-945ECA60D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12" y="404664"/>
            <a:ext cx="8640960" cy="580926"/>
          </a:xfrm>
        </p:spPr>
        <p:txBody>
          <a:bodyPr>
            <a:normAutofit/>
          </a:bodyPr>
          <a:lstStyle/>
          <a:p>
            <a:pPr algn="ctr"/>
            <a:r>
              <a:rPr lang="ru-RU" sz="3200" b="1" i="0" u="none" strike="noStrike" baseline="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следующие виды дисграфии: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4664A1-63C6-943F-A6ED-BA5AE835382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44306" y="1196752"/>
            <a:ext cx="8604666" cy="5365940"/>
          </a:xfrm>
        </p:spPr>
        <p:txBody>
          <a:bodyPr/>
          <a:lstStyle/>
          <a:p>
            <a:r>
              <a:rPr lang="ru-RU" spc="-26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Артикуляторно</a:t>
            </a:r>
            <a:r>
              <a:rPr lang="ru-RU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акустическая</a:t>
            </a:r>
            <a:r>
              <a:rPr lang="ru-RU" spc="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lang="ru-RU" spc="-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-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</a:t>
            </a:r>
            <a:r>
              <a:rPr lang="ru-RU" spc="-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фонемного</a:t>
            </a:r>
            <a:r>
              <a:rPr lang="ru-RU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распознавания (акустическая)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pc="-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lang="ru-RU" spc="-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языкового</a:t>
            </a:r>
            <a:r>
              <a:rPr lang="ru-RU" spc="-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lang="ru-RU" spc="-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5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Аграмматическая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дисграфия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</a:t>
            </a:r>
            <a:r>
              <a:rPr lang="ru-RU" spc="-3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3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20" y="309726"/>
            <a:ext cx="8638160" cy="502061"/>
          </a:xfrm>
          <a:prstGeom prst="rect">
            <a:avLst/>
          </a:prstGeom>
        </p:spPr>
        <p:txBody>
          <a:bodyPr vert="horz" wrap="square" lIns="0" tIns="9525" rIns="0" bIns="0" rtlCol="0" anchor="b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sz="3200" spc="-26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Артикуляторно-</a:t>
            </a:r>
            <a:r>
              <a:rPr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акустическая</a:t>
            </a:r>
            <a:r>
              <a:rPr sz="3200" spc="23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12326" y="1982533"/>
            <a:ext cx="1376363" cy="302968"/>
          </a:xfrm>
          <a:prstGeom prst="rect">
            <a:avLst/>
          </a:prstGeom>
          <a:ln w="19811">
            <a:solidFill>
              <a:srgbClr val="4189B3"/>
            </a:solidFill>
          </a:ln>
        </p:spPr>
        <p:txBody>
          <a:bodyPr vert="horz" wrap="square" lIns="0" tIns="25718" rIns="0" bIns="0" rtlCol="0">
            <a:spAutoFit/>
          </a:bodyPr>
          <a:lstStyle/>
          <a:p>
            <a:pPr marL="117634">
              <a:spcBef>
                <a:spcPts val="203"/>
              </a:spcBef>
            </a:pPr>
            <a:r>
              <a:rPr spc="-8" dirty="0">
                <a:latin typeface="Times New Roman"/>
                <a:cs typeface="Times New Roman"/>
              </a:rPr>
              <a:t>Механизмы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7679" y="1356170"/>
            <a:ext cx="6096953" cy="302968"/>
          </a:xfrm>
          <a:prstGeom prst="rect">
            <a:avLst/>
          </a:prstGeom>
          <a:ln w="19811">
            <a:solidFill>
              <a:srgbClr val="4189B3"/>
            </a:solidFill>
          </a:ln>
        </p:spPr>
        <p:txBody>
          <a:bodyPr vert="horz" wrap="square" lIns="0" tIns="25718" rIns="0" bIns="0" rtlCol="0">
            <a:spAutoFit/>
          </a:bodyPr>
          <a:lstStyle/>
          <a:p>
            <a:pPr marL="68104">
              <a:spcBef>
                <a:spcPts val="203"/>
              </a:spcBef>
            </a:pP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Опора</a:t>
            </a:r>
            <a:r>
              <a:rPr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неправильное</a:t>
            </a:r>
            <a:r>
              <a:rPr spc="-8" dirty="0">
                <a:solidFill>
                  <a:srgbClr val="FF0000"/>
                </a:solidFill>
                <a:latin typeface="Times New Roman"/>
                <a:cs typeface="Times New Roman"/>
              </a:rPr>
              <a:t> проговаривание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 в</a:t>
            </a:r>
            <a:r>
              <a:rPr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процессе</a:t>
            </a:r>
            <a:r>
              <a:rPr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-8" dirty="0">
                <a:solidFill>
                  <a:srgbClr val="FF0000"/>
                </a:solidFill>
                <a:latin typeface="Times New Roman"/>
                <a:cs typeface="Times New Roman"/>
              </a:rPr>
              <a:t>письма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2733" y="2439162"/>
            <a:ext cx="1587818" cy="303449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26194" rIns="0" bIns="0" rtlCol="0">
            <a:spAutoFit/>
          </a:bodyPr>
          <a:lstStyle/>
          <a:p>
            <a:pPr marL="84773">
              <a:spcBef>
                <a:spcPts val="206"/>
              </a:spcBef>
            </a:pPr>
            <a:r>
              <a:rPr spc="-8" dirty="0">
                <a:latin typeface="Times New Roman"/>
                <a:cs typeface="Times New Roman"/>
              </a:rPr>
              <a:t>Симптоматика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560" y="3029077"/>
            <a:ext cx="7740015" cy="2679260"/>
          </a:xfrm>
          <a:prstGeom prst="rect">
            <a:avLst/>
          </a:prstGeom>
        </p:spPr>
        <p:txBody>
          <a:bodyPr vert="horz" wrap="square" lIns="0" tIns="37148" rIns="0" bIns="0" rtlCol="0">
            <a:spAutoFit/>
          </a:bodyPr>
          <a:lstStyle/>
          <a:p>
            <a:pPr marL="180975" marR="294799" indent="-171450">
              <a:lnSpc>
                <a:spcPts val="1785"/>
              </a:lnSpc>
              <a:spcBef>
                <a:spcPts val="293"/>
              </a:spcBef>
              <a:buFont typeface="Arial MT"/>
              <a:buChar char="•"/>
              <a:tabLst>
                <a:tab pos="180975" algn="l"/>
              </a:tabLst>
            </a:pPr>
            <a:r>
              <a:rPr sz="1650" dirty="0">
                <a:latin typeface="Times New Roman"/>
                <a:cs typeface="Times New Roman"/>
              </a:rPr>
              <a:t>замены,</a:t>
            </a:r>
            <a:r>
              <a:rPr sz="1650" spc="-4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пропуски,</a:t>
            </a:r>
            <a:r>
              <a:rPr sz="1650" spc="-71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соответствующие</a:t>
            </a:r>
            <a:r>
              <a:rPr sz="1650" spc="-5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заменам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5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пропускам</a:t>
            </a:r>
            <a:r>
              <a:rPr sz="1650" spc="-6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в</a:t>
            </a:r>
            <a:r>
              <a:rPr sz="1650" spc="-5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устной</a:t>
            </a:r>
            <a:r>
              <a:rPr sz="1650" spc="-6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речи</a:t>
            </a:r>
            <a:r>
              <a:rPr sz="1650" spc="-49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(иногда </a:t>
            </a:r>
            <a:r>
              <a:rPr sz="1650" dirty="0">
                <a:latin typeface="Times New Roman"/>
                <a:cs typeface="Times New Roman"/>
              </a:rPr>
              <a:t>такие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ошибки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могут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быть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после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коррекции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устной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речи);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spcBef>
                <a:spcPts val="521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замены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смешения</a:t>
            </a:r>
            <a:r>
              <a:rPr sz="1650" spc="-1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парных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звонких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глухих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согласных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(б-</a:t>
            </a:r>
            <a:r>
              <a:rPr sz="1650" dirty="0">
                <a:latin typeface="Times New Roman"/>
                <a:cs typeface="Times New Roman"/>
              </a:rPr>
              <a:t>п,</a:t>
            </a:r>
            <a:r>
              <a:rPr sz="1650" spc="-15" dirty="0">
                <a:latin typeface="Times New Roman"/>
                <a:cs typeface="Times New Roman"/>
              </a:rPr>
              <a:t> в-</a:t>
            </a:r>
            <a:r>
              <a:rPr sz="1650" dirty="0">
                <a:latin typeface="Times New Roman"/>
                <a:cs typeface="Times New Roman"/>
              </a:rPr>
              <a:t>ф,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г-</a:t>
            </a:r>
            <a:r>
              <a:rPr sz="1650" dirty="0">
                <a:latin typeface="Times New Roman"/>
                <a:cs typeface="Times New Roman"/>
              </a:rPr>
              <a:t>к,</a:t>
            </a:r>
            <a:r>
              <a:rPr sz="1650" spc="-19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д-</a:t>
            </a:r>
            <a:r>
              <a:rPr sz="1650" spc="-34" dirty="0">
                <a:latin typeface="Times New Roman"/>
                <a:cs typeface="Times New Roman"/>
              </a:rPr>
              <a:t>т,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з-</a:t>
            </a:r>
            <a:r>
              <a:rPr sz="1650" dirty="0">
                <a:latin typeface="Times New Roman"/>
                <a:cs typeface="Times New Roman"/>
              </a:rPr>
              <a:t>с,</a:t>
            </a:r>
            <a:r>
              <a:rPr sz="1650" spc="-23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ж-</a:t>
            </a:r>
            <a:r>
              <a:rPr sz="1650" spc="-19" dirty="0">
                <a:latin typeface="Times New Roman"/>
                <a:cs typeface="Times New Roman"/>
              </a:rPr>
              <a:t>ш);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spcBef>
                <a:spcPts val="559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замены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5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смешения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свистящих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шипящих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(ж-</a:t>
            </a:r>
            <a:r>
              <a:rPr sz="1650" dirty="0">
                <a:latin typeface="Times New Roman"/>
                <a:cs typeface="Times New Roman"/>
              </a:rPr>
              <a:t>ш,</a:t>
            </a:r>
            <a:r>
              <a:rPr sz="1650" spc="-15" dirty="0">
                <a:latin typeface="Times New Roman"/>
                <a:cs typeface="Times New Roman"/>
              </a:rPr>
              <a:t> з-</a:t>
            </a:r>
            <a:r>
              <a:rPr sz="1650" spc="-19" dirty="0">
                <a:latin typeface="Times New Roman"/>
                <a:cs typeface="Times New Roman"/>
              </a:rPr>
              <a:t>с);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spcBef>
                <a:spcPts val="548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замены</a:t>
            </a:r>
            <a:r>
              <a:rPr sz="1650" spc="-2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смешения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аффрикат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(ц,ч)</a:t>
            </a:r>
            <a:r>
              <a:rPr sz="1650" spc="-1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компонентов,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входящих </a:t>
            </a:r>
            <a:r>
              <a:rPr sz="1650" dirty="0">
                <a:latin typeface="Times New Roman"/>
                <a:cs typeface="Times New Roman"/>
              </a:rPr>
              <a:t>в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их</a:t>
            </a:r>
            <a:r>
              <a:rPr sz="1650" spc="-2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состав</a:t>
            </a:r>
            <a:r>
              <a:rPr sz="1650" spc="-23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(ч-</a:t>
            </a:r>
            <a:r>
              <a:rPr sz="1650" spc="-15" dirty="0">
                <a:latin typeface="Times New Roman"/>
                <a:cs typeface="Times New Roman"/>
              </a:rPr>
              <a:t>т’);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lnSpc>
                <a:spcPts val="1883"/>
              </a:lnSpc>
              <a:spcBef>
                <a:spcPts val="548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замены</a:t>
            </a:r>
            <a:r>
              <a:rPr sz="1650" spc="-3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смешения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гласных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первого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второго</a:t>
            </a:r>
            <a:r>
              <a:rPr sz="1650" spc="-38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ряда</a:t>
            </a:r>
            <a:r>
              <a:rPr sz="1650" spc="-34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при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обозначении</a:t>
            </a:r>
            <a:r>
              <a:rPr sz="1650" spc="-38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мягкости</a:t>
            </a:r>
            <a:endParaRPr sz="1650">
              <a:latin typeface="Times New Roman"/>
              <a:cs typeface="Times New Roman"/>
            </a:endParaRPr>
          </a:p>
          <a:p>
            <a:pPr marL="180975">
              <a:lnSpc>
                <a:spcPts val="1883"/>
              </a:lnSpc>
            </a:pPr>
            <a:r>
              <a:rPr sz="1650" spc="-15" dirty="0">
                <a:latin typeface="Times New Roman"/>
                <a:cs typeface="Times New Roman"/>
              </a:rPr>
              <a:t>согласных </a:t>
            </a:r>
            <a:r>
              <a:rPr sz="1650" spc="-8" dirty="0">
                <a:latin typeface="Times New Roman"/>
                <a:cs typeface="Times New Roman"/>
              </a:rPr>
              <a:t>(а-</a:t>
            </a:r>
            <a:r>
              <a:rPr sz="1650" dirty="0">
                <a:latin typeface="Times New Roman"/>
                <a:cs typeface="Times New Roman"/>
              </a:rPr>
              <a:t>я,</a:t>
            </a:r>
            <a:r>
              <a:rPr sz="1650" spc="-8" dirty="0">
                <a:latin typeface="Times New Roman"/>
                <a:cs typeface="Times New Roman"/>
              </a:rPr>
              <a:t> о-</a:t>
            </a:r>
            <a:r>
              <a:rPr sz="1650" dirty="0">
                <a:latin typeface="Times New Roman"/>
                <a:cs typeface="Times New Roman"/>
              </a:rPr>
              <a:t>ё,</a:t>
            </a:r>
            <a:r>
              <a:rPr sz="1650" spc="-1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у-</a:t>
            </a:r>
            <a:r>
              <a:rPr sz="1650" spc="-19" dirty="0">
                <a:latin typeface="Times New Roman"/>
                <a:cs typeface="Times New Roman"/>
              </a:rPr>
              <a:t>ю);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spcBef>
                <a:spcPts val="559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пропуски</a:t>
            </a:r>
            <a:r>
              <a:rPr sz="1650" spc="-79" dirty="0">
                <a:latin typeface="Times New Roman"/>
                <a:cs typeface="Times New Roman"/>
              </a:rPr>
              <a:t> </a:t>
            </a:r>
            <a:r>
              <a:rPr sz="1650" spc="-15" dirty="0">
                <a:latin typeface="Times New Roman"/>
                <a:cs typeface="Times New Roman"/>
              </a:rPr>
              <a:t>мягкого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знака,</a:t>
            </a:r>
            <a:r>
              <a:rPr sz="1650" spc="-53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при</a:t>
            </a:r>
            <a:r>
              <a:rPr sz="1650" spc="-71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обозначении</a:t>
            </a:r>
            <a:r>
              <a:rPr sz="1650" spc="-49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мягкости</a:t>
            </a:r>
            <a:r>
              <a:rPr sz="1650" spc="-68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согласного;</a:t>
            </a:r>
            <a:endParaRPr sz="1650">
              <a:latin typeface="Times New Roman"/>
              <a:cs typeface="Times New Roman"/>
            </a:endParaRPr>
          </a:p>
          <a:p>
            <a:pPr marL="180499" indent="-170974">
              <a:spcBef>
                <a:spcPts val="551"/>
              </a:spcBef>
              <a:buFont typeface="Arial MT"/>
              <a:buChar char="•"/>
              <a:tabLst>
                <a:tab pos="180499" algn="l"/>
              </a:tabLst>
            </a:pPr>
            <a:r>
              <a:rPr sz="1650" dirty="0">
                <a:latin typeface="Times New Roman"/>
                <a:cs typeface="Times New Roman"/>
              </a:rPr>
              <a:t>замена</a:t>
            </a:r>
            <a:r>
              <a:rPr sz="1650" spc="-5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и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смешение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spc="-8" dirty="0">
                <a:latin typeface="Times New Roman"/>
                <a:cs typeface="Times New Roman"/>
              </a:rPr>
              <a:t>гласных: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о,</a:t>
            </a:r>
            <a:r>
              <a:rPr sz="1650" spc="-41" dirty="0">
                <a:latin typeface="Times New Roman"/>
                <a:cs typeface="Times New Roman"/>
              </a:rPr>
              <a:t> </a:t>
            </a:r>
            <a:r>
              <a:rPr sz="1650" spc="-75" dirty="0">
                <a:latin typeface="Times New Roman"/>
                <a:cs typeface="Times New Roman"/>
              </a:rPr>
              <a:t>у,</a:t>
            </a:r>
            <a:r>
              <a:rPr sz="1650" spc="-2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е,</a:t>
            </a:r>
            <a:r>
              <a:rPr sz="1650" spc="-38" dirty="0">
                <a:latin typeface="Times New Roman"/>
                <a:cs typeface="Times New Roman"/>
              </a:rPr>
              <a:t> </a:t>
            </a:r>
            <a:r>
              <a:rPr sz="1650" spc="-19" dirty="0">
                <a:latin typeface="Times New Roman"/>
                <a:cs typeface="Times New Roman"/>
              </a:rPr>
              <a:t>и.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73664" y="1867090"/>
            <a:ext cx="4572000" cy="675185"/>
          </a:xfrm>
          <a:prstGeom prst="rect">
            <a:avLst/>
          </a:prstGeom>
          <a:ln w="19811">
            <a:solidFill>
              <a:srgbClr val="4189B3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54305" algn="just">
              <a:spcBef>
                <a:spcPts val="225"/>
              </a:spcBef>
            </a:pPr>
            <a:r>
              <a:rPr sz="1400" dirty="0">
                <a:latin typeface="Times New Roman"/>
                <a:cs typeface="Times New Roman"/>
              </a:rPr>
              <a:t>Данная</a:t>
            </a:r>
            <a:r>
              <a:rPr sz="1400" spc="-26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дисграфия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связана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8" dirty="0">
                <a:latin typeface="Times New Roman"/>
                <a:cs typeface="Times New Roman"/>
              </a:rPr>
              <a:t>неправильным</a:t>
            </a:r>
            <a:endParaRPr sz="1400" dirty="0">
              <a:latin typeface="Times New Roman"/>
              <a:cs typeface="Times New Roman"/>
            </a:endParaRPr>
          </a:p>
          <a:p>
            <a:pPr marL="154305" marR="98108" algn="just">
              <a:spcBef>
                <a:spcPts val="4"/>
              </a:spcBef>
            </a:pPr>
            <a:r>
              <a:rPr sz="1400" dirty="0">
                <a:latin typeface="Times New Roman"/>
                <a:cs typeface="Times New Roman"/>
              </a:rPr>
              <a:t>произношением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9" dirty="0">
                <a:latin typeface="Times New Roman"/>
                <a:cs typeface="Times New Roman"/>
              </a:rPr>
              <a:t>звуков</a:t>
            </a:r>
            <a:r>
              <a:rPr sz="1400" spc="-53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речи.</a:t>
            </a:r>
            <a:r>
              <a:rPr sz="1400" spc="-26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Ребенок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пишет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-41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9" dirty="0">
                <a:latin typeface="Times New Roman"/>
                <a:cs typeface="Times New Roman"/>
              </a:rPr>
              <a:t>как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spc="-8" dirty="0">
                <a:latin typeface="Times New Roman"/>
                <a:cs typeface="Times New Roman"/>
              </a:rPr>
              <a:t>произносит.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Изображение выглядит как текст, рукописный текст, Шрифт, каллиграфия">
            <a:extLst>
              <a:ext uri="{FF2B5EF4-FFF2-40B4-BE49-F238E27FC236}">
                <a16:creationId xmlns:a16="http://schemas.microsoft.com/office/drawing/2014/main" id="{9D63FA55-3B87-AD0E-E651-67B78F89824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8352928" cy="5832648"/>
          </a:xfrm>
        </p:spPr>
      </p:pic>
    </p:spTree>
    <p:extLst>
      <p:ext uri="{BB962C8B-B14F-4D97-AF65-F5344CB8AC3E}">
        <p14:creationId xmlns:p14="http://schemas.microsoft.com/office/powerpoint/2010/main" val="426465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04" y="11669"/>
            <a:ext cx="8640959" cy="1173052"/>
          </a:xfrm>
          <a:prstGeom prst="rect">
            <a:avLst/>
          </a:prstGeom>
        </p:spPr>
        <p:txBody>
          <a:bodyPr vert="horz" wrap="square" lIns="0" tIns="247307" rIns="0" bIns="0" rtlCol="0" anchor="b">
            <a:spAutoFit/>
          </a:bodyPr>
          <a:lstStyle/>
          <a:p>
            <a:pPr marL="2841784" marR="3810" indent="-2287429" algn="ctr">
              <a:spcBef>
                <a:spcPts val="75"/>
              </a:spcBef>
            </a:pP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spc="-49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pc="-7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spc="-75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</a:t>
            </a:r>
            <a:r>
              <a:rPr spc="-64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фонемного</a:t>
            </a:r>
            <a:r>
              <a:rPr spc="-26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распознавания (акустическая)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49103" y="2131124"/>
            <a:ext cx="3824764" cy="489076"/>
          </a:xfrm>
          <a:prstGeom prst="rect">
            <a:avLst/>
          </a:prstGeom>
          <a:ln w="19811">
            <a:solidFill>
              <a:srgbClr val="4189B3"/>
            </a:solidFill>
          </a:ln>
        </p:spPr>
        <p:txBody>
          <a:bodyPr vert="horz" wrap="square" lIns="0" tIns="27146" rIns="0" bIns="0" rtlCol="0">
            <a:spAutoFit/>
          </a:bodyPr>
          <a:lstStyle/>
          <a:p>
            <a:pPr marL="1439704" marR="318611" indent="-1117283">
              <a:spcBef>
                <a:spcPts val="214"/>
              </a:spcBef>
            </a:pPr>
            <a:r>
              <a:rPr sz="1500" dirty="0">
                <a:latin typeface="Times New Roman"/>
                <a:cs typeface="Times New Roman"/>
              </a:rPr>
              <a:t>Нарушение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слуховой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дифференциации </a:t>
            </a:r>
            <a:r>
              <a:rPr sz="1500" spc="-15" dirty="0">
                <a:latin typeface="Times New Roman"/>
                <a:cs typeface="Times New Roman"/>
              </a:rPr>
              <a:t>звуков</a:t>
            </a:r>
            <a:r>
              <a:rPr sz="1500" spc="-71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речи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714" y="3645789"/>
            <a:ext cx="7407593" cy="95859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224" indent="-256699" algn="just">
              <a:lnSpc>
                <a:spcPts val="1710"/>
              </a:lnSpc>
              <a:spcBef>
                <a:spcPts val="75"/>
              </a:spcBef>
              <a:buFont typeface="Arial MT"/>
              <a:buChar char="•"/>
              <a:tabLst>
                <a:tab pos="266224" algn="l"/>
              </a:tabLst>
            </a:pPr>
            <a:r>
              <a:rPr sz="1500" dirty="0">
                <a:latin typeface="Times New Roman"/>
                <a:cs typeface="Times New Roman"/>
              </a:rPr>
              <a:t>замены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букв,</a:t>
            </a:r>
            <a:r>
              <a:rPr sz="1500" spc="-41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соответствующих</a:t>
            </a:r>
            <a:r>
              <a:rPr sz="1500" spc="-6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близким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звукам: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свистящие,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шипящие,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звонкие,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глухие,</a:t>
            </a:r>
            <a:endParaRPr sz="1500" dirty="0">
              <a:latin typeface="Times New Roman"/>
              <a:cs typeface="Times New Roman"/>
            </a:endParaRPr>
          </a:p>
          <a:p>
            <a:pPr marL="266700" algn="just">
              <a:lnSpc>
                <a:spcPts val="1710"/>
              </a:lnSpc>
            </a:pPr>
            <a:r>
              <a:rPr sz="1500" spc="-8" dirty="0">
                <a:latin typeface="Times New Roman"/>
                <a:cs typeface="Times New Roman"/>
              </a:rPr>
              <a:t>аффрикаты</a:t>
            </a:r>
            <a:r>
              <a:rPr sz="1500" spc="-1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(ч,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ц)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компоненты,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входящие</a:t>
            </a:r>
            <a:r>
              <a:rPr sz="1500" spc="-4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-1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их</a:t>
            </a:r>
            <a:r>
              <a:rPr sz="1500" spc="-23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состав;</a:t>
            </a:r>
            <a:endParaRPr sz="1500" dirty="0">
              <a:latin typeface="Times New Roman"/>
              <a:cs typeface="Times New Roman"/>
            </a:endParaRPr>
          </a:p>
          <a:p>
            <a:pPr marL="266700" marR="716756" indent="-257175" algn="just">
              <a:lnSpc>
                <a:spcPts val="1620"/>
              </a:lnSpc>
              <a:spcBef>
                <a:spcPts val="776"/>
              </a:spcBef>
              <a:buFont typeface="Arial MT"/>
              <a:buChar char="•"/>
              <a:tabLst>
                <a:tab pos="266700" algn="l"/>
              </a:tabLst>
            </a:pPr>
            <a:r>
              <a:rPr sz="1500" dirty="0">
                <a:latin typeface="Times New Roman"/>
                <a:cs typeface="Times New Roman"/>
              </a:rPr>
              <a:t>неправильные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обозначения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мягкости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на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письме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(ПИСМО</a:t>
            </a:r>
            <a:r>
              <a:rPr sz="1500" spc="-68" dirty="0">
                <a:latin typeface="Times New Roman"/>
                <a:cs typeface="Times New Roman"/>
              </a:rPr>
              <a:t> </a:t>
            </a:r>
            <a:r>
              <a:rPr sz="1500" spc="-19" dirty="0">
                <a:latin typeface="Times New Roman"/>
                <a:cs typeface="Times New Roman"/>
              </a:rPr>
              <a:t>ЛУБИТ,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смешения лабиализованных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гласных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(О,У)</a:t>
            </a:r>
            <a:r>
              <a:rPr sz="1500" spc="30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даже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ударном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положении</a:t>
            </a:r>
            <a:r>
              <a:rPr sz="1500" spc="-2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(ТУЧА</a:t>
            </a:r>
            <a:r>
              <a:rPr sz="1500" spc="-1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—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ТОЧА)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2885" y="2204275"/>
            <a:ext cx="1376363" cy="303449"/>
          </a:xfrm>
          <a:prstGeom prst="rect">
            <a:avLst/>
          </a:prstGeom>
          <a:ln w="19811">
            <a:solidFill>
              <a:srgbClr val="4189B3"/>
            </a:solidFill>
          </a:ln>
        </p:spPr>
        <p:txBody>
          <a:bodyPr vert="horz" wrap="square" lIns="0" tIns="26194" rIns="0" bIns="0" rtlCol="0">
            <a:spAutoFit/>
          </a:bodyPr>
          <a:lstStyle/>
          <a:p>
            <a:pPr marL="117158">
              <a:spcBef>
                <a:spcPts val="206"/>
              </a:spcBef>
            </a:pPr>
            <a:r>
              <a:rPr spc="-8" dirty="0">
                <a:latin typeface="Times New Roman"/>
                <a:cs typeface="Times New Roman"/>
              </a:rPr>
              <a:t>Механизмы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6730" y="2964942"/>
            <a:ext cx="1587818" cy="303449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26194" rIns="0" bIns="0" rtlCol="0">
            <a:spAutoFit/>
          </a:bodyPr>
          <a:lstStyle/>
          <a:p>
            <a:pPr marL="85248">
              <a:spcBef>
                <a:spcPts val="206"/>
              </a:spcBef>
            </a:pPr>
            <a:r>
              <a:rPr spc="-8" dirty="0">
                <a:latin typeface="Times New Roman"/>
                <a:cs typeface="Times New Roman"/>
              </a:rPr>
              <a:t>Симптоматика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 descr="Изображение выглядит как рукописный текст, текст, письмо, калли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FBFF1E8-0459-1F27-3BD5-EC574CF2908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20688"/>
            <a:ext cx="8640960" cy="5760640"/>
          </a:xfrm>
        </p:spPr>
      </p:pic>
    </p:spTree>
    <p:extLst>
      <p:ext uri="{BB962C8B-B14F-4D97-AF65-F5344CB8AC3E}">
        <p14:creationId xmlns:p14="http://schemas.microsoft.com/office/powerpoint/2010/main" val="598174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04" y="46988"/>
            <a:ext cx="8640960" cy="932948"/>
          </a:xfrm>
          <a:prstGeom prst="rect">
            <a:avLst/>
          </a:prstGeom>
        </p:spPr>
        <p:txBody>
          <a:bodyPr vert="horz" wrap="square" lIns="0" tIns="9525" rIns="0" bIns="0" rtlCol="0" anchor="b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spc="-3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pc="-49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почве</a:t>
            </a:r>
            <a:r>
              <a:rPr spc="-56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</a:t>
            </a:r>
            <a:r>
              <a:rPr spc="-45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языкового</a:t>
            </a:r>
            <a:r>
              <a:rPr spc="-4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spc="-49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53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22675" y="1404746"/>
            <a:ext cx="2495550" cy="444352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8580">
              <a:spcBef>
                <a:spcPts val="225"/>
              </a:spcBef>
            </a:pPr>
            <a:r>
              <a:rPr sz="1350" spc="-8" dirty="0">
                <a:latin typeface="Times New Roman"/>
                <a:cs typeface="Times New Roman"/>
              </a:rPr>
              <a:t>Нарушение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анализа</a:t>
            </a:r>
            <a:endParaRPr sz="1350">
              <a:latin typeface="Times New Roman"/>
              <a:cs typeface="Times New Roman"/>
            </a:endParaRPr>
          </a:p>
          <a:p>
            <a:pPr marL="68580"/>
            <a:r>
              <a:rPr sz="1350" spc="-8" dirty="0">
                <a:latin typeface="Times New Roman"/>
                <a:cs typeface="Times New Roman"/>
              </a:rPr>
              <a:t>предложения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на</a:t>
            </a:r>
            <a:r>
              <a:rPr sz="1350" spc="-11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Times New Roman"/>
                <a:cs typeface="Times New Roman"/>
              </a:rPr>
              <a:t>слова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22675" y="2023110"/>
            <a:ext cx="2495550" cy="444833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9051" rIns="0" bIns="0" rtlCol="0">
            <a:spAutoFit/>
          </a:bodyPr>
          <a:lstStyle/>
          <a:p>
            <a:pPr marL="68580">
              <a:spcBef>
                <a:spcPts val="229"/>
              </a:spcBef>
            </a:pPr>
            <a:r>
              <a:rPr sz="1350" spc="-8" dirty="0">
                <a:latin typeface="Times New Roman"/>
                <a:cs typeface="Times New Roman"/>
              </a:rPr>
              <a:t>Нарушение</a:t>
            </a:r>
            <a:endParaRPr sz="1350">
              <a:latin typeface="Times New Roman"/>
              <a:cs typeface="Times New Roman"/>
            </a:endParaRPr>
          </a:p>
          <a:p>
            <a:pPr marL="68580"/>
            <a:r>
              <a:rPr sz="1350" spc="-8" dirty="0">
                <a:latin typeface="Times New Roman"/>
                <a:cs typeface="Times New Roman"/>
              </a:rPr>
              <a:t>слогового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анализа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и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синтеза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3580" y="1696212"/>
            <a:ext cx="2599372" cy="444833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9051" rIns="0" bIns="0" rtlCol="0">
            <a:spAutoFit/>
          </a:bodyPr>
          <a:lstStyle/>
          <a:p>
            <a:pPr marL="69533" marR="377190">
              <a:spcBef>
                <a:spcPts val="229"/>
              </a:spcBef>
            </a:pPr>
            <a:r>
              <a:rPr sz="1350" spc="-8" dirty="0">
                <a:latin typeface="Times New Roman"/>
                <a:cs typeface="Times New Roman"/>
              </a:rPr>
              <a:t>Нарушение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фонематического </a:t>
            </a:r>
            <a:r>
              <a:rPr sz="1350" dirty="0">
                <a:latin typeface="Times New Roman"/>
                <a:cs typeface="Times New Roman"/>
              </a:rPr>
              <a:t>анализа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и</a:t>
            </a:r>
            <a:r>
              <a:rPr sz="1350" spc="-23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синтеза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047" y="2698718"/>
            <a:ext cx="8439626" cy="3139321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94773">
              <a:spcBef>
                <a:spcPts val="660"/>
              </a:spcBef>
            </a:pPr>
            <a:r>
              <a:rPr sz="1350" dirty="0">
                <a:latin typeface="Times New Roman"/>
                <a:cs typeface="Times New Roman"/>
              </a:rPr>
              <a:t>На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письме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проявляется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в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искажениях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структуры</a:t>
            </a:r>
            <a:r>
              <a:rPr sz="1350" spc="-53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слова</a:t>
            </a:r>
            <a:r>
              <a:rPr sz="1350" spc="-23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и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предложения.</a:t>
            </a:r>
            <a:endParaRPr sz="1350" dirty="0">
              <a:latin typeface="Times New Roman"/>
              <a:cs typeface="Times New Roman"/>
            </a:endParaRPr>
          </a:p>
          <a:p>
            <a:pPr marL="94773">
              <a:spcBef>
                <a:spcPts val="585"/>
              </a:spcBef>
            </a:pPr>
            <a:r>
              <a:rPr sz="1350" dirty="0">
                <a:latin typeface="Times New Roman"/>
                <a:cs typeface="Times New Roman"/>
              </a:rPr>
              <a:t>Наиболее</a:t>
            </a:r>
            <a:r>
              <a:rPr sz="1350" spc="-34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распространенными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при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этой</a:t>
            </a:r>
            <a:r>
              <a:rPr sz="1350" spc="-34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форме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дисграфии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являются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искажения</a:t>
            </a:r>
            <a:r>
              <a:rPr sz="1350" u="sng" spc="-5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звуко-</a:t>
            </a:r>
            <a:r>
              <a:rPr sz="1350" u="sng" spc="-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буквенной</a:t>
            </a:r>
            <a:r>
              <a:rPr sz="1350" u="sng" spc="-5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структуры</a:t>
            </a:r>
            <a:r>
              <a:rPr sz="1350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u="sng" spc="-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слова.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93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Пропуски</a:t>
            </a:r>
            <a:r>
              <a:rPr sz="1350" spc="-53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согласных</a:t>
            </a:r>
            <a:r>
              <a:rPr sz="1350" spc="-41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при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стечении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(диктант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—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spc="-8" dirty="0">
                <a:solidFill>
                  <a:srgbClr val="FF0000"/>
                </a:solidFill>
                <a:latin typeface="Times New Roman"/>
                <a:cs typeface="Times New Roman"/>
              </a:rPr>
              <a:t>дитант</a:t>
            </a:r>
            <a:r>
              <a:rPr sz="1350" spc="-8" dirty="0">
                <a:latin typeface="Times New Roman"/>
                <a:cs typeface="Times New Roman"/>
              </a:rPr>
              <a:t>)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Пропуски</a:t>
            </a:r>
            <a:r>
              <a:rPr sz="1350" spc="-34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гласных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(собака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—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spc="-8" dirty="0">
                <a:solidFill>
                  <a:srgbClr val="FF0000"/>
                </a:solidFill>
                <a:latin typeface="Times New Roman"/>
                <a:cs typeface="Times New Roman"/>
              </a:rPr>
              <a:t>сбака</a:t>
            </a:r>
            <a:r>
              <a:rPr sz="1350" spc="-8" dirty="0">
                <a:latin typeface="Times New Roman"/>
                <a:cs typeface="Times New Roman"/>
              </a:rPr>
              <a:t>)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Перестановка</a:t>
            </a:r>
            <a:r>
              <a:rPr sz="1350" spc="-53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букв</a:t>
            </a:r>
            <a:r>
              <a:rPr sz="1350" spc="-41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(тропа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—</a:t>
            </a:r>
            <a:r>
              <a:rPr sz="1350" spc="-41" dirty="0">
                <a:latin typeface="Times New Roman"/>
                <a:cs typeface="Times New Roman"/>
              </a:rPr>
              <a:t> </a:t>
            </a:r>
            <a:r>
              <a:rPr sz="1350" spc="-8" dirty="0">
                <a:solidFill>
                  <a:srgbClr val="FF0000"/>
                </a:solidFill>
                <a:latin typeface="Times New Roman"/>
                <a:cs typeface="Times New Roman"/>
              </a:rPr>
              <a:t>ртопа</a:t>
            </a:r>
            <a:r>
              <a:rPr sz="1350" spc="-8" dirty="0">
                <a:latin typeface="Times New Roman"/>
                <a:cs typeface="Times New Roman"/>
              </a:rPr>
              <a:t>)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96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Добавление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букв</a:t>
            </a:r>
            <a:r>
              <a:rPr sz="1350" spc="-53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(таскали</a:t>
            </a:r>
            <a:r>
              <a:rPr sz="1350" spc="-49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—</a:t>
            </a:r>
            <a:r>
              <a:rPr sz="1350" spc="-49" dirty="0">
                <a:latin typeface="Times New Roman"/>
                <a:cs typeface="Times New Roman"/>
              </a:rPr>
              <a:t> </a:t>
            </a:r>
            <a:r>
              <a:rPr sz="1350" spc="-8" dirty="0">
                <a:solidFill>
                  <a:srgbClr val="FF0000"/>
                </a:solidFill>
                <a:latin typeface="Times New Roman"/>
                <a:cs typeface="Times New Roman"/>
              </a:rPr>
              <a:t>тасакали</a:t>
            </a:r>
            <a:r>
              <a:rPr sz="1350" spc="-8" dirty="0">
                <a:latin typeface="Times New Roman"/>
                <a:cs typeface="Times New Roman"/>
              </a:rPr>
              <a:t>)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Пропуски,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добавления,</a:t>
            </a:r>
            <a:r>
              <a:rPr sz="1350" spc="-4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перестановки</a:t>
            </a:r>
            <a:r>
              <a:rPr sz="1350" spc="-1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слогов</a:t>
            </a:r>
            <a:r>
              <a:rPr sz="1350" spc="-11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(табурет-</a:t>
            </a:r>
            <a:r>
              <a:rPr sz="1350" spc="-8" dirty="0">
                <a:solidFill>
                  <a:srgbClr val="FF0000"/>
                </a:solidFill>
                <a:latin typeface="Times New Roman"/>
                <a:cs typeface="Times New Roman"/>
              </a:rPr>
              <a:t>бутарет</a:t>
            </a:r>
            <a:r>
              <a:rPr sz="1350" spc="-8" dirty="0">
                <a:latin typeface="Times New Roman"/>
                <a:cs typeface="Times New Roman"/>
              </a:rPr>
              <a:t>)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Нарушения</a:t>
            </a:r>
            <a:r>
              <a:rPr sz="1350" spc="-53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деления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предложения</a:t>
            </a:r>
            <a:r>
              <a:rPr sz="1350" spc="-30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на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слова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96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Слитное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и</a:t>
            </a:r>
            <a:r>
              <a:rPr sz="1350" spc="-19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раздельное</a:t>
            </a:r>
            <a:r>
              <a:rPr sz="1350" spc="-11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написание</a:t>
            </a:r>
            <a:r>
              <a:rPr sz="1350" spc="-15" dirty="0">
                <a:latin typeface="Times New Roman"/>
                <a:cs typeface="Times New Roman"/>
              </a:rPr>
              <a:t> слов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Пропуски,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Times New Roman"/>
                <a:cs typeface="Times New Roman"/>
              </a:rPr>
              <a:t>перестановки</a:t>
            </a:r>
            <a:r>
              <a:rPr sz="1350" spc="-34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слогов</a:t>
            </a:r>
            <a:endParaRPr sz="135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85"/>
              </a:spcBef>
              <a:buFont typeface="Arial MT"/>
              <a:buChar char="•"/>
              <a:tabLst>
                <a:tab pos="180499" algn="l"/>
              </a:tabLst>
            </a:pPr>
            <a:r>
              <a:rPr sz="1350" dirty="0">
                <a:latin typeface="Times New Roman"/>
                <a:cs typeface="Times New Roman"/>
              </a:rPr>
              <a:t>Искажения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Times New Roman"/>
                <a:cs typeface="Times New Roman"/>
              </a:rPr>
              <a:t>звукослоговой</a:t>
            </a:r>
            <a:r>
              <a:rPr sz="1350" spc="-26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структуры</a:t>
            </a:r>
            <a:r>
              <a:rPr sz="1350" spc="-38" dirty="0">
                <a:latin typeface="Times New Roman"/>
                <a:cs typeface="Times New Roman"/>
              </a:rPr>
              <a:t> </a:t>
            </a:r>
            <a:r>
              <a:rPr sz="1350" spc="-8" dirty="0">
                <a:latin typeface="Times New Roman"/>
                <a:cs typeface="Times New Roman"/>
              </a:rPr>
              <a:t>слова</a:t>
            </a:r>
            <a:endParaRPr sz="13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58455" y="1679638"/>
            <a:ext cx="1377315" cy="302968"/>
          </a:xfrm>
          <a:prstGeom prst="rect">
            <a:avLst/>
          </a:prstGeom>
          <a:ln w="19811">
            <a:solidFill>
              <a:srgbClr val="00B0F0"/>
            </a:solidFill>
          </a:ln>
        </p:spPr>
        <p:txBody>
          <a:bodyPr vert="horz" wrap="square" lIns="0" tIns="25718" rIns="0" bIns="0" rtlCol="0">
            <a:spAutoFit/>
          </a:bodyPr>
          <a:lstStyle/>
          <a:p>
            <a:pPr marL="117158">
              <a:spcBef>
                <a:spcPts val="203"/>
              </a:spcBef>
            </a:pPr>
            <a:r>
              <a:rPr spc="-8" dirty="0">
                <a:latin typeface="Times New Roman"/>
                <a:cs typeface="Times New Roman"/>
              </a:rPr>
              <a:t>Механизмы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759" y="2330576"/>
            <a:ext cx="1587818" cy="303929"/>
          </a:xfrm>
          <a:prstGeom prst="rect">
            <a:avLst/>
          </a:prstGeom>
          <a:ln w="9144">
            <a:solidFill>
              <a:srgbClr val="7030A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85248">
              <a:spcBef>
                <a:spcPts val="210"/>
              </a:spcBef>
            </a:pPr>
            <a:r>
              <a:rPr spc="-8" dirty="0">
                <a:latin typeface="Times New Roman"/>
                <a:cs typeface="Times New Roman"/>
              </a:rPr>
              <a:t>Симптоматика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рукописный текст, текст, Шрифт, калли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3D9EC38-308A-2C17-0B0F-CCB0D28018E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32656"/>
            <a:ext cx="8640960" cy="6264696"/>
          </a:xfrm>
        </p:spPr>
      </p:pic>
    </p:spTree>
    <p:extLst>
      <p:ext uri="{BB962C8B-B14F-4D97-AF65-F5344CB8AC3E}">
        <p14:creationId xmlns:p14="http://schemas.microsoft.com/office/powerpoint/2010/main" val="1073781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3528" y="2156726"/>
            <a:ext cx="8352927" cy="3083056"/>
          </a:xfrm>
          <a:prstGeom prst="rect">
            <a:avLst/>
          </a:prstGeom>
        </p:spPr>
        <p:txBody>
          <a:bodyPr vert="horz" wrap="square" lIns="0" tIns="81439" rIns="0" bIns="0" rtlCol="0">
            <a:spAutoFit/>
          </a:bodyPr>
          <a:lstStyle/>
          <a:p>
            <a:pPr marL="180499" indent="-170974">
              <a:spcBef>
                <a:spcPts val="641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spc="-8" dirty="0">
                <a:latin typeface="Times New Roman"/>
                <a:cs typeface="Times New Roman"/>
              </a:rPr>
              <a:t>Неправильное</a:t>
            </a:r>
            <a:r>
              <a:rPr sz="2000" spc="-26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употреблении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предлогов,</a:t>
            </a:r>
            <a:r>
              <a:rPr sz="2000" spc="-3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рода,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числа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66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Пропуск</a:t>
            </a:r>
            <a:r>
              <a:rPr sz="2000" spc="-3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членов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предложения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78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Нарушение</a:t>
            </a:r>
            <a:r>
              <a:rPr sz="2000" spc="-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последовательности</a:t>
            </a:r>
            <a:r>
              <a:rPr sz="2000" spc="-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слов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26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предложении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66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spc="-8" dirty="0">
                <a:latin typeface="Times New Roman"/>
                <a:cs typeface="Times New Roman"/>
              </a:rPr>
              <a:t>Искажение</a:t>
            </a:r>
            <a:r>
              <a:rPr sz="2000" spc="-26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морфемного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строя</a:t>
            </a:r>
            <a:r>
              <a:rPr sz="2000" spc="-53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слова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66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Замены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приставок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8" dirty="0">
                <a:latin typeface="Times New Roman"/>
                <a:cs typeface="Times New Roman"/>
              </a:rPr>
              <a:t> суффиксов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78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Нарушение</a:t>
            </a:r>
            <a:r>
              <a:rPr sz="2000" spc="-64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конструкции</a:t>
            </a:r>
            <a:r>
              <a:rPr sz="2000" spc="-56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предложения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70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Изменение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падежа,</a:t>
            </a:r>
            <a:r>
              <a:rPr sz="2000" spc="-3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местоимений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числа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существительных</a:t>
            </a:r>
            <a:endParaRPr sz="2000" dirty="0">
              <a:latin typeface="Times New Roman"/>
              <a:cs typeface="Times New Roman"/>
            </a:endParaRPr>
          </a:p>
          <a:p>
            <a:pPr marL="180499" indent="-170974">
              <a:spcBef>
                <a:spcPts val="566"/>
              </a:spcBef>
              <a:buFont typeface="Arial MT"/>
              <a:buChar char="•"/>
              <a:tabLst>
                <a:tab pos="180499" algn="l"/>
              </a:tabLst>
            </a:pPr>
            <a:r>
              <a:rPr sz="2000" dirty="0">
                <a:latin typeface="Times New Roman"/>
                <a:cs typeface="Times New Roman"/>
              </a:rPr>
              <a:t>Нарушение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смысловых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связей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предложении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между</a:t>
            </a:r>
            <a:r>
              <a:rPr sz="2000" spc="-41" dirty="0">
                <a:latin typeface="Times New Roman"/>
                <a:cs typeface="Times New Roman"/>
              </a:rPr>
              <a:t> </a:t>
            </a:r>
            <a:r>
              <a:rPr sz="2000" spc="-8" dirty="0">
                <a:latin typeface="Times New Roman"/>
                <a:cs typeface="Times New Roman"/>
              </a:rPr>
              <a:t>предложениями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7504" y="12249"/>
            <a:ext cx="8640960" cy="1773697"/>
          </a:xfrm>
          <a:prstGeom prst="rect">
            <a:avLst/>
          </a:prstGeom>
        </p:spPr>
        <p:txBody>
          <a:bodyPr vert="horz" wrap="square" lIns="0" tIns="384943" rIns="0" bIns="0" rtlCol="0" anchor="b">
            <a:spAutoFit/>
          </a:bodyPr>
          <a:lstStyle/>
          <a:p>
            <a:pPr marL="1419225" algn="ctr">
              <a:spcBef>
                <a:spcPts val="75"/>
              </a:spcBef>
            </a:pPr>
            <a:br>
              <a:rPr lang="ru-RU" spc="-8" dirty="0"/>
            </a:br>
            <a:r>
              <a:rPr spc="-8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Аграмматическая</a:t>
            </a:r>
            <a:r>
              <a:rPr spc="-75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</a:t>
            </a:r>
            <a:r>
              <a:rPr lang="ru-RU"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br>
              <a:rPr lang="ru-RU"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pc="-8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1520" y="188640"/>
            <a:ext cx="8424936" cy="6192687"/>
            <a:chOff x="335359" y="-891479"/>
            <a:chExt cx="11233248" cy="8256915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4708" y="1693163"/>
              <a:ext cx="9366504" cy="42946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5359" y="-891479"/>
              <a:ext cx="11233248" cy="8256915"/>
            </a:xfrm>
            <a:custGeom>
              <a:avLst/>
              <a:gdLst/>
              <a:ahLst/>
              <a:cxnLst/>
              <a:rect l="l" t="t" r="r" b="b"/>
              <a:pathLst>
                <a:path w="9386570" h="4314825">
                  <a:moveTo>
                    <a:pt x="0" y="4314444"/>
                  </a:moveTo>
                  <a:lnTo>
                    <a:pt x="9386316" y="4314444"/>
                  </a:lnTo>
                  <a:lnTo>
                    <a:pt x="9386316" y="0"/>
                  </a:lnTo>
                  <a:lnTo>
                    <a:pt x="0" y="0"/>
                  </a:lnTo>
                  <a:lnTo>
                    <a:pt x="0" y="4314444"/>
                  </a:lnTo>
                  <a:close/>
                </a:path>
              </a:pathLst>
            </a:custGeom>
            <a:ln w="1981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05" y="97393"/>
            <a:ext cx="8640960" cy="471283"/>
          </a:xfrm>
          <a:prstGeom prst="rect">
            <a:avLst/>
          </a:prstGeom>
        </p:spPr>
        <p:txBody>
          <a:bodyPr vert="horz" wrap="square" lIns="0" tIns="9525" rIns="0" bIns="0" rtlCol="0" anchor="b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Оптическая</a:t>
            </a:r>
            <a:r>
              <a:rPr spc="-3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44442" y="1552925"/>
            <a:ext cx="2823209" cy="240931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wrap="square" lIns="0" tIns="10001" rIns="0" bIns="0" rtlCol="0">
            <a:spAutoFit/>
          </a:bodyPr>
          <a:lstStyle/>
          <a:p>
            <a:pPr marL="64770">
              <a:spcBef>
                <a:spcPts val="79"/>
              </a:spcBef>
            </a:pPr>
            <a:r>
              <a:rPr sz="1500" dirty="0">
                <a:latin typeface="Times New Roman"/>
                <a:cs typeface="Times New Roman"/>
              </a:rPr>
              <a:t>Нарушение</a:t>
            </a:r>
            <a:r>
              <a:rPr sz="1500" spc="-7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зрительного</a:t>
            </a:r>
            <a:r>
              <a:rPr sz="1500" spc="-71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гнозиса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36341" y="1864234"/>
            <a:ext cx="2830353" cy="299561"/>
          </a:xfrm>
          <a:custGeom>
            <a:avLst/>
            <a:gdLst/>
            <a:ahLst/>
            <a:cxnLst/>
            <a:rect l="l" t="t" r="r" b="b"/>
            <a:pathLst>
              <a:path w="3773804" h="399414">
                <a:moveTo>
                  <a:pt x="0" y="399288"/>
                </a:moveTo>
                <a:lnTo>
                  <a:pt x="3773424" y="399288"/>
                </a:lnTo>
                <a:lnTo>
                  <a:pt x="3773424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2739772" y="1881949"/>
            <a:ext cx="2823209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64770">
              <a:spcBef>
                <a:spcPts val="79"/>
              </a:spcBef>
            </a:pPr>
            <a:r>
              <a:rPr sz="1500" dirty="0">
                <a:latin typeface="Times New Roman"/>
                <a:cs typeface="Times New Roman"/>
              </a:rPr>
              <a:t>Нарушение</a:t>
            </a:r>
            <a:r>
              <a:rPr sz="1500" spc="-7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зрительного</a:t>
            </a:r>
            <a:r>
              <a:rPr sz="1500" spc="-71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мнезиса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11196" y="2614041"/>
            <a:ext cx="4158615" cy="259686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9056">
              <a:spcBef>
                <a:spcPts val="225"/>
              </a:spcBef>
            </a:pPr>
            <a:r>
              <a:rPr sz="1500" dirty="0">
                <a:latin typeface="Times New Roman"/>
                <a:cs typeface="Times New Roman"/>
              </a:rPr>
              <a:t>Несформированность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зрительного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анализа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35200" y="2226563"/>
            <a:ext cx="4134326" cy="258725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7623" rIns="0" bIns="0" rtlCol="0">
            <a:spAutoFit/>
          </a:bodyPr>
          <a:lstStyle/>
          <a:p>
            <a:pPr marL="68580">
              <a:spcBef>
                <a:spcPts val="217"/>
              </a:spcBef>
            </a:pPr>
            <a:r>
              <a:rPr sz="1500" dirty="0">
                <a:latin typeface="Times New Roman"/>
                <a:cs typeface="Times New Roman"/>
              </a:rPr>
              <a:t>Нарушение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зрительно-</a:t>
            </a:r>
            <a:r>
              <a:rPr sz="1500" dirty="0">
                <a:latin typeface="Times New Roman"/>
                <a:cs typeface="Times New Roman"/>
              </a:rPr>
              <a:t>моторной</a:t>
            </a:r>
            <a:r>
              <a:rPr sz="1500" spc="-41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координации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1196" y="2969513"/>
            <a:ext cx="4158615" cy="259686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69056">
              <a:spcBef>
                <a:spcPts val="225"/>
              </a:spcBef>
            </a:pPr>
            <a:r>
              <a:rPr sz="1500" dirty="0">
                <a:latin typeface="Times New Roman"/>
                <a:cs typeface="Times New Roman"/>
              </a:rPr>
              <a:t>Нарушение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пространственных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представлений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1329" y="3616509"/>
            <a:ext cx="6603683" cy="188240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80975" indent="-171450">
              <a:lnSpc>
                <a:spcPts val="1710"/>
              </a:lnSpc>
              <a:spcBef>
                <a:spcPts val="79"/>
              </a:spcBef>
              <a:buFont typeface="Arial MT"/>
              <a:buChar char="•"/>
              <a:tabLst>
                <a:tab pos="180975" algn="l"/>
              </a:tabLst>
            </a:pPr>
            <a:r>
              <a:rPr sz="1500" dirty="0">
                <a:latin typeface="Times New Roman"/>
                <a:cs typeface="Times New Roman"/>
              </a:rPr>
              <a:t>Неправильное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написание</a:t>
            </a:r>
            <a:r>
              <a:rPr sz="1500" spc="-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графически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сходных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букв,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состоящих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из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одинаковых</a:t>
            </a:r>
            <a:endParaRPr sz="1500">
              <a:latin typeface="Times New Roman"/>
              <a:cs typeface="Times New Roman"/>
            </a:endParaRPr>
          </a:p>
          <a:p>
            <a:pPr marL="180975">
              <a:lnSpc>
                <a:spcPts val="1710"/>
              </a:lnSpc>
            </a:pPr>
            <a:r>
              <a:rPr sz="1500" spc="-8" dirty="0">
                <a:latin typeface="Times New Roman"/>
                <a:cs typeface="Times New Roman"/>
              </a:rPr>
              <a:t>элементов,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но</a:t>
            </a:r>
            <a:r>
              <a:rPr sz="1500" spc="-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различно</a:t>
            </a:r>
            <a:r>
              <a:rPr sz="1500" spc="-19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расположенных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-1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пространстве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(в-д,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т-</a:t>
            </a:r>
            <a:r>
              <a:rPr sz="1500" spc="-19" dirty="0">
                <a:latin typeface="Times New Roman"/>
                <a:cs typeface="Times New Roman"/>
              </a:rPr>
              <a:t>ш)</a:t>
            </a:r>
            <a:endParaRPr sz="1500">
              <a:latin typeface="Times New Roman"/>
              <a:cs typeface="Times New Roman"/>
            </a:endParaRPr>
          </a:p>
          <a:p>
            <a:pPr marL="180975" marR="641033" indent="-171926">
              <a:lnSpc>
                <a:spcPts val="1620"/>
              </a:lnSpc>
              <a:spcBef>
                <a:spcPts val="773"/>
              </a:spcBef>
              <a:buFont typeface="Arial MT"/>
              <a:buChar char="•"/>
              <a:tabLst>
                <a:tab pos="180975" algn="l"/>
              </a:tabLst>
            </a:pPr>
            <a:r>
              <a:rPr sz="1500" spc="-8" dirty="0">
                <a:latin typeface="Times New Roman"/>
                <a:cs typeface="Times New Roman"/>
              </a:rPr>
              <a:t>Неправильное</a:t>
            </a:r>
            <a:r>
              <a:rPr sz="1500" spc="-5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написание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букв,</a:t>
            </a:r>
            <a:r>
              <a:rPr sz="1500" spc="-49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включающих</a:t>
            </a:r>
            <a:r>
              <a:rPr sz="1500" spc="-64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одинаковые</a:t>
            </a:r>
            <a:r>
              <a:rPr sz="1500" spc="-4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элементы,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spc="-19" dirty="0">
                <a:latin typeface="Times New Roman"/>
                <a:cs typeface="Times New Roman"/>
              </a:rPr>
              <a:t>но </a:t>
            </a:r>
            <a:r>
              <a:rPr sz="1500" dirty="0">
                <a:latin typeface="Times New Roman"/>
                <a:cs typeface="Times New Roman"/>
              </a:rPr>
              <a:t>отличающиеся</a:t>
            </a:r>
            <a:r>
              <a:rPr sz="1500" spc="-4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дополнительными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элементами</a:t>
            </a:r>
            <a:r>
              <a:rPr sz="1500" spc="-4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(и-ш,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л-</a:t>
            </a:r>
            <a:r>
              <a:rPr sz="1500" dirty="0">
                <a:latin typeface="Times New Roman"/>
                <a:cs typeface="Times New Roman"/>
              </a:rPr>
              <a:t>м,</a:t>
            </a:r>
            <a:r>
              <a:rPr sz="1500" spc="-4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х-</a:t>
            </a:r>
            <a:r>
              <a:rPr sz="1500" spc="-19" dirty="0">
                <a:latin typeface="Times New Roman"/>
                <a:cs typeface="Times New Roman"/>
              </a:rPr>
              <a:t>ж)</a:t>
            </a:r>
            <a:endParaRPr sz="1500">
              <a:latin typeface="Times New Roman"/>
              <a:cs typeface="Times New Roman"/>
            </a:endParaRPr>
          </a:p>
          <a:p>
            <a:pPr marL="180975" indent="-171450">
              <a:spcBef>
                <a:spcPts val="551"/>
              </a:spcBef>
              <a:buFont typeface="Arial MT"/>
              <a:buChar char="•"/>
              <a:tabLst>
                <a:tab pos="180975" algn="l"/>
              </a:tabLst>
            </a:pPr>
            <a:r>
              <a:rPr sz="1500" dirty="0">
                <a:latin typeface="Times New Roman"/>
                <a:cs typeface="Times New Roman"/>
              </a:rPr>
              <a:t>Зеркальное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написание</a:t>
            </a:r>
            <a:r>
              <a:rPr sz="1500" spc="-26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букв</a:t>
            </a:r>
            <a:endParaRPr sz="1500">
              <a:latin typeface="Times New Roman"/>
              <a:cs typeface="Times New Roman"/>
            </a:endParaRPr>
          </a:p>
          <a:p>
            <a:pPr marL="180975" indent="-171450">
              <a:spcBef>
                <a:spcPts val="566"/>
              </a:spcBef>
              <a:buFont typeface="Arial MT"/>
              <a:buChar char="•"/>
              <a:tabLst>
                <a:tab pos="180975" algn="l"/>
              </a:tabLst>
            </a:pPr>
            <a:r>
              <a:rPr sz="1500" dirty="0">
                <a:latin typeface="Times New Roman"/>
                <a:cs typeface="Times New Roman"/>
              </a:rPr>
              <a:t>Отрыв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элементов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букв</a:t>
            </a:r>
            <a:endParaRPr sz="1500">
              <a:latin typeface="Times New Roman"/>
              <a:cs typeface="Times New Roman"/>
            </a:endParaRPr>
          </a:p>
          <a:p>
            <a:pPr marL="180975" indent="-171450">
              <a:spcBef>
                <a:spcPts val="570"/>
              </a:spcBef>
              <a:buFont typeface="Arial MT"/>
              <a:buChar char="•"/>
              <a:tabLst>
                <a:tab pos="180975" algn="l"/>
              </a:tabLst>
            </a:pPr>
            <a:r>
              <a:rPr sz="1500" dirty="0">
                <a:latin typeface="Times New Roman"/>
                <a:cs typeface="Times New Roman"/>
              </a:rPr>
              <a:t>Лишние</a:t>
            </a:r>
            <a:r>
              <a:rPr sz="1500" spc="-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элементы</a:t>
            </a:r>
            <a:r>
              <a:rPr sz="1500" spc="-38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(шишки</a:t>
            </a:r>
            <a:r>
              <a:rPr sz="1500" spc="-4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—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8" dirty="0">
                <a:latin typeface="Times New Roman"/>
                <a:cs typeface="Times New Roman"/>
              </a:rPr>
              <a:t>ши</a:t>
            </a:r>
            <a:r>
              <a:rPr sz="1500" spc="-8" dirty="0">
                <a:solidFill>
                  <a:srgbClr val="FF0000"/>
                </a:solidFill>
                <a:latin typeface="Times New Roman"/>
                <a:cs typeface="Times New Roman"/>
              </a:rPr>
              <a:t>шш</a:t>
            </a:r>
            <a:r>
              <a:rPr sz="1500" spc="-8" dirty="0">
                <a:latin typeface="Times New Roman"/>
                <a:cs typeface="Times New Roman"/>
              </a:rPr>
              <a:t>ики)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3229" y="1862519"/>
            <a:ext cx="1376363" cy="346710"/>
          </a:xfrm>
          <a:custGeom>
            <a:avLst/>
            <a:gdLst/>
            <a:ahLst/>
            <a:cxnLst/>
            <a:rect l="l" t="t" r="r" b="b"/>
            <a:pathLst>
              <a:path w="1835150" h="462280">
                <a:moveTo>
                  <a:pt x="1834895" y="0"/>
                </a:moveTo>
                <a:lnTo>
                  <a:pt x="0" y="0"/>
                </a:lnTo>
                <a:lnTo>
                  <a:pt x="0" y="461772"/>
                </a:lnTo>
                <a:lnTo>
                  <a:pt x="1834895" y="461772"/>
                </a:lnTo>
                <a:lnTo>
                  <a:pt x="1834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 txBox="1"/>
          <p:nvPr/>
        </p:nvSpPr>
        <p:spPr>
          <a:xfrm>
            <a:off x="693229" y="1862519"/>
            <a:ext cx="1376363" cy="302968"/>
          </a:xfrm>
          <a:prstGeom prst="rect">
            <a:avLst/>
          </a:prstGeom>
          <a:ln w="19812">
            <a:solidFill>
              <a:srgbClr val="00B0F0"/>
            </a:solidFill>
          </a:ln>
        </p:spPr>
        <p:txBody>
          <a:bodyPr vert="horz" wrap="square" lIns="0" tIns="25718" rIns="0" bIns="0" rtlCol="0">
            <a:spAutoFit/>
          </a:bodyPr>
          <a:lstStyle/>
          <a:p>
            <a:pPr marL="117158">
              <a:spcBef>
                <a:spcPts val="203"/>
              </a:spcBef>
            </a:pPr>
            <a:r>
              <a:rPr spc="-8" dirty="0">
                <a:latin typeface="Times New Roman"/>
                <a:cs typeface="Times New Roman"/>
              </a:rPr>
              <a:t>Механизмы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9188" y="3171825"/>
            <a:ext cx="1587818" cy="303929"/>
          </a:xfrm>
          <a:prstGeom prst="rect">
            <a:avLst/>
          </a:prstGeom>
          <a:ln w="9144">
            <a:solidFill>
              <a:srgbClr val="7030A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84296">
              <a:spcBef>
                <a:spcPts val="210"/>
              </a:spcBef>
            </a:pPr>
            <a:r>
              <a:rPr spc="-8" dirty="0">
                <a:latin typeface="Times New Roman"/>
                <a:cs typeface="Times New Roman"/>
              </a:rPr>
              <a:t>Симптоматика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980728"/>
            <a:ext cx="8543630" cy="3618753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CBD5E-1EAD-8EB1-69E6-C6F588613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640960" cy="1143000"/>
          </a:xfrm>
        </p:spPr>
        <p:txBody>
          <a:bodyPr>
            <a:normAutofit/>
          </a:bodyPr>
          <a:lstStyle/>
          <a:p>
            <a:pPr indent="0" algn="ctr">
              <a:spcBef>
                <a:spcPts val="330"/>
              </a:spcBef>
            </a:pPr>
            <a:r>
              <a:rPr lang="ru-RU" sz="3200" b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Дизорфография</a:t>
            </a:r>
            <a:b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FC7FC8-686C-E18A-DCF3-8B6B586FA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268760"/>
            <a:ext cx="8640960" cy="5205192"/>
          </a:xfrm>
        </p:spPr>
        <p:txBody>
          <a:bodyPr/>
          <a:lstStyle/>
          <a:p>
            <a:pPr indent="0" algn="just">
              <a:spcBef>
                <a:spcPts val="330"/>
              </a:spcBef>
              <a:buNone/>
            </a:pPr>
            <a:endParaRPr lang="ru-RU" sz="32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spcBef>
                <a:spcPts val="330"/>
              </a:spcBef>
              <a:buNone/>
            </a:pPr>
            <a:endParaRPr lang="ru-RU" sz="32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330"/>
              </a:spcBef>
              <a:buNone/>
            </a:pP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3200" i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специфическое</a:t>
            </a:r>
            <a:r>
              <a:rPr lang="ru-RU" sz="3200" i="1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расстройство</a:t>
            </a:r>
            <a:r>
              <a:rPr lang="ru-RU" sz="3200" i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усвоения </a:t>
            </a:r>
            <a:r>
              <a:rPr lang="ru-R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орфографических навыков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опосредованное нарушением речевого онтогенеза и невербальных психических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118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1B94F5-A113-75A1-EF38-203DF1E4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610128" cy="1143000"/>
          </a:xfrm>
        </p:spPr>
        <p:txBody>
          <a:bodyPr>
            <a:normAutofit fontScale="90000"/>
          </a:bodyPr>
          <a:lstStyle/>
          <a:p>
            <a:pPr indent="0" algn="ctr">
              <a:spcBef>
                <a:spcPts val="330"/>
              </a:spcBef>
            </a:pP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Орфографические ошибки</a:t>
            </a:r>
            <a:b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7386F7-DA80-6A2F-75BC-73838DE1291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6368" y="1417638"/>
            <a:ext cx="8291264" cy="4873752"/>
          </a:xfrm>
        </p:spPr>
        <p:txBody>
          <a:bodyPr/>
          <a:lstStyle/>
          <a:p>
            <a:pPr indent="457200" algn="just">
              <a:spcBef>
                <a:spcPts val="330"/>
              </a:spcBef>
              <a:buNone/>
            </a:pP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это ошибки в усвоении орфограмм. Они наблюдаются в слабых фонетических позициях и связаны с нарушением</a:t>
            </a:r>
            <a:r>
              <a:rPr lang="ru-RU" sz="3200" i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морфологического,</a:t>
            </a:r>
            <a:r>
              <a:rPr lang="ru-RU" sz="3200" i="1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грамматического</a:t>
            </a:r>
            <a:r>
              <a:rPr lang="ru-RU" sz="3200" i="1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i="1" spc="-5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традиционного принципов письма.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848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219256" cy="70609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Смешение букв: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B6FA58CF-B1E0-8EAC-3286-59D7D2FD2F5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48087096"/>
              </p:ext>
            </p:extLst>
          </p:nvPr>
        </p:nvGraphicFramePr>
        <p:xfrm>
          <a:off x="107504" y="706090"/>
          <a:ext cx="8640960" cy="6107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4487">
                  <a:extLst>
                    <a:ext uri="{9D8B030D-6E8A-4147-A177-3AD203B41FA5}">
                      <a16:colId xmlns:a16="http://schemas.microsoft.com/office/drawing/2014/main" val="1835542141"/>
                    </a:ext>
                  </a:extLst>
                </a:gridCol>
                <a:gridCol w="4326473">
                  <a:extLst>
                    <a:ext uri="{9D8B030D-6E8A-4147-A177-3AD203B41FA5}">
                      <a16:colId xmlns:a16="http://schemas.microsoft.com/office/drawing/2014/main" val="3743973585"/>
                    </a:ext>
                  </a:extLst>
                </a:gridCol>
              </a:tblGrid>
              <a:tr h="674481">
                <a:tc>
                  <a:txBody>
                    <a:bodyPr/>
                    <a:lstStyle/>
                    <a:p>
                      <a:r>
                        <a:rPr lang="ru-RU" dirty="0"/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12947"/>
                  </a:ext>
                </a:extLst>
              </a:tr>
              <a:tr h="3270770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Парные звонкие и глухие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согласные звуки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сильной позиции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слове</a:t>
                      </a:r>
                      <a:r>
                        <a:rPr lang="ru-RU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(б</a:t>
                      </a:r>
                      <a:r>
                        <a:rPr lang="ru-RU" sz="18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п,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т,</a:t>
                      </a:r>
                      <a:r>
                        <a:rPr lang="ru-RU" sz="18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к, з - с, в - ф, ж - ш):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собака -"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три - "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прошлый -"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лый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дверь - "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верь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угадал - "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адал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доро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spc="-9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зёрны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</a:t>
                      </a:r>
                      <a:r>
                        <a:rPr lang="ru-RU" sz="18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ьба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31590552"/>
                  </a:ext>
                </a:extLst>
              </a:tr>
              <a:tr h="2162035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Свистящие и шипящие.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[с] - [ш], [з] - [ж],</a:t>
                      </a:r>
                      <a:r>
                        <a:rPr lang="ru-RU" sz="18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[с']</a:t>
                      </a:r>
                      <a:r>
                        <a:rPr lang="ru-RU" sz="18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[ш']: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шишки</a:t>
                      </a:r>
                      <a:r>
                        <a:rPr lang="ru-RU" sz="18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привезли - "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щенок -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8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8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енок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just">
                        <a:spcBef>
                          <a:spcPts val="5"/>
                        </a:spcBef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spcBef>
                          <a:spcPts val="5"/>
                        </a:spcBef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spcBef>
                          <a:spcPts val="5"/>
                        </a:spcBef>
                        <a:buNone/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spcBef>
                          <a:spcPts val="5"/>
                        </a:spcBef>
                        <a:buNone/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астье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</a:t>
                      </a:r>
                      <a:r>
                        <a:rPr lang="ru-RU" sz="18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итать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59117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58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66B11F01-A016-4644-70FA-57523D5F73E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21941173"/>
              </p:ext>
            </p:extLst>
          </p:nvPr>
        </p:nvGraphicFramePr>
        <p:xfrm>
          <a:off x="107504" y="15180"/>
          <a:ext cx="8712968" cy="6798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1897096929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447576445"/>
                    </a:ext>
                  </a:extLst>
                </a:gridCol>
              </a:tblGrid>
              <a:tr h="3259843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ффрикаты и компоненты входящие в их состав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Аффрикаты - сложные звуки, состоящие из смычного и щелевого</a:t>
                      </a:r>
                      <a:r>
                        <a:rPr lang="ru-RU" sz="1600" b="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компонентов:</a:t>
                      </a:r>
                      <a:r>
                        <a:rPr lang="ru-RU" sz="1600" b="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[ч]</a:t>
                      </a:r>
                      <a:r>
                        <a:rPr lang="ru-RU" sz="1600" b="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 это [т'] и [щ], [ц] — это [т] и [с].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Поэтому в письме детей могут встречаться следующие смешения: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[ч]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[ц],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[ч]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[щ],</a:t>
                      </a:r>
                      <a:r>
                        <a:rPr lang="ru-RU" sz="1600" b="0" spc="-3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[ч] -</a:t>
                      </a:r>
                      <a:r>
                        <a:rPr lang="ru-RU" sz="1600" b="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[т'],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[ц]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[с],</a:t>
                      </a:r>
                      <a:r>
                        <a:rPr lang="ru-RU" sz="1600" b="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[ц] -</a:t>
                      </a:r>
                      <a:r>
                        <a:rPr lang="ru-RU" sz="1600" b="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[т],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[ц]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[т']: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</a:t>
                      </a:r>
                      <a:r>
                        <a:rPr lang="ru-RU" sz="1600" b="0" spc="-4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4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цасто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щуки</a:t>
                      </a:r>
                      <a:r>
                        <a:rPr lang="ru-RU" sz="1600" b="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"чуки"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цветы - "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светы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buNone/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одеваеца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децкий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синитца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(синица),</a:t>
                      </a:r>
                      <a:r>
                        <a:rPr lang="ru-RU" sz="1600" b="0" spc="-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кузнитса</a:t>
                      </a:r>
                      <a:r>
                        <a:rPr lang="ru-RU" sz="1600" b="0" spc="-9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(кузница).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317469"/>
                  </a:ext>
                </a:extLst>
              </a:tr>
              <a:tr h="1451574">
                <a:tc>
                  <a:txBody>
                    <a:bodyPr/>
                    <a:lstStyle/>
                    <a:p>
                      <a:r>
                        <a:rPr kumimoji="0" lang="ru-RU" sz="1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Соноры</a:t>
                      </a: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[р] - [л], [л'] - [й]: 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рубашка - "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убашка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лодка "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одка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959221"/>
                  </a:ext>
                </a:extLst>
              </a:tr>
              <a:tr h="2086778"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Гласные [о] – [у] в сильной позиции. </a:t>
                      </a:r>
                      <a:endParaRPr kumimoji="0"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письме это смешения букв о - у, ё - ю: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клюква - "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ё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наблюдали-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набл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ё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дали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-"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набл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дали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окуни "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лугу - "на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луг</a:t>
                      </a:r>
                      <a:r>
                        <a:rPr kumimoji="0"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30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963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60BFA-6819-EA67-A22F-69670C6A9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3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3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3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3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3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обозначения мягкости согласных на письме: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F347076-390B-1283-CD47-54F3A24DDCC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83724088"/>
              </p:ext>
            </p:extLst>
          </p:nvPr>
        </p:nvGraphicFramePr>
        <p:xfrm>
          <a:off x="121880" y="1628800"/>
          <a:ext cx="8626583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6241">
                  <a:extLst>
                    <a:ext uri="{9D8B030D-6E8A-4147-A177-3AD203B41FA5}">
                      <a16:colId xmlns:a16="http://schemas.microsoft.com/office/drawing/2014/main" val="1957861331"/>
                    </a:ext>
                  </a:extLst>
                </a:gridCol>
                <a:gridCol w="4120342">
                  <a:extLst>
                    <a:ext uri="{9D8B030D-6E8A-4147-A177-3AD203B41FA5}">
                      <a16:colId xmlns:a16="http://schemas.microsoft.com/office/drawing/2014/main" val="2308168081"/>
                    </a:ext>
                  </a:extLst>
                </a:gridCol>
              </a:tblGrid>
              <a:tr h="55527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90014"/>
                  </a:ext>
                </a:extLst>
              </a:tr>
              <a:tr h="4197253">
                <a:tc>
                  <a:txBody>
                    <a:bodyPr/>
                    <a:lstStyle/>
                    <a:p>
                      <a:pPr marL="67945" algn="just">
                        <a:lnSpc>
                          <a:spcPts val="1795"/>
                        </a:lnSpc>
                        <a:buNone/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800" b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обозначают</a:t>
                      </a:r>
                      <a:r>
                        <a:rPr lang="ru-RU" sz="1800" b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мягкость: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95"/>
                        </a:lnSpc>
                        <a:buNone/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пропускают</a:t>
                      </a:r>
                      <a:r>
                        <a:rPr lang="ru-RU" sz="160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мягкий</a:t>
                      </a:r>
                      <a:r>
                        <a:rPr lang="ru-RU" sz="160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знак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вместо йотированной гласной пишут соответствующую нейотированную</a:t>
                      </a:r>
                      <a:r>
                        <a:rPr lang="ru-RU" sz="16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гласную</a:t>
                      </a:r>
                      <a:r>
                        <a:rPr lang="ru-RU" sz="16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(я</a:t>
                      </a:r>
                      <a:r>
                        <a:rPr lang="ru-RU" sz="160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а, ю - у, ё - о).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Люба - "Л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ба"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берёза - "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коньки - "конки"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большой - "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болшой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".</a:t>
                      </a: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775"/>
                        </a:lnSpc>
                        <a:spcBef>
                          <a:spcPts val="5"/>
                        </a:spcBef>
                        <a:buNone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пес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плащ</a:t>
                      </a:r>
                      <a:r>
                        <a:rPr lang="ru-RU" sz="16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6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,читаеш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рож,</a:t>
                      </a:r>
                      <a:r>
                        <a:rPr lang="ru-RU" sz="16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туч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6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(шёл), </a:t>
                      </a:r>
                      <a:r>
                        <a:rPr lang="ru-RU" sz="16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девч</a:t>
                      </a:r>
                      <a:r>
                        <a:rPr lang="ru-RU" sz="16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ё</a:t>
                      </a:r>
                      <a:r>
                        <a:rPr lang="ru-RU" sz="16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нка</a:t>
                      </a:r>
                      <a:r>
                        <a:rPr lang="ru-RU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63175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281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ED66B-BA07-1AFD-9B0A-427766DA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640960" cy="70352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Пропуски элементов букв, слогов: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899053E-42EE-CA33-6358-31674FE6F7FB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95472952"/>
              </p:ext>
            </p:extLst>
          </p:nvPr>
        </p:nvGraphicFramePr>
        <p:xfrm>
          <a:off x="107504" y="620688"/>
          <a:ext cx="8640960" cy="6237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val="352294300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724700015"/>
                    </a:ext>
                  </a:extLst>
                </a:gridCol>
              </a:tblGrid>
              <a:tr h="68938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66054"/>
                  </a:ext>
                </a:extLst>
              </a:tr>
              <a:tr h="5547925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Пропуск</a:t>
                      </a:r>
                      <a:r>
                        <a:rPr lang="ru-RU" sz="12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свидетельствует</a:t>
                      </a:r>
                      <a:r>
                        <a:rPr lang="ru-RU" sz="1200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200" i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том, что ученик не вычленяет в составе</a:t>
                      </a:r>
                      <a:r>
                        <a:rPr lang="ru-RU" sz="1200" i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</a:t>
                      </a:r>
                      <a:r>
                        <a:rPr lang="ru-RU" sz="1200" i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всех</a:t>
                      </a:r>
                      <a:r>
                        <a:rPr lang="ru-RU" sz="1200" i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его</a:t>
                      </a:r>
                      <a:r>
                        <a:rPr lang="ru-RU" sz="1200" i="1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звуковых компонентов: </a:t>
                      </a:r>
                      <a:endParaRPr lang="ru-RU" sz="11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снки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»- санки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кичат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— кричат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Пропуск нескольких букв в слове есть следствие более грубого</a:t>
                      </a:r>
                      <a:r>
                        <a:rPr lang="ru-RU" sz="1200" i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нарушения</a:t>
                      </a:r>
                      <a:r>
                        <a:rPr lang="ru-RU" sz="1200" i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звукового анализа, приводящего к искажению и упрощению структуры</a:t>
                      </a:r>
                      <a:r>
                        <a:rPr lang="ru-RU" sz="120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слова: </a:t>
                      </a:r>
                      <a:endParaRPr lang="ru-RU" sz="11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 —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дорве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брат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бт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девочка -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девча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колокольчики</a:t>
                      </a:r>
                      <a:r>
                        <a:rPr lang="ru-RU" sz="1400" b="1" spc="-9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калкочи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840"/>
                        </a:lnSpc>
                        <a:buNone/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Происходит</a:t>
                      </a:r>
                      <a:r>
                        <a:rPr lang="ru-RU" sz="12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ошибка</a:t>
                      </a:r>
                      <a:r>
                        <a:rPr lang="ru-RU" sz="12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при:</a:t>
                      </a:r>
                    </a:p>
                    <a:p>
                      <a:pPr marL="67945" algn="just">
                        <a:lnSpc>
                          <a:spcPts val="1840"/>
                        </a:lnSpc>
                        <a:buNone/>
                      </a:pPr>
                      <a:endParaRPr lang="ru-RU" sz="11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84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а)</a:t>
                      </a:r>
                      <a:r>
                        <a:rPr lang="ru-RU" sz="1200" spc="-8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встрече</a:t>
                      </a:r>
                      <a:r>
                        <a:rPr lang="ru-RU" sz="12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двух</a:t>
                      </a:r>
                      <a:r>
                        <a:rPr lang="ru-RU" sz="12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одноименных букв на стыке слов: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ста(л) лакать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прилетае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(т)</a:t>
                      </a:r>
                      <a:r>
                        <a:rPr lang="ru-RU" sz="1400" b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зимой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живу(т) дружно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б) соседстве</a:t>
                      </a:r>
                      <a:r>
                        <a:rPr lang="ru-RU" sz="12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слогов,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включающих одинаковые буквы,</a:t>
                      </a:r>
                      <a:r>
                        <a:rPr lang="ru-RU" sz="12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обычно</a:t>
                      </a:r>
                      <a:r>
                        <a:rPr lang="ru-RU" sz="1200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гласные,</a:t>
                      </a:r>
                      <a:r>
                        <a:rPr lang="ru-RU" sz="1200" spc="-8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реже согласные: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наста(ла)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кузнечи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ка(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ндаши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си(ди)т 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ходи(ли) 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празник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сонце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здраствуйте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шосе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19929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509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655A2-FB41-E7EC-A452-0ACE9CE4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892480" cy="54868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Перестановка букв и слогов: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AA741B7-B948-53E7-093B-15501652B5A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94269248"/>
              </p:ext>
            </p:extLst>
          </p:nvPr>
        </p:nvGraphicFramePr>
        <p:xfrm>
          <a:off x="107504" y="548680"/>
          <a:ext cx="8640960" cy="641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3">
                  <a:extLst>
                    <a:ext uri="{9D8B030D-6E8A-4147-A177-3AD203B41FA5}">
                      <a16:colId xmlns:a16="http://schemas.microsoft.com/office/drawing/2014/main" val="1697042962"/>
                    </a:ext>
                  </a:extLst>
                </a:gridCol>
                <a:gridCol w="2664297">
                  <a:extLst>
                    <a:ext uri="{9D8B030D-6E8A-4147-A177-3AD203B41FA5}">
                      <a16:colId xmlns:a16="http://schemas.microsoft.com/office/drawing/2014/main" val="3187544961"/>
                    </a:ext>
                  </a:extLst>
                </a:gridCol>
              </a:tblGrid>
              <a:tr h="62943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780674"/>
                  </a:ext>
                </a:extLst>
              </a:tr>
              <a:tr h="5679887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Перестановки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букв</a:t>
                      </a:r>
                      <a:r>
                        <a:rPr lang="ru-RU" sz="1400" i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слогов являются выражением трудностей анализа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последовательности звуков в слове: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4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ковром</a:t>
                      </a:r>
                      <a:r>
                        <a:rPr lang="ru-RU" sz="1400" b="1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корвом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лугах —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нагалух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взъерошился</a:t>
                      </a:r>
                      <a:r>
                        <a:rPr lang="ru-RU" sz="1400" b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зверошился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40640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многочисленны перестановки, искажающие слоговую структуру слов. Так, односложные слова, состоящие из обратного слога, заменяются прямым слогом: 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 — «но»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школы — «то школы»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берегов —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берегов» 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двусложных словах, состоящих из прямых слогов, один из них заменяется обратным: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зима -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зиам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67945" marR="4064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r>
                        <a:rPr lang="ru-RU" sz="1400" b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деит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4064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Наиболее</a:t>
                      </a:r>
                      <a:r>
                        <a:rPr lang="ru-RU" sz="1400" i="1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часты</a:t>
                      </a:r>
                      <a:r>
                        <a:rPr lang="ru-RU" sz="1400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перестановки</a:t>
                      </a:r>
                      <a:r>
                        <a:rPr lang="ru-RU" sz="1400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словах, имеющих стечение согласных:</a:t>
                      </a:r>
                      <a:r>
                        <a:rPr lang="ru-RU" sz="1400" i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lnSpc>
                          <a:spcPts val="1830"/>
                        </a:lnSpc>
                        <a:buNone/>
                      </a:pPr>
                      <a:r>
                        <a:rPr lang="ru-RU" sz="14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двор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довр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b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buNone/>
                      </a:pPr>
                      <a:r>
                        <a:rPr lang="ru-RU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стёр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сёрт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6858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брат</a:t>
                      </a:r>
                      <a:r>
                        <a:rPr lang="ru-RU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ru-RU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барт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302260" algn="just">
                        <a:lnSpc>
                          <a:spcPts val="1810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5206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105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550A8-044F-1E98-3C02-A12223F22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46" y="44624"/>
            <a:ext cx="8640960" cy="619561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Вставки: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EB9BF90-71FF-A2F4-6AF6-C0CF1B61E83A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75992667"/>
              </p:ext>
            </p:extLst>
          </p:nvPr>
        </p:nvGraphicFramePr>
        <p:xfrm>
          <a:off x="109046" y="646882"/>
          <a:ext cx="8640960" cy="6166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val="1401729728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016063472"/>
                    </a:ext>
                  </a:extLst>
                </a:gridCol>
              </a:tblGrid>
              <a:tr h="65019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25232"/>
                  </a:ext>
                </a:extLst>
              </a:tr>
              <a:tr h="1294072">
                <a:tc>
                  <a:txBody>
                    <a:bodyPr/>
                    <a:lstStyle/>
                    <a:p>
                      <a:pPr marL="67945" algn="just">
                        <a:buNone/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Вставки</a:t>
                      </a:r>
                      <a:r>
                        <a:rPr lang="ru-RU" sz="1400" i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гласных</a:t>
                      </a:r>
                      <a:r>
                        <a:rPr lang="ru-RU" sz="1400" i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букв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наблюдаются</a:t>
                      </a:r>
                      <a:r>
                        <a:rPr lang="ru-RU" sz="1400" i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обычно</a:t>
                      </a:r>
                      <a:r>
                        <a:rPr lang="ru-RU" sz="1400" i="1" spc="-8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стечении</a:t>
                      </a:r>
                      <a:r>
                        <a:rPr lang="ru-RU" sz="1400" i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согласных:</a:t>
                      </a:r>
                    </a:p>
                    <a:p>
                      <a:pPr marL="67945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algn="just">
                        <a:lnSpc>
                          <a:spcPts val="1835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шекола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  <a:r>
                        <a:rPr lang="ru-RU" sz="14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девочика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душиный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  <a:r>
                        <a:rPr lang="ru-RU" sz="14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ноябарь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дружено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Александар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». </a:t>
                      </a:r>
                    </a:p>
                    <a:p>
                      <a:pPr marL="67945" algn="just">
                        <a:lnSpc>
                          <a:spcPts val="1835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marR="302260" algn="just">
                        <a:lnSpc>
                          <a:spcPts val="1795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_____________________________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6358355"/>
                  </a:ext>
                </a:extLst>
              </a:tr>
              <a:tr h="729278">
                <a:tc gridSpan="2">
                  <a:txBody>
                    <a:bodyPr/>
                    <a:lstStyle/>
                    <a:p>
                      <a:pPr marL="67945" algn="ctr">
                        <a:lnSpc>
                          <a:spcPts val="1835"/>
                        </a:lnSpc>
                        <a:buNone/>
                      </a:pPr>
                      <a:endParaRPr lang="ru-RU" sz="3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835"/>
                        </a:lnSpc>
                        <a:buNone/>
                      </a:pPr>
                      <a:r>
                        <a:rPr lang="ru-RU" sz="3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Персеверации элементов букв, слогов:</a:t>
                      </a:r>
                    </a:p>
                    <a:p>
                      <a:pPr marL="67945" algn="ctr">
                        <a:lnSpc>
                          <a:spcPts val="1835"/>
                        </a:lnSpc>
                        <a:buNone/>
                      </a:pPr>
                      <a:endParaRPr lang="ru-RU" sz="3000" b="1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1600" marR="302260" algn="just">
                        <a:lnSpc>
                          <a:spcPts val="1795"/>
                        </a:lnSpc>
                        <a:buNone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701194"/>
                  </a:ext>
                </a:extLst>
              </a:tr>
              <a:tr h="1517126">
                <a:tc>
                  <a:txBody>
                    <a:bodyPr/>
                    <a:lstStyle/>
                    <a:p>
                      <a:pPr marL="67945" marR="115570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повторяет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букву,</a:t>
                      </a:r>
                      <a:r>
                        <a:rPr lang="ru-RU" sz="1400" i="1" spc="-7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слог или вместо нужной буквы (слога) воспроизводит уже написанную: 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магазин - "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магазим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крынка</a:t>
                      </a:r>
                      <a:r>
                        <a:rPr lang="ru-RU" sz="1400" b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крыннка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Грибы - "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Ггрибы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marR="115570" algn="just">
                        <a:buNone/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302260" algn="just">
                        <a:lnSpc>
                          <a:spcPts val="1795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_____________________________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93022869"/>
                  </a:ext>
                </a:extLst>
              </a:tr>
              <a:tr h="559639">
                <a:tc gridSpan="2">
                  <a:txBody>
                    <a:bodyPr/>
                    <a:lstStyle/>
                    <a:p>
                      <a:pPr marL="67945" marR="115570" algn="ctr">
                        <a:buNone/>
                      </a:pPr>
                      <a:r>
                        <a:rPr lang="ru-RU" sz="30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Антиципация букв и слогов: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1600" marR="302260" algn="just">
                        <a:lnSpc>
                          <a:spcPts val="1795"/>
                        </a:lnSpc>
                        <a:buNone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89394524"/>
                  </a:ext>
                </a:extLst>
              </a:tr>
              <a:tr h="1416181">
                <a:tc>
                  <a:txBody>
                    <a:bodyPr/>
                    <a:lstStyle/>
                    <a:p>
                      <a:pPr marL="67945" marR="115570" algn="just"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Написание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слова,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когда буква или слог заменяется последующей буквой или слогом: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деревьях - "на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девевьях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marL="67945" marR="115570" algn="just">
                        <a:buNone/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</a:t>
                      </a:r>
                      <a:r>
                        <a:rPr lang="ru-RU" sz="1400" b="1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крышей</a:t>
                      </a:r>
                      <a:r>
                        <a:rPr lang="ru-RU" sz="1400" b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дод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крышей"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302260" algn="just">
                        <a:lnSpc>
                          <a:spcPts val="1795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____________________________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655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490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BE29A-C078-D4B8-4A54-02621497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640960" cy="697928"/>
          </a:xfrm>
        </p:spPr>
        <p:txBody>
          <a:bodyPr>
            <a:normAutofit/>
          </a:bodyPr>
          <a:lstStyle/>
          <a:p>
            <a:pPr algn="ctr"/>
            <a:r>
              <a:rPr lang="ru-RU" b="1" spc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Смешения</a:t>
            </a:r>
            <a:r>
              <a:rPr lang="ru-RU" b="1" spc="-85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spc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графически</a:t>
            </a:r>
            <a:r>
              <a:rPr lang="ru-RU" b="1" spc="-75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spc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сходных</a:t>
            </a:r>
            <a:r>
              <a:rPr lang="ru-RU" b="1" spc="-65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spc="-2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букв: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BC594D4-3C71-8B84-E036-488C873C0628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14057350"/>
              </p:ext>
            </p:extLst>
          </p:nvPr>
        </p:nvGraphicFramePr>
        <p:xfrm>
          <a:off x="107504" y="697928"/>
          <a:ext cx="8640960" cy="5683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val="2009458923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3765434528"/>
                    </a:ext>
                  </a:extLst>
                </a:gridCol>
              </a:tblGrid>
              <a:tr h="6827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ДИСГРАФИЧЕСКИЕ ОШИБКИ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ОРФОГРАФИЧЕСКИЕ ОШИБКИ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1855"/>
                  </a:ext>
                </a:extLst>
              </a:tr>
              <a:tr h="1040427">
                <a:tc>
                  <a:txBody>
                    <a:bodyPr/>
                    <a:lstStyle/>
                    <a:p>
                      <a:pPr marL="67945" marR="133350" algn="just"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Смешения букв, сходных по внешнему виду и написанию: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33350" algn="just">
                        <a:buNone/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рукописные</a:t>
                      </a:r>
                      <a:r>
                        <a:rPr lang="ru-RU" sz="1200" i="1" spc="-6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</a:t>
                      </a:r>
                      <a:r>
                        <a:rPr lang="ru-RU" sz="1200" i="1" spc="-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букв</a:t>
                      </a:r>
                      <a:r>
                        <a:rPr lang="ru-RU" sz="1200" i="1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i="1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у, т</a:t>
                      </a:r>
                      <a:r>
                        <a:rPr lang="ru-RU" sz="1200" i="1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п, б</a:t>
                      </a:r>
                      <a:r>
                        <a:rPr lang="ru-RU" sz="1200" i="1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д,</a:t>
                      </a:r>
                      <a:r>
                        <a:rPr lang="ru-RU" sz="1200" i="1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 - ж,</a:t>
                      </a:r>
                      <a:r>
                        <a:rPr lang="ru-RU" sz="1200" i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 - м</a:t>
                      </a:r>
                      <a:r>
                        <a:rPr lang="ru-RU" sz="1200" i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т.д.: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33350" algn="just"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33350" algn="just">
                        <a:buNone/>
                      </a:pP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муха - "м</a:t>
                      </a: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ха"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33350" algn="just">
                        <a:buNone/>
                      </a:pP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мохнатый - </a:t>
                      </a:r>
                      <a:r>
                        <a:rPr lang="ru-RU" sz="1400" i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"мо</a:t>
                      </a:r>
                      <a:r>
                        <a:rPr lang="ru-RU" sz="1400" b="1" i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400" i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натый".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marR="302260" algn="just">
                        <a:lnSpc>
                          <a:spcPts val="1800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_____________________________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4603578"/>
                  </a:ext>
                </a:extLst>
              </a:tr>
              <a:tr h="5852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000" b="1" u="none" kern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Зеркальное написание букв: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387419"/>
                  </a:ext>
                </a:extLst>
              </a:tr>
              <a:tr h="1128213">
                <a:tc>
                  <a:txBody>
                    <a:bodyPr/>
                    <a:lstStyle/>
                    <a:p>
                      <a:pPr marL="67945" marR="40640" algn="just">
                        <a:buNone/>
                      </a:pP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40640" algn="just">
                        <a:buNone/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Является</a:t>
                      </a:r>
                      <a:r>
                        <a:rPr lang="ru-RU" sz="1400" i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естественной</a:t>
                      </a:r>
                      <a:r>
                        <a:rPr lang="ru-RU" sz="1400" i="1" spc="-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ошибкой у дошкольников и первоклассников, но иногда можно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увидеть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зеркальность</a:t>
                      </a:r>
                      <a:r>
                        <a:rPr lang="ru-RU" sz="1400" i="1" spc="-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 учеников 3 и 4 класса. Чаще дети поворачивают буквы вокруг вертикальной оси.</a:t>
                      </a:r>
                    </a:p>
                    <a:p>
                      <a:pPr marL="67945" marR="115570" algn="just">
                        <a:lnSpc>
                          <a:spcPts val="1840"/>
                        </a:lnSpc>
                        <a:buNone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marR="302260" algn="just">
                        <a:lnSpc>
                          <a:spcPts val="1810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_____________________________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1600" marR="302260" algn="just">
                        <a:lnSpc>
                          <a:spcPts val="1810"/>
                        </a:lnSpc>
                        <a:buNone/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302260" algn="just">
                        <a:lnSpc>
                          <a:spcPts val="1810"/>
                        </a:lnSpc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03412020"/>
                  </a:ext>
                </a:extLst>
              </a:tr>
              <a:tr h="521975">
                <a:tc gridSpan="2">
                  <a:txBody>
                    <a:bodyPr/>
                    <a:lstStyle/>
                    <a:p>
                      <a:pPr marL="67945" marR="115570" algn="ctr">
                        <a:lnSpc>
                          <a:spcPts val="1840"/>
                        </a:lnSpc>
                        <a:buNone/>
                      </a:pPr>
                      <a:endParaRPr kumimoji="0" lang="ru-RU" sz="3000" b="1" u="none" kern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7945" marR="115570" algn="ctr">
                        <a:lnSpc>
                          <a:spcPts val="1840"/>
                        </a:lnSpc>
                        <a:buNone/>
                      </a:pPr>
                      <a:r>
                        <a:rPr kumimoji="0" lang="ru-RU" sz="3000" b="1" u="none" kern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обозначения границ слова</a:t>
                      </a:r>
                      <a:endParaRPr lang="ru-RU" sz="3000" u="non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7945" marR="302260" algn="just">
                        <a:lnSpc>
                          <a:spcPts val="1810"/>
                        </a:lnSpc>
                        <a:buNone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894807"/>
                  </a:ext>
                </a:extLst>
              </a:tr>
              <a:tr h="958941">
                <a:tc gridSpan="2">
                  <a:txBody>
                    <a:bodyPr/>
                    <a:lstStyle/>
                    <a:p>
                      <a:pPr marL="67945" marR="115570" algn="just">
                        <a:lnSpc>
                          <a:spcPts val="1840"/>
                        </a:lnSpc>
                        <a:buNone/>
                      </a:pPr>
                      <a:endParaRPr lang="ru-RU" sz="1400" i="1" u="non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115570" lvl="0" indent="0" algn="just" defTabSz="914400" rtl="0" eaLnBrk="1" fontAlgn="auto" latinLnBrk="0" hangingPunct="1">
                        <a:lnSpc>
                          <a:spcPts val="1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Чаще всего дети затрудняются в написании предлогов и приставок, могут быть и слитное написание слов, и их разрывы.</a:t>
                      </a:r>
                    </a:p>
                    <a:p>
                      <a:pPr marL="67945" marR="115570" algn="just">
                        <a:lnSpc>
                          <a:spcPts val="1840"/>
                        </a:lnSpc>
                        <a:buNone/>
                      </a:pPr>
                      <a:endParaRPr lang="ru-RU" sz="1400" i="1" u="non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67945" marR="302260" algn="just">
                        <a:lnSpc>
                          <a:spcPts val="1810"/>
                        </a:lnSpc>
                        <a:buNone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16553541"/>
                  </a:ext>
                </a:extLst>
              </a:tr>
              <a:tr h="765825">
                <a:tc gridSpan="2">
                  <a:txBody>
                    <a:bodyPr/>
                    <a:lstStyle/>
                    <a:p>
                      <a:pPr marL="67945" marR="115570" algn="ctr">
                        <a:lnSpc>
                          <a:spcPts val="1840"/>
                        </a:lnSpc>
                        <a:buNone/>
                      </a:pPr>
                      <a:endParaRPr kumimoji="0" lang="ru-RU" sz="3000" b="1" u="none" kern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7945" marR="115570" algn="ctr">
                        <a:lnSpc>
                          <a:spcPts val="1840"/>
                        </a:lnSpc>
                        <a:buNone/>
                      </a:pPr>
                      <a:r>
                        <a:rPr kumimoji="0" lang="ru-RU" sz="3000" b="1" u="none" kern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обозначения границ предложения</a:t>
                      </a:r>
                    </a:p>
                    <a:p>
                      <a:pPr marL="67945" marR="115570" algn="ctr">
                        <a:lnSpc>
                          <a:spcPts val="1840"/>
                        </a:lnSpc>
                        <a:buNone/>
                      </a:pPr>
                      <a:endParaRPr lang="ru-RU" sz="3000" u="non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766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779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099F3EE-7048-AF85-2512-C0FBFBBA9E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16632"/>
            <a:ext cx="8640960" cy="6696744"/>
          </a:xfrm>
        </p:spPr>
        <p:txBody>
          <a:bodyPr/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indent="450215" algn="just"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 критерием разграничения </a:t>
            </a: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дисграфических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орфографических</a:t>
            </a:r>
            <a:r>
              <a:rPr lang="ru-RU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ошибок</a:t>
            </a:r>
            <a:r>
              <a:rPr lang="ru-RU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</a:t>
            </a:r>
            <a:r>
              <a:rPr lang="ru-RU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нарушенный</a:t>
            </a:r>
            <a:r>
              <a:rPr lang="ru-RU" u="sng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</a:t>
            </a:r>
            <a:r>
              <a:rPr lang="ru-RU" u="sng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письма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0215" algn="just">
              <a:buNone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b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Дисграфические</a:t>
            </a:r>
            <a:r>
              <a:rPr lang="ru-RU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ошибки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искажают звуковой состав слова, это нарушение фонетического принципа письма. Они наблюдаются в сильных фонетических позициях, т.е. там, где выбор буквы очевиден: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ударной</a:t>
            </a:r>
            <a:r>
              <a:rPr lang="ru-RU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позиции</a:t>
            </a:r>
            <a:r>
              <a:rPr lang="ru-RU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гласных,</a:t>
            </a:r>
            <a:r>
              <a:rPr lang="ru-RU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</a:t>
            </a:r>
            <a:r>
              <a:rPr lang="ru-RU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гласной для согласных. </a:t>
            </a:r>
          </a:p>
          <a:p>
            <a:pPr indent="0" algn="just">
              <a:buNone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Орфографические ошибки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ошибки в усвоении орфограмм. Они наблюдаются в слабых фонетических позициях и связаны с нарушением морфологического, грамматического и традиционного принципов письма.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198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marL="0" lvl="0" indent="0">
              <a:spcBef>
                <a:spcPct val="20000"/>
              </a:spcBef>
              <a:buClrTx/>
              <a:buSzTx/>
              <a:buNone/>
            </a:pPr>
            <a:endParaRPr lang="ru-RU"/>
          </a:p>
          <a:p>
            <a:pPr marL="0" lvl="0" indent="0">
              <a:spcBef>
                <a:spcPct val="20000"/>
              </a:spcBef>
              <a:buClrTx/>
              <a:buSzTx/>
              <a:buNone/>
            </a:pPr>
            <a:endParaRPr lang="ru-RU"/>
          </a:p>
          <a:p>
            <a:pPr marL="0" lvl="0" indent="0">
              <a:spcBef>
                <a:spcPct val="20000"/>
              </a:spcBef>
              <a:buClrTx/>
              <a:buSzTx/>
              <a:buNone/>
            </a:pPr>
            <a:endParaRPr lang="ru-RU"/>
          </a:p>
        </p:txBody>
      </p:sp>
      <p:pic>
        <p:nvPicPr>
          <p:cNvPr id="6" name="Picture 14" descr="Picture background">
            <a:extLst>
              <a:ext uri="{FF2B5EF4-FFF2-40B4-BE49-F238E27FC236}">
                <a16:creationId xmlns:a16="http://schemas.microsoft.com/office/drawing/2014/main" id="{5E8ACC19-E153-F389-D73C-ADAB0D110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1600200"/>
            <a:ext cx="7467600" cy="487375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20BEBD-C14E-AA2B-FA86-E0806A535E71}"/>
              </a:ext>
            </a:extLst>
          </p:cNvPr>
          <p:cNvSpPr txBox="1"/>
          <p:nvPr/>
        </p:nvSpPr>
        <p:spPr>
          <a:xfrm>
            <a:off x="1331640" y="404664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35146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935</TotalTime>
  <Words>1663</Words>
  <Application>Microsoft Office PowerPoint</Application>
  <PresentationFormat>Экран (4:3)</PresentationFormat>
  <Paragraphs>284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 MT</vt:lpstr>
      <vt:lpstr>Candara</vt:lpstr>
      <vt:lpstr>Century Schoolbook</vt:lpstr>
      <vt:lpstr>Times New Roman</vt:lpstr>
      <vt:lpstr>Wingdings</vt:lpstr>
      <vt:lpstr>Wingdings 2</vt:lpstr>
      <vt:lpstr>Эркер</vt:lpstr>
      <vt:lpstr>  Дифференциация дисграфических и орфографических ошибок </vt:lpstr>
      <vt:lpstr>Дисграфия </vt:lpstr>
      <vt:lpstr>Какие же причины приводят к нарушению письма?</vt:lpstr>
      <vt:lpstr>Выделяются следующие виды дисграфии:</vt:lpstr>
      <vt:lpstr>Артикуляторно-акустическая дисграфия</vt:lpstr>
      <vt:lpstr>Презентация PowerPoint</vt:lpstr>
      <vt:lpstr>Дисграфия на почве нарушений фонемного распознавания (акустическая)</vt:lpstr>
      <vt:lpstr>Презентация PowerPoint</vt:lpstr>
      <vt:lpstr>Дисграфия на почве нарушений языкового анализа и синтеза</vt:lpstr>
      <vt:lpstr>Презентация PowerPoint</vt:lpstr>
      <vt:lpstr> Аграмматическая дисграфия </vt:lpstr>
      <vt:lpstr>Презентация PowerPoint</vt:lpstr>
      <vt:lpstr>Оптическая дисграфия</vt:lpstr>
      <vt:lpstr>Презентация PowerPoint</vt:lpstr>
      <vt:lpstr>Дизорфография </vt:lpstr>
      <vt:lpstr> Орфографические ошибки </vt:lpstr>
      <vt:lpstr>Смешение букв:</vt:lpstr>
      <vt:lpstr>Презентация PowerPoint</vt:lpstr>
      <vt:lpstr>     Нарушения обозначения мягкости согласных на письме:</vt:lpstr>
      <vt:lpstr>Пропуски элементов букв, слогов:</vt:lpstr>
      <vt:lpstr>Перестановка букв и слогов:</vt:lpstr>
      <vt:lpstr>Вставки:</vt:lpstr>
      <vt:lpstr>Смешения графически сходных букв:</vt:lpstr>
      <vt:lpstr>Презентация PowerPoint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Обучение, развитие, воспитание детей-инвалидов и с ОВЗ в условиях внедрения ФГОС ОВЗ</dc:title>
  <dc:creator>Пользователь</dc:creator>
  <cp:lastModifiedBy>Екатерина Чимутова</cp:lastModifiedBy>
  <cp:revision>53</cp:revision>
  <dcterms:created xsi:type="dcterms:W3CDTF">2022-03-20T11:27:14Z</dcterms:created>
  <dcterms:modified xsi:type="dcterms:W3CDTF">2026-09-23T17:35:06Z</dcterms:modified>
</cp:coreProperties>
</file>