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67" r:id="rId5"/>
    <p:sldId id="264" r:id="rId6"/>
    <p:sldId id="266" r:id="rId7"/>
    <p:sldId id="265" r:id="rId8"/>
    <p:sldId id="268" r:id="rId9"/>
    <p:sldId id="269" r:id="rId10"/>
    <p:sldId id="271" r:id="rId11"/>
    <p:sldId id="272" r:id="rId12"/>
    <p:sldId id="25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E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2" autoAdjust="0"/>
    <p:restoredTop sz="94660"/>
  </p:normalViewPr>
  <p:slideViewPr>
    <p:cSldViewPr snapToGrid="0">
      <p:cViewPr varScale="1">
        <p:scale>
          <a:sx n="85" d="100"/>
          <a:sy n="85" d="100"/>
        </p:scale>
        <p:origin x="40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49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233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134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72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6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06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817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71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299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120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4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621E2-EF16-44C4-B772-06A946C15A02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97237-2C0E-468A-9D02-AAFA538AF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02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1144739"/>
            <a:ext cx="12191999" cy="2130251"/>
          </a:xfrm>
          <a:noFill/>
        </p:spPr>
        <p:txBody>
          <a:bodyPr anchor="ctr">
            <a:noAutofit/>
          </a:bodyPr>
          <a:lstStyle/>
          <a:p>
            <a:r>
              <a:rPr lang="ru-RU" sz="125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«БУДЬТЕ ЗДОРОВЫ»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2281" y="2977171"/>
            <a:ext cx="9144000" cy="870459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профилактика употребления психоактивных веществ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9220" y="268664"/>
            <a:ext cx="1157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КРАЕВОЕ ГОСУДАРСТВЕННОЕ БЮДЖЕТНОЕ УЧРЕЖДЕНИЕ СОЦИАЛЬНОГО ОБСЛУЖИВАНИЯ</a:t>
            </a: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«СОЦИАЛЬНО — РЕАБИЛИТАЦИОННЫЙ ЦЕНТР ДЛЯ НЕСОВЕРШЕННОЛЕТНИХ </a:t>
            </a:r>
          </a:p>
          <a:p>
            <a:pPr algn="ctr"/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«ПАРУС НАДЕЖДЫ»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79460" y="4402030"/>
            <a:ext cx="1994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Педагог-психолог</a:t>
            </a:r>
          </a:p>
          <a:p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Егорова Т.Н.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5946" y="221007"/>
            <a:ext cx="1049117" cy="73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71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29" b="97778" l="10000" r="90000">
                        <a14:foregroundMark x1="56548" y1="77778" x2="67262" y2="90317"/>
                        <a14:foregroundMark x1="31190" y1="17778" x2="34762" y2="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9777" y="885623"/>
            <a:ext cx="2684814" cy="2047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616300" y="0"/>
            <a:ext cx="11230707" cy="1239137"/>
          </a:xfrm>
          <a:noFill/>
        </p:spPr>
        <p:txBody>
          <a:bodyPr anchor="ctr">
            <a:noAutofit/>
          </a:bodyPr>
          <a:lstStyle/>
          <a:p>
            <a:r>
              <a:rPr lang="ru-RU" sz="125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«Миф 	или факт?»</a:t>
            </a: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04746" y="1469918"/>
            <a:ext cx="9144000" cy="630187"/>
          </a:xfrm>
        </p:spPr>
        <p:txBody>
          <a:bodyPr>
            <a:normAutofit fontScale="85000" lnSpcReduction="10000"/>
          </a:bodyPr>
          <a:lstStyle/>
          <a:p>
            <a:r>
              <a:rPr lang="ru-RU" sz="4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1. Генетически алкоголизм передается по материнской линии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764776" y="1899088"/>
            <a:ext cx="10427224" cy="1045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МИФ. (Наличие определенных генов может быть унаследовано от любого из родителей, а также передаваться через поколение).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00484" y="2889708"/>
            <a:ext cx="11746523" cy="630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2. </a:t>
            </a:r>
            <a:r>
              <a:rPr lang="ru-RU" sz="67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 зависимых родителей ребенок тоже будет страдать зависимостью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21063" y="3328050"/>
            <a:ext cx="11766619" cy="1045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МИФ. (На формирование зависимости влияют генетические, социальные и личностные факторы)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100482" y="3801103"/>
            <a:ext cx="11887200" cy="11972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3. Употребление наркотиков и других психоактивных веществ для детей более пагубно, чем для взрослых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0" y="4654286"/>
            <a:ext cx="12192000" cy="1870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ФАКТ. (Физиологические и психические функции несовершеннолетних ещё незрелы. Формирование высших структур головного мозга заканчивается только к 21 году. Поэтому наркотические вещества для детей раз в 20 пагубнее, чем для взрослых. У них происходит быстрое привыкание к наркотикам и стремительная деградация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46763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353178" y="-422030"/>
            <a:ext cx="9144000" cy="2073048"/>
          </a:xfrm>
          <a:noFill/>
        </p:spPr>
        <p:txBody>
          <a:bodyPr anchor="ctr">
            <a:noAutofit/>
          </a:bodyPr>
          <a:lstStyle/>
          <a:p>
            <a:r>
              <a:rPr lang="ru-RU" sz="125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«Что мы знаем?»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2328" y="1074337"/>
            <a:ext cx="5683180" cy="5683180"/>
          </a:xfrm>
          <a:prstGeom prst="rect">
            <a:avLst/>
          </a:prstGeom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98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46456">
            <a:off x="126309" y="4244214"/>
            <a:ext cx="7557936" cy="2057438"/>
          </a:xfrm>
          <a:prstGeom prst="rect">
            <a:avLst/>
          </a:prstGeom>
          <a:effectLst>
            <a:glow rad="25400">
              <a:srgbClr val="C00000">
                <a:alpha val="21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455270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353178" y="166255"/>
            <a:ext cx="9144000" cy="909230"/>
          </a:xfrm>
          <a:noFill/>
        </p:spPr>
        <p:txBody>
          <a:bodyPr anchor="ctr">
            <a:noAutofit/>
          </a:bodyPr>
          <a:lstStyle/>
          <a:p>
            <a:r>
              <a:rPr lang="ru-RU" sz="9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«Моток пряжи»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957" y="166255"/>
            <a:ext cx="1175221" cy="1175221"/>
          </a:xfrm>
          <a:prstGeom prst="rect">
            <a:avLst/>
          </a:prstGeom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98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15941">
            <a:off x="959749" y="785388"/>
            <a:ext cx="1648352" cy="448718"/>
          </a:xfrm>
          <a:prstGeom prst="rect">
            <a:avLst/>
          </a:prstGeom>
          <a:effectLst>
            <a:glow rad="25400">
              <a:srgbClr val="C00000">
                <a:alpha val="21000"/>
              </a:srgb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177957" y="1225689"/>
            <a:ext cx="1201404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Необходимый материал: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отрезки красной, желтой, зеленой пряжи, соединенные последовательно между собой и   сформированные в один клубок.</a:t>
            </a:r>
          </a:p>
          <a:p>
            <a:r>
              <a:rPr lang="ru-RU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Инструкция: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предложите участникам передавать клубок по кругу, предварительно обмотав часть пряжи   вокруг пальца. Затем участник передает клубок соседу. Задача каждого, в зависимости от того, какой цвет пряжи       ему достался - высказаться (одним или двумя предложениями). </a:t>
            </a:r>
          </a:p>
          <a:p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Желтый цвет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-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 последствиях 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табакокурения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.</a:t>
            </a:r>
          </a:p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Красный цвет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-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 последствиях употребления алкоголя.</a:t>
            </a:r>
          </a:p>
          <a:p>
            <a:r>
              <a:rPr lang="ru-RU" sz="3600" b="1" dirty="0">
                <a:solidFill>
                  <a:srgbClr val="38E8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Зеленый цвет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-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 последствиях употребления наркотиков.</a:t>
            </a:r>
          </a:p>
          <a:p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Когда участники выскажутся и размотают клубок, предложите им смотать клубок обратно. </a:t>
            </a:r>
          </a:p>
          <a:p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Задача участников - сказать, </a:t>
            </a:r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как отказаться от рискованного поведения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 зависимости от цвета нити, которая у них в руках.</a:t>
            </a:r>
          </a:p>
        </p:txBody>
      </p:sp>
    </p:spTree>
    <p:extLst>
      <p:ext uri="{BB962C8B-B14F-4D97-AF65-F5344CB8AC3E}">
        <p14:creationId xmlns:p14="http://schemas.microsoft.com/office/powerpoint/2010/main" val="223114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5059" y="257577"/>
            <a:ext cx="107818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Программа профилактики употребления психоактивных веществ у подростков</a:t>
            </a:r>
          </a:p>
          <a:p>
            <a:pPr algn="ctr"/>
            <a:r>
              <a:rPr lang="ru-RU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«БУДЬТЕ ЗДОРОВЫ»</a:t>
            </a:r>
            <a:endParaRPr lang="ru-RU" sz="9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728316" y="2738731"/>
            <a:ext cx="9610661" cy="630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Предупреждение употребления наркотиков и других психоактивных  веществ подростками.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728316" y="4006296"/>
            <a:ext cx="10582588" cy="630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-повысить уровень информированности подростков о зависимости и воздействии психоактивных веществ на личность; </a:t>
            </a:r>
          </a:p>
          <a:p>
            <a:pPr algn="l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-формировать у подростков мотивацию к сохранению здоровья.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532" y="3932989"/>
            <a:ext cx="1385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Задачи: </a:t>
            </a:r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13532" y="2787780"/>
            <a:ext cx="13147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Цель: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16161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5059" y="257577"/>
            <a:ext cx="107818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Программа профилактики употребления психоактивных веществ подростками</a:t>
            </a:r>
          </a:p>
          <a:p>
            <a:pPr algn="ctr"/>
            <a:r>
              <a:rPr lang="ru-RU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«БУДЬТЕ ЗДОРОВЫ»</a:t>
            </a:r>
            <a:endParaRPr lang="ru-RU" sz="9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688123" y="3216939"/>
            <a:ext cx="10379948" cy="630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- развитие системного подхода к профилактике злоупотребления </a:t>
            </a:r>
            <a:r>
              <a:rPr lang="ru-RU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психоактивными</a:t>
            </a: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веществами у подростков;</a:t>
            </a:r>
          </a:p>
          <a:p>
            <a:pPr algn="l"/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- уменьшение влияние факторов риска на употребление наркотиков и других психоактивных веществ подростками;</a:t>
            </a:r>
          </a:p>
          <a:p>
            <a:pPr algn="l"/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- снижение риска употребления наркотиков и алкоголя у подростков.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2130" y="2295507"/>
            <a:ext cx="48798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Ожидаемый результат:</a:t>
            </a:r>
          </a:p>
        </p:txBody>
      </p:sp>
    </p:spTree>
    <p:extLst>
      <p:ext uri="{BB962C8B-B14F-4D97-AF65-F5344CB8AC3E}">
        <p14:creationId xmlns:p14="http://schemas.microsoft.com/office/powerpoint/2010/main" val="262514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5011" y="197287"/>
            <a:ext cx="107818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Структура программы</a:t>
            </a:r>
            <a:endParaRPr lang="ru-RU" sz="105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B987647-A963-49EC-8863-17461A61B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623526"/>
              </p:ext>
            </p:extLst>
          </p:nvPr>
        </p:nvGraphicFramePr>
        <p:xfrm>
          <a:off x="770512" y="1325462"/>
          <a:ext cx="10781881" cy="53352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9480">
                  <a:extLst>
                    <a:ext uri="{9D8B030D-6E8A-4147-A177-3AD203B41FA5}">
                      <a16:colId xmlns:a16="http://schemas.microsoft.com/office/drawing/2014/main" val="3398337587"/>
                    </a:ext>
                  </a:extLst>
                </a:gridCol>
                <a:gridCol w="7732401">
                  <a:extLst>
                    <a:ext uri="{9D8B030D-6E8A-4147-A177-3AD203B41FA5}">
                      <a16:colId xmlns:a16="http://schemas.microsoft.com/office/drawing/2014/main" val="3531294327"/>
                    </a:ext>
                  </a:extLst>
                </a:gridCol>
              </a:tblGrid>
              <a:tr h="627677"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Занятия 1, 2, 3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</a:endParaRPr>
                    </a:p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Враги твоего здоровья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Цели: знакомство с группой, введение в проблему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14931757"/>
                  </a:ext>
                </a:extLst>
              </a:tr>
              <a:tr h="1255353"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Занятие 5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</a:endParaRPr>
                    </a:p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Подари себе жизнь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Цели: обозначение проблем, связанных с наркоманией </a:t>
                      </a:r>
                    </a:p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и предупреждение первого употребления наркотиков и </a:t>
                      </a:r>
                    </a:p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других психоактивных веществ</a:t>
                      </a:r>
                      <a:endParaRPr lang="ru-RU" sz="1200" dirty="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41525627"/>
                  </a:ext>
                </a:extLst>
              </a:tr>
              <a:tr h="941515"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Занятие 5 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</a:endParaRPr>
                    </a:p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Умей сказать “нет”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Цель: дать возможность участникам овладеть </a:t>
                      </a:r>
                    </a:p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навыками уверенного поведения, аргументационного </a:t>
                      </a:r>
                    </a:p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отказа в ситуации выбора</a:t>
                      </a:r>
                      <a:endParaRPr lang="ru-RU" sz="1200" dirty="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38001736"/>
                  </a:ext>
                </a:extLst>
              </a:tr>
              <a:tr h="1255353"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Занятие 6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</a:endParaRPr>
                    </a:p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Безопасное поведение 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Цель: формирование навыков безопасного поведения, </a:t>
                      </a:r>
                    </a:p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умения говорить “нет” в рискованных ситуациях, </a:t>
                      </a:r>
                    </a:p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связанных с употреблением психоактивных веществ</a:t>
                      </a:r>
                      <a:endParaRPr lang="ru-RU" sz="1200" dirty="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71878395"/>
                  </a:ext>
                </a:extLst>
              </a:tr>
              <a:tr h="1255353">
                <a:tc>
                  <a:txBody>
                    <a:bodyPr/>
                    <a:lstStyle/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Занятие 7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</a:endParaRPr>
                    </a:p>
                    <a:p>
                      <a:pPr algn="just"/>
                      <a:r>
                        <a:rPr lang="ru-RU" sz="2000">
                          <a:effectLst/>
                          <a:latin typeface="Bahnschrift SemiBold" panose="020B0502040204020203" pitchFamily="34" charset="0"/>
                        </a:rPr>
                        <a:t>Подведение итогов</a:t>
                      </a:r>
                      <a:endParaRPr lang="ru-RU" sz="120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Цель: Подведение итогов участия в программе, получение</a:t>
                      </a:r>
                      <a:endParaRPr lang="ru-RU" sz="1200" dirty="0">
                        <a:effectLst/>
                        <a:latin typeface="Bahnschrift SemiBold" panose="020B0502040204020203" pitchFamily="34" charset="0"/>
                      </a:endParaRPr>
                    </a:p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обратной связи от детей, создание памятки </a:t>
                      </a:r>
                    </a:p>
                    <a:p>
                      <a:pPr algn="just"/>
                      <a:r>
                        <a:rPr lang="ru-RU" sz="2000" dirty="0">
                          <a:effectLst/>
                          <a:latin typeface="Bahnschrift SemiBold" panose="020B0502040204020203" pitchFamily="34" charset="0"/>
                        </a:rPr>
                        <a:t>«Сумей сказать нет!»</a:t>
                      </a:r>
                      <a:endParaRPr lang="ru-RU" sz="1200" dirty="0">
                        <a:effectLst/>
                        <a:latin typeface="Bahnschrift SemiBold" panose="020B0502040204020203" pitchFamily="34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65223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2744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Упражнение «Два мнения»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/>
              <a:t>Необходимый материал: 2-3 м веревки.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dirty="0"/>
              <a:t>Пригласите двух участников для игры. Предложите им ситуацию, в которой у них будут прямо полярные точки зрения (например, курение, алкоголь, наркотики, ранние сексуальные связи). Образно замените спор перетягиванием веревки. По сигналу ведущего каждому предлагается тянуть веревку к себе. Побеждает тот, кто перетянул - убедил друга поступить также, как он. Затем каждый из играющих приглашает на помощь своих товарищей, и перетягивание повторяется.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718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5" y="124691"/>
            <a:ext cx="11579629" cy="156599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Сегодня курить стало немодно не только во всемирный День без табака, который приходится на 31 мая. Говоря «не курю», ты гораздо быстрее заинтересуешь собеседника, чем, если будешь покорно тянуться к услужливо протянутой открытой пачке.</a:t>
            </a:r>
            <a:br>
              <a:rPr lang="ru-RU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дай себя обмануть!</a:t>
            </a:r>
            <a:br>
              <a:rPr lang="ru-RU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702" y="1562793"/>
            <a:ext cx="11321934" cy="512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600" dirty="0"/>
              <a:t>Сигарета не подарит тебе свежести и не даст ощущения приключения, как об этом кричит реклама. Настоящие приключения не имеют ничего общего с табаком.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600" dirty="0"/>
              <a:t>Неправда, что сигарета помогает расслабиться. Никотин только возбуждает нервные окончания на короткий срок. Лучше погуляй на открытом воздухе.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600" dirty="0"/>
              <a:t>Неправда, что сигарета помогает думать. Курение, наоборот, распыляет внимание.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600" dirty="0"/>
              <a:t>Неправда, что сигарета может найти решение твоих проблем. Дым рассеется, а проблемы за это время станут только острее.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600" dirty="0"/>
              <a:t>Неправда, что «лёгкие» сигареты приносят меньше вреда. Начиная с 1980-х годов табачные концерны расплачиваются за своё враньё по искам в судах разных стран.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840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Обсудите результаты игры:</a:t>
            </a:r>
            <a:br>
              <a:rPr lang="ru-RU" b="1" i="1" dirty="0">
                <a:solidFill>
                  <a:srgbClr val="FF0000"/>
                </a:solidFill>
              </a:rPr>
            </a:b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793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dirty="0"/>
              <a:t>Как вы считаете, что нам может помочь отстоять свою точку зрения?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dirty="0"/>
              <a:t>Что нам может помочь убедить друга отказаться от рискованного поведения?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dirty="0"/>
              <a:t>Что нужно делать, если вас тянет к какому-то человеку, компании, с которыми у вас разные ценности, взгляды, привычки?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dirty="0"/>
              <a:t>Что делать, если «перетянула» «дурная» компания?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dirty="0"/>
              <a:t>Обсудите несколько вариантов поведения в случае, когда у вас разные взгляды и стили	поведения с привлекательным для вас человеком или компанией: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dirty="0"/>
              <a:t>- можно попробовать повлиять на этого человека, компанию;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dirty="0"/>
              <a:t>- можно попробовать изменить свое поведение с ними и остаться только приятелями;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dirty="0"/>
              <a:t>- можно расстаться с этими людьми и найти друзей, разделяющих твои взгляды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064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Результаты реализации программы: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787" y="1359094"/>
            <a:ext cx="11726426" cy="493117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Программа реализовывалась на базе стационарных отделений КГБУСО «СРЦН «Парус надежды»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Участниками программы стало  57 детей в возрасте от 10 до 15 лет;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По результатам участия в программе у детей повысился уровень информированности о зависимости и воздействии психоактивных веществ на личность, сформировалась  мотивация к сохранению здоровья, что в свою очередь позволяет говорить о снижение риска употребления наркотиков и алкоголя у подростков в перспективе;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dirty="0"/>
              <a:t>Программа успешно прошла апробацию и включена в перечень дополнительных реабилитационных программ центра с реализацией 1 раз в квартал.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7872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484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БЛАГОДАРЮ ЗА ВНИМАНИЕ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86381" y="75159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9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И……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49311" y="1915215"/>
            <a:ext cx="82563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abriola" panose="04040605051002020D02" pitchFamily="82" charset="0"/>
              </a:rPr>
              <a:t>БУДЬТЕ ЗДОРОВЫ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8580" y="4127275"/>
            <a:ext cx="894278" cy="6322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76333" y="3542500"/>
            <a:ext cx="46351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parus-nad.metod@mail.ru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4358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974</Words>
  <Application>Microsoft Office PowerPoint</Application>
  <PresentationFormat>Широкоэкранный</PresentationFormat>
  <Paragraphs>90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Bahnschrift SemiBold</vt:lpstr>
      <vt:lpstr>Calibri</vt:lpstr>
      <vt:lpstr>Calibri Light</vt:lpstr>
      <vt:lpstr>Gabriola</vt:lpstr>
      <vt:lpstr>Wingdings</vt:lpstr>
      <vt:lpstr>Тема Office</vt:lpstr>
      <vt:lpstr>«БУДЬТЕ ЗДОРОВЫ»</vt:lpstr>
      <vt:lpstr>«Миф  или факт?»</vt:lpstr>
      <vt:lpstr>«Что мы знаем?»</vt:lpstr>
      <vt:lpstr>«Моток пряжи»</vt:lpstr>
      <vt:lpstr>Презентация PowerPoint</vt:lpstr>
      <vt:lpstr>Презентация PowerPoint</vt:lpstr>
      <vt:lpstr>Презентация PowerPoint</vt:lpstr>
      <vt:lpstr>Упражнение «Два мнения»</vt:lpstr>
      <vt:lpstr>Сегодня курить стало немодно не только во всемирный День без табака, который приходится на 31 мая. Говоря «не курю», ты гораздо быстрее заинтересуешь собеседника, чем, если будешь покорно тянуться к услужливо протянутой открытой пачке. Не дай себя обмануть! </vt:lpstr>
      <vt:lpstr>Обсудите результаты игры: </vt:lpstr>
      <vt:lpstr>Результаты реализации программы: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«БУДЬТЕ ЗДОРОВЫ»</dc:title>
  <dc:creator>User</dc:creator>
  <cp:lastModifiedBy>Екатерина Чимутова</cp:lastModifiedBy>
  <cp:revision>26</cp:revision>
  <dcterms:created xsi:type="dcterms:W3CDTF">2024-10-30T04:25:30Z</dcterms:created>
  <dcterms:modified xsi:type="dcterms:W3CDTF">2026-09-21T18:28:45Z</dcterms:modified>
</cp:coreProperties>
</file>