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7" r:id="rId2"/>
    <p:sldId id="258" r:id="rId3"/>
    <p:sldId id="259" r:id="rId4"/>
    <p:sldId id="288" r:id="rId5"/>
    <p:sldId id="289" r:id="rId6"/>
    <p:sldId id="290" r:id="rId7"/>
    <p:sldId id="291" r:id="rId8"/>
    <p:sldId id="264" r:id="rId9"/>
    <p:sldId id="295" r:id="rId10"/>
    <p:sldId id="294" r:id="rId11"/>
    <p:sldId id="293" r:id="rId12"/>
    <p:sldId id="292" r:id="rId13"/>
    <p:sldId id="269" r:id="rId14"/>
    <p:sldId id="296" r:id="rId15"/>
    <p:sldId id="297" r:id="rId16"/>
    <p:sldId id="299" r:id="rId17"/>
    <p:sldId id="298" r:id="rId18"/>
    <p:sldId id="274" r:id="rId19"/>
    <p:sldId id="300" r:id="rId20"/>
    <p:sldId id="301" r:id="rId21"/>
    <p:sldId id="303" r:id="rId22"/>
    <p:sldId id="302" r:id="rId23"/>
    <p:sldId id="279" r:id="rId24"/>
    <p:sldId id="307" r:id="rId25"/>
    <p:sldId id="306" r:id="rId26"/>
    <p:sldId id="305" r:id="rId27"/>
    <p:sldId id="304" r:id="rId28"/>
    <p:sldId id="312" r:id="rId29"/>
    <p:sldId id="308" r:id="rId30"/>
    <p:sldId id="309" r:id="rId31"/>
    <p:sldId id="310" r:id="rId32"/>
    <p:sldId id="311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4900"/>
    <a:srgbClr val="004200"/>
    <a:srgbClr val="2A65AC"/>
    <a:srgbClr val="FA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498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microsoft.com/office/2016/11/relationships/changesInfo" Target="changesInfos/changesInfo1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modSld">
      <pc:chgData name="Екатерина Чимутова" userId="4e1c11216741eefa" providerId="LiveId" clId="{E01BB03D-4D9F-4CF2-BCCB-B77BB2E13832}" dt="2026-09-21T18:23:56.612" v="9" actId="1076"/>
      <pc:docMkLst>
        <pc:docMk/>
      </pc:docMkLst>
      <pc:sldChg chg="addSp delSp modSp mod">
        <pc:chgData name="Екатерина Чимутова" userId="4e1c11216741eefa" providerId="LiveId" clId="{E01BB03D-4D9F-4CF2-BCCB-B77BB2E13832}" dt="2026-09-21T18:23:55.760" v="8"/>
        <pc:sldMkLst>
          <pc:docMk/>
          <pc:sldMk cId="0" sldId="257"/>
        </pc:sldMkLst>
        <pc:spChg chg="add del mod">
          <ac:chgData name="Екатерина Чимутова" userId="4e1c11216741eefa" providerId="LiveId" clId="{E01BB03D-4D9F-4CF2-BCCB-B77BB2E13832}" dt="2026-09-21T18:23:53.632" v="2"/>
          <ac:spMkLst>
            <pc:docMk/>
            <pc:sldMk cId="0" sldId="257"/>
            <ac:spMk id="2" creationId="{42FA1387-43E5-CAA3-378B-E00D9F37EB1E}"/>
          </ac:spMkLst>
        </pc:spChg>
        <pc:spChg chg="add del mod">
          <ac:chgData name="Екатерина Чимутова" userId="4e1c11216741eefa" providerId="LiveId" clId="{E01BB03D-4D9F-4CF2-BCCB-B77BB2E13832}" dt="2026-09-21T18:23:54.430" v="5"/>
          <ac:spMkLst>
            <pc:docMk/>
            <pc:sldMk cId="0" sldId="257"/>
            <ac:spMk id="3" creationId="{0735EB18-CC4E-2755-83FA-74F13C65E0B2}"/>
          </ac:spMkLst>
        </pc:spChg>
        <pc:spChg chg="add del mod">
          <ac:chgData name="Екатерина Чимутова" userId="4e1c11216741eefa" providerId="LiveId" clId="{E01BB03D-4D9F-4CF2-BCCB-B77BB2E13832}" dt="2026-09-21T18:23:55.760" v="8"/>
          <ac:spMkLst>
            <pc:docMk/>
            <pc:sldMk cId="0" sldId="257"/>
            <ac:spMk id="6" creationId="{13D45360-C78D-62E2-DE6A-EA1B4B851097}"/>
          </ac:spMkLst>
        </pc:spChg>
      </pc:sldChg>
      <pc:sldChg chg="modSp mod">
        <pc:chgData name="Екатерина Чимутова" userId="4e1c11216741eefa" providerId="LiveId" clId="{E01BB03D-4D9F-4CF2-BCCB-B77BB2E13832}" dt="2026-09-21T18:23:56.612" v="9" actId="1076"/>
        <pc:sldMkLst>
          <pc:docMk/>
          <pc:sldMk cId="0" sldId="259"/>
        </pc:sldMkLst>
        <pc:picChg chg="mod">
          <ac:chgData name="Екатерина Чимутова" userId="4e1c11216741eefa" providerId="LiveId" clId="{E01BB03D-4D9F-4CF2-BCCB-B77BB2E13832}" dt="2026-09-21T18:23:56.612" v="9" actId="1076"/>
          <ac:picMkLst>
            <pc:docMk/>
            <pc:sldMk cId="0" sldId="259"/>
            <ac:picMk id="14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637E2-DC3F-4D12-BC14-6992AC1D160A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6637E2-DC3F-4D12-BC14-6992AC1D160A}" type="slidenum">
              <a:rPr lang="ru-RU" smtClean="0"/>
              <a:pPr/>
              <a:t>27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image" Target="../media/image4.jpeg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slide" Target="slide2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slide" Target="slide2.xml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slide" Target="slide2.xml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gif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slide" Target="slide2.xml"/><Relationship Id="rId7" Type="http://schemas.openxmlformats.org/officeDocument/2006/relationships/image" Target="../media/image10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14.jpe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slide" Target="slide2.xml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slide" Target="slide2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eg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slide" Target="slide2.xml"/><Relationship Id="rId7" Type="http://schemas.openxmlformats.org/officeDocument/2006/relationships/image" Target="../media/image31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slide" Target="slide2.xml"/><Relationship Id="rId7" Type="http://schemas.openxmlformats.org/officeDocument/2006/relationships/image" Target="../media/image3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2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slide" Target="slide2.xml"/><Relationship Id="rId7" Type="http://schemas.openxmlformats.org/officeDocument/2006/relationships/image" Target="../media/image39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4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7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slide" Target="slide2.xml"/><Relationship Id="rId7" Type="http://schemas.openxmlformats.org/officeDocument/2006/relationships/image" Target="../media/image4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eg"/><Relationship Id="rId4" Type="http://schemas.openxmlformats.org/officeDocument/2006/relationships/image" Target="../media/image4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slide" Target="slid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7" Type="http://schemas.openxmlformats.org/officeDocument/2006/relationships/image" Target="../media/image57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image" Target="../media/image4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0.jpeg"/><Relationship Id="rId4" Type="http://schemas.openxmlformats.org/officeDocument/2006/relationships/image" Target="../media/image5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eg"/><Relationship Id="rId4" Type="http://schemas.openxmlformats.org/officeDocument/2006/relationships/image" Target="../media/image5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59.png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easyen.ru/load/metodika/k_prezentacijam/shablon_dlja_sozdanija_interaktivnoj_igry/277-1-0-10415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&amp;biw=1920&amp;bih=979&amp;tbm=isch&amp;tbo=u&amp;source=univ&amp;sa=X&amp;ved=0ahUKEwjvhp35x_XLAhVDDZoKHcjnD-QQsAQIMw#newwindow=1&amp;tbm=isch&amp;q=%D0%B4%D0%B5%D1%82%D1%81%D0%BA%D0%B0%D1%8F+%D0%BF%D0%BB%D0%BE%D1%89%D0%B0%D0%B4%D0%BA%D0%B0&amp;imgrc=jhGdISFBIL8TzM%3A" TargetMode="External"/><Relationship Id="rId2" Type="http://schemas.openxmlformats.org/officeDocument/2006/relationships/hyperlink" Target="&amp;biw=1920&amp;bih=979&amp;tbm=isch&amp;tbo=u&amp;source=univ&amp;sa=X&amp;ved=0ahUKEwjvhp35x_XLAhVDDZoKHcjnD-QQsAQIMw#newwindow=1&amp;tbm=isch&amp;q=%D0%B0%D0%B2%D1%82%D0%BE%D0%B1%D1%83%D1%81&amp;imgrc=DDB2F9Onw7drNM%3A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&amp;biw=1920&amp;bih=979&amp;tbm=isch&amp;tbo=u&amp;source=univ&amp;sa=X&amp;ved=0ahUKEwjvhp35x_XLAhVDDZoKHcjnD-QQsAQIMw#newwindow=1&amp;tbm=isch&amp;q=%D0%BB%D0%B8%D1%84%D1%82&amp;imgrc=91k7aWv7CTev_M%3A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&amp;biw=1920&amp;bih=979&amp;tbm=isch&amp;tbo=u&amp;source=univ&amp;sa=X&amp;ved=0ahUKEwjvhp35x_XLAhVDDZoKHcjnD-QQsAQIMw#newwindow=1&amp;tbm=isch&amp;q=%D1%82%D1%80%D0%BE%D1%82%D1%83%D0%B0%D1%80+%D0%B8+%D0%B4%D0%BE%D1%80%D0%BE%D0%B3%D0%B0&amp;imgrc=glCWC6snHOKinM%3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Рисунок19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084168" y="6165304"/>
            <a:ext cx="2700300" cy="3600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14348" y="1000108"/>
            <a:ext cx="7848872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Интерактивная игра</a:t>
            </a:r>
          </a:p>
          <a:p>
            <a:pPr algn="ctr"/>
            <a:r>
              <a:rPr lang="ru-RU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«Правилам движения - наше уважение!»</a:t>
            </a:r>
          </a:p>
        </p:txBody>
      </p:sp>
      <p:sp>
        <p:nvSpPr>
          <p:cNvPr id="4" name="TextBox 11"/>
          <p:cNvSpPr txBox="1">
            <a:spLocks noChangeArrowheads="1"/>
          </p:cNvSpPr>
          <p:nvPr/>
        </p:nvSpPr>
        <p:spPr bwMode="auto">
          <a:xfrm>
            <a:off x="1000100" y="0"/>
            <a:ext cx="7381875" cy="92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ЛАНГЕПАССКОЕ ГОРОДСКОЕ МУНИЦИПАЛЬНОЕ АВТОНОМНОЕ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ДОШКОЛЬНОЕ ОБРАЗОВАТЕЛЬНОЕ УЧРЕЖДЕНИЕ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«ДЕТСКИЙ САД КОМБИНИРОВАННОГО ВИДА № 7 «ФИЛИППОК»</a:t>
            </a: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6000760" y="4643446"/>
            <a:ext cx="276575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Подготовили: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Учитель-дефектолог Е.С. Евсеева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Учитель-логопед Н.В. Захарова</a:t>
            </a:r>
          </a:p>
        </p:txBody>
      </p:sp>
    </p:spTree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3997969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493300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5869632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6806257" y="1700734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7741294" y="1700734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3997969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493300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5869632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6806257" y="2564830"/>
            <a:ext cx="719137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7741294" y="2564830"/>
            <a:ext cx="719138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79674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3997969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493300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5869632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6806257" y="3428926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7741294" y="3428926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696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3997969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4933007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5869632" y="4293022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68776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7741294" y="4293022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995D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39979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1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4933007" y="5157118"/>
            <a:ext cx="719137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2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5941069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3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68776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4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7741294" y="5157118"/>
            <a:ext cx="719138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200" b="1" dirty="0"/>
              <a:t>5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468312" y="1700734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1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НАЙДИ ЗНАК</a:t>
            </a: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468312" y="5157118"/>
            <a:ext cx="2879551" cy="79216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слоги</a:t>
            </a: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468312" y="4293022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rgbClr val="C6FAC2"/>
              </a:gs>
              <a:gs pos="50000">
                <a:schemeClr val="bg1"/>
              </a:gs>
              <a:gs pos="100000">
                <a:srgbClr val="C6FAC2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b="1" cap="all" dirty="0">
                <a:latin typeface="Times New Roman" pitchFamily="18" charset="0"/>
                <a:cs typeface="Times New Roman" pitchFamily="18" charset="0"/>
              </a:rPr>
              <a:t>Подумай и отгадай</a:t>
            </a: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468312" y="2564830"/>
            <a:ext cx="2879551" cy="719138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rgbClr val="FAFBF7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ЗАГАДКИ</a:t>
            </a: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468312" y="3428926"/>
            <a:ext cx="2879551" cy="719137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2">
                  <a:lumMod val="40000"/>
                  <a:lumOff val="60000"/>
                </a:schemeClr>
              </a:gs>
              <a:gs pos="50000">
                <a:schemeClr val="bg1"/>
              </a:gs>
              <a:gs pos="100000">
                <a:schemeClr val="accent2">
                  <a:lumMod val="40000"/>
                  <a:lumOff val="6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9971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2400" b="1" cap="all" dirty="0">
                <a:latin typeface="Times New Roman" pitchFamily="18" charset="0"/>
                <a:cs typeface="Times New Roman" pitchFamily="18" charset="0"/>
              </a:rPr>
              <a:t>ПОДБЕРИ ЗНАК</a:t>
            </a:r>
          </a:p>
        </p:txBody>
      </p:sp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08304" y="6237312"/>
            <a:ext cx="1152128" cy="300800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642910" y="357166"/>
            <a:ext cx="784887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PMingLiU-ExtB" pitchFamily="18" charset="-120"/>
                <a:cs typeface="Times New Roman" pitchFamily="18" charset="0"/>
              </a:rPr>
              <a:t>«Правилам движения - наше уважение!»</a:t>
            </a:r>
          </a:p>
        </p:txBody>
      </p:sp>
      <p:sp>
        <p:nvSpPr>
          <p:cNvPr id="36" name="AutoShape 68">
            <a:hlinkClick r:id="rId30" action="ppaction://hlinksldjump"/>
          </p:cNvPr>
          <p:cNvSpPr>
            <a:spLocks noChangeArrowheads="1"/>
          </p:cNvSpPr>
          <p:nvPr/>
        </p:nvSpPr>
        <p:spPr bwMode="auto">
          <a:xfrm>
            <a:off x="428596" y="6072206"/>
            <a:ext cx="2879551" cy="577872"/>
          </a:xfrm>
          <a:prstGeom prst="bevel">
            <a:avLst>
              <a:gd name="adj" fmla="val 7727"/>
            </a:avLst>
          </a:prstGeom>
          <a:gradFill rotWithShape="1">
            <a:gsLst>
              <a:gs pos="0">
                <a:schemeClr val="accent6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accent6">
                  <a:lumMod val="60000"/>
                  <a:lumOff val="40000"/>
                </a:scheme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768E99">
                <a:alpha val="50000"/>
              </a:srgbClr>
            </a:prstShdw>
          </a:effectLst>
        </p:spPr>
        <p:txBody>
          <a:bodyPr wrap="none" anchor="ctr"/>
          <a:lstStyle/>
          <a:p>
            <a:pPr algn="ctr"/>
            <a:r>
              <a:rPr lang="ru-RU" sz="1600" b="1" cap="all" dirty="0">
                <a:latin typeface="Times New Roman" pitchFamily="18" charset="0"/>
                <a:cs typeface="Times New Roman" pitchFamily="18" charset="0"/>
              </a:rPr>
              <a:t>Пояснительная </a:t>
            </a:r>
          </a:p>
          <a:p>
            <a:pPr algn="ctr"/>
            <a:r>
              <a:rPr lang="ru-RU" sz="1600" b="1" cap="all" dirty="0">
                <a:latin typeface="Times New Roman" pitchFamily="18" charset="0"/>
                <a:cs typeface="Times New Roman" pitchFamily="18" charset="0"/>
              </a:rPr>
              <a:t>записка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>
                <a:latin typeface="Georgia" pitchFamily="18" charset="0"/>
              </a:rPr>
              <a:t>Заправка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13" name="Picture 2" descr="G:\Ленусенычек\ПДД\1363335732_0007-013-sinij-prjamougolnik-s-risunko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44208" y="3212976"/>
            <a:ext cx="1663683" cy="2356885"/>
          </a:xfrm>
          <a:prstGeom prst="rect">
            <a:avLst/>
          </a:prstGeom>
          <a:noFill/>
        </p:spPr>
      </p:pic>
      <p:pic>
        <p:nvPicPr>
          <p:cNvPr id="14" name="Picture 4" descr="G:\Ленусенычек\ПДД\tel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3212977"/>
            <a:ext cx="1768091" cy="2428892"/>
          </a:xfrm>
          <a:prstGeom prst="rect">
            <a:avLst/>
          </a:prstGeom>
          <a:noFill/>
        </p:spPr>
      </p:pic>
      <p:pic>
        <p:nvPicPr>
          <p:cNvPr id="16" name="Picture 5" descr="G:\Ленусенычек\ПДД\скачанные файлы.gi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3212976"/>
            <a:ext cx="1643074" cy="2428893"/>
          </a:xfrm>
          <a:prstGeom prst="rect">
            <a:avLst/>
          </a:prstGeom>
          <a:noFill/>
        </p:spPr>
      </p:pic>
      <p:pic>
        <p:nvPicPr>
          <p:cNvPr id="18" name="Picture 6" descr="F:\Ленусенычек\ПДД\7_5B.gif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24" r="16000" b="5669"/>
          <a:stretch>
            <a:fillRect/>
          </a:stretch>
        </p:blipFill>
        <p:spPr bwMode="auto">
          <a:xfrm>
            <a:off x="611560" y="3212976"/>
            <a:ext cx="1663385" cy="237626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НАЙДИ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Мойка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13" name="Picture 6" descr="F:\Ленусенычек\ПДД\7_5B.gif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24" r="16000" b="5669"/>
          <a:stretch>
            <a:fillRect/>
          </a:stretch>
        </p:blipFill>
        <p:spPr bwMode="auto">
          <a:xfrm>
            <a:off x="6876256" y="3143248"/>
            <a:ext cx="1663385" cy="2442002"/>
          </a:xfrm>
          <a:prstGeom prst="rect">
            <a:avLst/>
          </a:prstGeom>
          <a:noFill/>
        </p:spPr>
      </p:pic>
      <p:pic>
        <p:nvPicPr>
          <p:cNvPr id="14" name="Picture 2" descr="G:\Ленусенычек\ПДД\med (1)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12" y="3143248"/>
            <a:ext cx="1821669" cy="2428892"/>
          </a:xfrm>
          <a:prstGeom prst="rect">
            <a:avLst/>
          </a:prstGeom>
          <a:noFill/>
        </p:spPr>
      </p:pic>
      <p:pic>
        <p:nvPicPr>
          <p:cNvPr id="16" name="Picture 3" descr="G:\Ленусенычек\ПДД\5.17-500x500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0562" y="3143248"/>
            <a:ext cx="2500330" cy="2428892"/>
          </a:xfrm>
          <a:prstGeom prst="rect">
            <a:avLst/>
          </a:prstGeom>
          <a:noFill/>
        </p:spPr>
      </p:pic>
      <p:pic>
        <p:nvPicPr>
          <p:cNvPr id="18" name="Picture 5" descr="G:\Ленусенычек\ПДД\avt — копия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3143248"/>
            <a:ext cx="1821651" cy="242886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НАЙДИ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>
                <a:latin typeface="Georgia" pitchFamily="18" charset="0"/>
              </a:rPr>
              <a:t>Пункт питания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9" name="Picture 4" descr="F:\Ленусенычек\ПДД\скачанные файлы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6" y="3212976"/>
            <a:ext cx="1813330" cy="2420888"/>
          </a:xfrm>
          <a:prstGeom prst="rect">
            <a:avLst/>
          </a:prstGeom>
          <a:noFill/>
        </p:spPr>
      </p:pic>
      <p:pic>
        <p:nvPicPr>
          <p:cNvPr id="13" name="Picture 4" descr="G:\Ленусенычек\ПДД\tel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3212976"/>
            <a:ext cx="1768091" cy="2428892"/>
          </a:xfrm>
          <a:prstGeom prst="rect">
            <a:avLst/>
          </a:prstGeom>
          <a:noFill/>
        </p:spPr>
      </p:pic>
      <p:pic>
        <p:nvPicPr>
          <p:cNvPr id="14" name="Picture 6" descr="F:\Ленусенычек\ПДД\7_5B.gif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824" r="16000" b="5669"/>
          <a:stretch>
            <a:fillRect/>
          </a:stretch>
        </p:blipFill>
        <p:spPr bwMode="auto">
          <a:xfrm>
            <a:off x="6588224" y="3212976"/>
            <a:ext cx="1663385" cy="2376264"/>
          </a:xfrm>
          <a:prstGeom prst="rect">
            <a:avLst/>
          </a:prstGeom>
          <a:noFill/>
        </p:spPr>
      </p:pic>
      <p:pic>
        <p:nvPicPr>
          <p:cNvPr id="16" name="Picture 2" descr="G:\Ленусенычек\ПДД\med (1)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3212976"/>
            <a:ext cx="1821669" cy="242889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НАЙДИ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>
                <a:latin typeface="Georgia" pitchFamily="18" charset="0"/>
              </a:rPr>
              <a:t>Подземный переход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9" name="Picture 5" descr="F:\Ленусенычек\ПДД\6.6_Russian_road_sign.sv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4612" y="3357562"/>
            <a:ext cx="2132856" cy="2132856"/>
          </a:xfrm>
          <a:prstGeom prst="rect">
            <a:avLst/>
          </a:prstGeom>
          <a:noFill/>
        </p:spPr>
      </p:pic>
      <p:pic>
        <p:nvPicPr>
          <p:cNvPr id="11" name="Picture 3" descr="G:\perehod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29190" y="3357562"/>
            <a:ext cx="2052118" cy="2143140"/>
          </a:xfrm>
          <a:prstGeom prst="rect">
            <a:avLst/>
          </a:prstGeom>
          <a:noFill/>
        </p:spPr>
      </p:pic>
      <p:pic>
        <p:nvPicPr>
          <p:cNvPr id="13" name="Picture 3" descr="F:\Ленусенычек\ПДД\deti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4282" y="3357562"/>
            <a:ext cx="2372028" cy="2122341"/>
          </a:xfrm>
          <a:prstGeom prst="rect">
            <a:avLst/>
          </a:prstGeom>
          <a:noFill/>
        </p:spPr>
      </p:pic>
      <p:pic>
        <p:nvPicPr>
          <p:cNvPr id="14" name="Picture 4" descr="F:\Ленусенычек\ПДД\скачанные файлы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43768" y="3143248"/>
            <a:ext cx="1813330" cy="2420888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НАЙДИ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800" dirty="0">
                <a:latin typeface="Georgia" pitchFamily="18" charset="0"/>
              </a:rPr>
              <a:t>Движение пешехода запрещено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tx2">
                        <a:lumMod val="75000"/>
                      </a:schemeClr>
                    </a:gs>
                    <a:gs pos="100000">
                      <a:srgbClr val="2A65AC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17" name="Рисунок 16" descr="дом-6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pic>
        <p:nvPicPr>
          <p:cNvPr id="8" name="Picture 3" descr="F:\Ленусенычек\ПДД\deti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7504" y="3501008"/>
            <a:ext cx="2297056" cy="2088232"/>
          </a:xfrm>
          <a:prstGeom prst="rect">
            <a:avLst/>
          </a:prstGeom>
          <a:noFill/>
        </p:spPr>
      </p:pic>
      <p:pic>
        <p:nvPicPr>
          <p:cNvPr id="2050" name="Picture 2" descr="F:\Ленусенычек\ПДД\016dadfd08ce8332c3b116386f2d5a29.jpe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3768" y="3501008"/>
            <a:ext cx="2088232" cy="2088232"/>
          </a:xfrm>
          <a:prstGeom prst="rect">
            <a:avLst/>
          </a:prstGeom>
          <a:noFill/>
        </p:spPr>
      </p:pic>
      <p:pic>
        <p:nvPicPr>
          <p:cNvPr id="11" name="Picture 5" descr="F:\Ленусенычек\ПДД\6.6_Russian_road_sign.svg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3429000"/>
            <a:ext cx="2132856" cy="2132856"/>
          </a:xfrm>
          <a:prstGeom prst="rect">
            <a:avLst/>
          </a:prstGeom>
          <a:noFill/>
        </p:spPr>
      </p:pic>
      <p:pic>
        <p:nvPicPr>
          <p:cNvPr id="13" name="Picture 3" descr="G:\perehod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4008" y="3501008"/>
            <a:ext cx="1999542" cy="208823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2A65AC"/>
                    </a:gs>
                    <a:gs pos="100000">
                      <a:schemeClr val="tx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НАЙДИ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20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0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95536" y="1340768"/>
            <a:ext cx="8496944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Здесь не катится автобус.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Здесь трамваи не пройдут.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Здесь спокойно пешеходы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Вдоль по улице идут.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машин и для трамвая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Путь-дорога есть другая.</a:t>
            </a:r>
          </a:p>
        </p:txBody>
      </p:sp>
      <p:pic>
        <p:nvPicPr>
          <p:cNvPr id="8" name="Рисунок 7" descr="Nzt9jwCf0h0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15816" y="4005064"/>
            <a:ext cx="3331344" cy="23826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ОТГАДАЙ ЗАГАДКУ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Стой! Машины движутся!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Там, где сошлись пути,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Кто поможет улицу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Людям перейти?</a:t>
            </a:r>
          </a:p>
        </p:txBody>
      </p:sp>
      <p:pic>
        <p:nvPicPr>
          <p:cNvPr id="8" name="Рисунок 7" descr="traffic_light_450x450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5856" y="3501008"/>
            <a:ext cx="2743200" cy="2743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ОТГАДАЙ ЗАГАДКУ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Место есть для перехода,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Это знают пешеходы.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Нам его разлиновали,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Где ходить - всем указали</a:t>
            </a:r>
          </a:p>
        </p:txBody>
      </p:sp>
      <p:pic>
        <p:nvPicPr>
          <p:cNvPr id="3074" name="Picture 2" descr="F:\Ленусенычек\ПДД\b215f5e77d0ae78df0c3b56430a529a2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5816" y="3284984"/>
            <a:ext cx="3289548" cy="3289548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ОТГАДАЙ ЗАГАДКУ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 по городу иду,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Я в беду не попаду.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Потому что твёрдо знаю - 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Правила я выполняю.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ОТГАДАЙ ЗАГАДКУ</a:t>
            </a:r>
          </a:p>
        </p:txBody>
      </p:sp>
      <p:pic>
        <p:nvPicPr>
          <p:cNvPr id="21506" name="Picture 2" descr="http://bezopasnost-detej.ru/images/2013/101-1-bezopasnost-dorozhnogo-dvizheniya-kartinki-dlya-detej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3212976"/>
            <a:ext cx="3240360" cy="3453004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1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179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Под ногами у Сережки </a:t>
            </a:r>
          </a:p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Полосатая дорожка. </a:t>
            </a:r>
          </a:p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Смело он по ней идет, </a:t>
            </a:r>
          </a:p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 за ним и весь народ....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ОТГАДАЙ ЗАГАДКУ</a:t>
            </a:r>
          </a:p>
        </p:txBody>
      </p:sp>
      <p:pic>
        <p:nvPicPr>
          <p:cNvPr id="8" name="Picture 2" descr="http://rustelegraph.ru/photo/all/1168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59" y="3573016"/>
            <a:ext cx="4208513" cy="280831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pic>
        <p:nvPicPr>
          <p:cNvPr id="8" name="Picture 2" descr="F:\Ленусенычек\ПДД\med (1)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1500174"/>
            <a:ext cx="961822" cy="2448273"/>
          </a:xfrm>
          <a:prstGeom prst="rect">
            <a:avLst/>
          </a:prstGeom>
          <a:noFill/>
        </p:spPr>
      </p:pic>
      <p:pic>
        <p:nvPicPr>
          <p:cNvPr id="9" name="Picture 2" descr="F:\Ленусенычек\ПДД\med (1)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35896" y="4149080"/>
            <a:ext cx="865871" cy="2448272"/>
          </a:xfrm>
          <a:prstGeom prst="rect">
            <a:avLst/>
          </a:prstGeom>
          <a:noFill/>
        </p:spPr>
      </p:pic>
      <p:pic>
        <p:nvPicPr>
          <p:cNvPr id="10" name="Picture 3" descr="F:\Ленусенычек\ПДД\livezone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23728" y="4149080"/>
            <a:ext cx="828785" cy="2448272"/>
          </a:xfrm>
          <a:prstGeom prst="rect">
            <a:avLst/>
          </a:prstGeom>
          <a:noFill/>
        </p:spPr>
      </p:pic>
      <p:pic>
        <p:nvPicPr>
          <p:cNvPr id="11" name="Picture 5" descr="F:\Ленусенычек\ПДД\скачанные файлы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436096" y="4149080"/>
            <a:ext cx="916920" cy="2448272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ПОДБЕРИ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4.81481E-6 L 0.08645 -0.3886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00" y="-1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6146" name="Picture 2" descr="F:\Ленусенычек\ПДД\tel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1484784"/>
            <a:ext cx="936104" cy="2467911"/>
          </a:xfrm>
          <a:prstGeom prst="rect">
            <a:avLst/>
          </a:prstGeom>
          <a:noFill/>
        </p:spPr>
      </p:pic>
      <p:pic>
        <p:nvPicPr>
          <p:cNvPr id="9" name="Picture 2" descr="F:\Ленусенычек\ПДД\tel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08104" y="4077072"/>
            <a:ext cx="907549" cy="2448272"/>
          </a:xfrm>
          <a:prstGeom prst="rect">
            <a:avLst/>
          </a:prstGeom>
          <a:noFill/>
        </p:spPr>
      </p:pic>
      <p:pic>
        <p:nvPicPr>
          <p:cNvPr id="10" name="Picture 4" descr="F:\Ленусенычек\ПДД\med (1)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51720" y="4077072"/>
            <a:ext cx="944002" cy="2464893"/>
          </a:xfrm>
          <a:prstGeom prst="rect">
            <a:avLst/>
          </a:prstGeom>
          <a:noFill/>
        </p:spPr>
      </p:pic>
      <p:pic>
        <p:nvPicPr>
          <p:cNvPr id="11" name="Picture 5" descr="F:\Ленусенычек\ПДД\скачанные файлы.jp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4077072"/>
            <a:ext cx="936104" cy="2499495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ПОДБЕРИ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3.33333E-6 L -0.10469 -0.3780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-1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pic>
        <p:nvPicPr>
          <p:cNvPr id="7170" name="Picture 2" descr="F:\Ленусенычек\ПДД\6.6_Russian_road_sign.svg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4149080"/>
            <a:ext cx="1008112" cy="2016224"/>
          </a:xfrm>
          <a:prstGeom prst="rect">
            <a:avLst/>
          </a:prstGeom>
          <a:noFill/>
        </p:spPr>
      </p:pic>
      <p:pic>
        <p:nvPicPr>
          <p:cNvPr id="9" name="Picture 2" descr="F:\Ленусенычек\ПДД\6.6_Russian_road_sign.svg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8992" y="1500174"/>
            <a:ext cx="1008112" cy="2016224"/>
          </a:xfrm>
          <a:prstGeom prst="rect">
            <a:avLst/>
          </a:prstGeom>
          <a:noFill/>
        </p:spPr>
      </p:pic>
      <p:pic>
        <p:nvPicPr>
          <p:cNvPr id="10" name="Picture 2" descr="F:\пдд\podzem-perehod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5696" y="4149080"/>
            <a:ext cx="1008112" cy="2049037"/>
          </a:xfrm>
          <a:prstGeom prst="rect">
            <a:avLst/>
          </a:prstGeom>
          <a:noFill/>
        </p:spPr>
      </p:pic>
      <p:pic>
        <p:nvPicPr>
          <p:cNvPr id="11" name="Picture 4" descr="F:\пдд\d5640c95253cb7902cb3cbfcc39cea46.pn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09"/>
          <a:stretch>
            <a:fillRect/>
          </a:stretch>
        </p:blipFill>
        <p:spPr bwMode="auto">
          <a:xfrm>
            <a:off x="5220072" y="4149080"/>
            <a:ext cx="1030964" cy="2016224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ПОДБЕРИ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3.33333E-6 L 0.10243 -0.38865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0" y="-19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pic>
        <p:nvPicPr>
          <p:cNvPr id="8194" name="Picture 2" descr="F:\Ленусенычек\ПДД\1363335732_0007-013-sinij-prjamougolnik-s-risunko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4461"/>
          <a:stretch>
            <a:fillRect/>
          </a:stretch>
        </p:blipFill>
        <p:spPr bwMode="auto">
          <a:xfrm>
            <a:off x="3786182" y="1571612"/>
            <a:ext cx="720080" cy="2240087"/>
          </a:xfrm>
          <a:prstGeom prst="rect">
            <a:avLst/>
          </a:prstGeom>
          <a:noFill/>
        </p:spPr>
      </p:pic>
      <p:pic>
        <p:nvPicPr>
          <p:cNvPr id="9" name="Picture 2" descr="F:\Ленусенычек\ПДД\1363335732_0007-013-sinij-prjamougolnik-s-risunkom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5539"/>
          <a:stretch>
            <a:fillRect/>
          </a:stretch>
        </p:blipFill>
        <p:spPr bwMode="auto">
          <a:xfrm>
            <a:off x="2051720" y="4221088"/>
            <a:ext cx="861158" cy="2240087"/>
          </a:xfrm>
          <a:prstGeom prst="rect">
            <a:avLst/>
          </a:prstGeom>
          <a:noFill/>
        </p:spPr>
      </p:pic>
      <p:pic>
        <p:nvPicPr>
          <p:cNvPr id="10" name="Picture 2" descr="F:\Ленусенычек\ПДД\tel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652120" y="4221088"/>
            <a:ext cx="827472" cy="2232248"/>
          </a:xfrm>
          <a:prstGeom prst="rect">
            <a:avLst/>
          </a:prstGeom>
          <a:noFill/>
        </p:spPr>
      </p:pic>
      <p:pic>
        <p:nvPicPr>
          <p:cNvPr id="12" name="Picture 2" descr="F:\Ленусенычек\ПДД\6.6_Russian_road_sign.svg.pn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07904" y="4221088"/>
            <a:ext cx="1116124" cy="2232248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ПОДБЕРИ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3.7037E-6 L 0.26806 -0.3837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00" y="-1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дом-1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709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9218" name="Picture 2" descr="F:\Ленусенычек\ПДД\deti.jp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14678" y="1714488"/>
            <a:ext cx="1152128" cy="2221961"/>
          </a:xfrm>
          <a:prstGeom prst="rect">
            <a:avLst/>
          </a:prstGeom>
          <a:noFill/>
        </p:spPr>
      </p:pic>
      <p:pic>
        <p:nvPicPr>
          <p:cNvPr id="9" name="Picture 2" descr="F:\Ленусенычек\ПДД\deti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63688" y="4149080"/>
            <a:ext cx="1250829" cy="2232248"/>
          </a:xfrm>
          <a:prstGeom prst="rect">
            <a:avLst/>
          </a:prstGeom>
          <a:noFill/>
        </p:spPr>
      </p:pic>
      <p:pic>
        <p:nvPicPr>
          <p:cNvPr id="10" name="Picture 3" descr="F:\Ленусенычек\ПДД\50(1).jpg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63888" y="4149080"/>
            <a:ext cx="1224136" cy="2221183"/>
          </a:xfrm>
          <a:prstGeom prst="rect">
            <a:avLst/>
          </a:prstGeom>
          <a:noFill/>
        </p:spPr>
      </p:pic>
      <p:pic>
        <p:nvPicPr>
          <p:cNvPr id="11" name="Picture 2" descr="F:\Ленусенычек\ПДД\cf3b7ad321578a0d417c50e24297675d.jpeg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4149080"/>
            <a:ext cx="1296144" cy="2235826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ПОДБЕРИ ЗНАК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07407E-6 L 0.28594 -0.3622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00" y="-18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 пешеход может попасть в подземный переход?</a:t>
            </a:r>
          </a:p>
        </p:txBody>
      </p:sp>
      <p:pic>
        <p:nvPicPr>
          <p:cNvPr id="8" name="Рисунок 7" descr="depositphotos_8755714-Staircase-in-underground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140968"/>
            <a:ext cx="3575381" cy="2681536"/>
          </a:xfrm>
          <a:prstGeom prst="rect">
            <a:avLst/>
          </a:prstGeom>
        </p:spPr>
      </p:pic>
      <p:pic>
        <p:nvPicPr>
          <p:cNvPr id="9" name="Рисунок 8" descr="lift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220072" y="2420888"/>
            <a:ext cx="2857500" cy="3724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ПОДУМАЙ И ОТГАДАЙ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Для чего нужна проезжая часть?</a:t>
            </a:r>
          </a:p>
        </p:txBody>
      </p:sp>
      <p:pic>
        <p:nvPicPr>
          <p:cNvPr id="9" name="Рисунок 8" descr="deti_mach.pn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380" y="3071810"/>
            <a:ext cx="3018209" cy="256185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ПОДУМАЙ И ОТГАДАЙ</a:t>
            </a:r>
          </a:p>
        </p:txBody>
      </p:sp>
      <p:pic>
        <p:nvPicPr>
          <p:cNvPr id="12290" name="Picture 2" descr="http://img1.liveinternet.ru/images/attach/c/2/71/80/71080726_23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3717032"/>
            <a:ext cx="4554791" cy="1968796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Кто управляет автомобилем?</a:t>
            </a:r>
          </a:p>
        </p:txBody>
      </p:sp>
      <p:pic>
        <p:nvPicPr>
          <p:cNvPr id="8" name="Рисунок 7" descr="2913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57752" y="2786058"/>
            <a:ext cx="3524250" cy="2819400"/>
          </a:xfrm>
          <a:prstGeom prst="rect">
            <a:avLst/>
          </a:prstGeom>
        </p:spPr>
      </p:pic>
      <p:pic>
        <p:nvPicPr>
          <p:cNvPr id="9" name="Рисунок 8" descr="детё.jpg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2852936"/>
            <a:ext cx="3933396" cy="262428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ПОДУМАЙ И ОТГАДАЙ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Какой свет нижний на светофоре?</a:t>
            </a:r>
          </a:p>
        </p:txBody>
      </p:sp>
      <p:sp>
        <p:nvSpPr>
          <p:cNvPr id="8" name="Овал 7"/>
          <p:cNvSpPr/>
          <p:nvPr/>
        </p:nvSpPr>
        <p:spPr>
          <a:xfrm>
            <a:off x="2771800" y="3933056"/>
            <a:ext cx="1512168" cy="1512168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644008" y="3933056"/>
            <a:ext cx="1512168" cy="1512168"/>
          </a:xfrm>
          <a:prstGeom prst="ellipse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6444208" y="3861048"/>
            <a:ext cx="1512168" cy="1512168"/>
          </a:xfrm>
          <a:prstGeom prst="ellipse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899592" y="3933056"/>
            <a:ext cx="1512168" cy="1512168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ПОДУМАЙ И ОТГАДАЙ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3.7037E-6 L -0.00382 -0.2678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-134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5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1" grpId="1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Рисунок12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4330" y="5949280"/>
            <a:ext cx="770053" cy="668285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27" name="Text Box 5"/>
          <p:cNvSpPr txBox="1">
            <a:spLocks noChangeArrowheads="1"/>
          </p:cNvSpPr>
          <p:nvPr/>
        </p:nvSpPr>
        <p:spPr bwMode="auto">
          <a:xfrm>
            <a:off x="323528" y="1628800"/>
            <a:ext cx="849694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Где нужно играть детям, чтобы не подвергаться опасности?</a:t>
            </a:r>
          </a:p>
        </p:txBody>
      </p:sp>
      <p:pic>
        <p:nvPicPr>
          <p:cNvPr id="9" name="Рисунок 8" descr="120124M_b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3140968"/>
            <a:ext cx="3312368" cy="2482826"/>
          </a:xfrm>
          <a:prstGeom prst="rect">
            <a:avLst/>
          </a:prstGeom>
        </p:spPr>
      </p:pic>
      <p:grpSp>
        <p:nvGrpSpPr>
          <p:cNvPr id="11" name="Группа 10"/>
          <p:cNvGrpSpPr/>
          <p:nvPr/>
        </p:nvGrpSpPr>
        <p:grpSpPr>
          <a:xfrm>
            <a:off x="4211960" y="3140968"/>
            <a:ext cx="4464496" cy="2455044"/>
            <a:chOff x="4283968" y="3501008"/>
            <a:chExt cx="4225974" cy="2095004"/>
          </a:xfrm>
        </p:grpSpPr>
        <p:pic>
          <p:nvPicPr>
            <p:cNvPr id="8" name="Рисунок 7" descr="065.jpg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283968" y="3501008"/>
              <a:ext cx="4225974" cy="2095004"/>
            </a:xfrm>
            <a:prstGeom prst="rect">
              <a:avLst/>
            </a:prstGeom>
          </p:spPr>
        </p:pic>
        <p:pic>
          <p:nvPicPr>
            <p:cNvPr id="10" name="Рисунок 9" descr="deti_mach.png"/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36096" y="3717032"/>
              <a:ext cx="1944216" cy="1650251"/>
            </a:xfrm>
            <a:prstGeom prst="rect">
              <a:avLst/>
            </a:prstGeom>
          </p:spPr>
        </p:pic>
      </p:grpSp>
      <p:sp>
        <p:nvSpPr>
          <p:cNvPr id="12" name="TextBox 11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004200"/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ПОДУМАЙ И ОТГАДАЙ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5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СОСЧИТАЙ СЛОГИ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43042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00430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8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pic>
        <p:nvPicPr>
          <p:cNvPr id="6146" name="Picture 2" descr="http://yarovit.com/i/photo/avtobus_arktika/trans_arctic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11760" y="1484784"/>
            <a:ext cx="4725524" cy="3528392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7.40741E-7 L 0.15851 -0.355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-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endParaRPr lang="ru-RU" sz="3600" b="1" spc="50" dirty="0">
              <a:ln w="11430"/>
              <a:gradFill>
                <a:gsLst>
                  <a:gs pos="25000">
                    <a:srgbClr val="924900"/>
                  </a:gs>
                  <a:gs pos="100000">
                    <a:schemeClr val="accent6">
                      <a:lumMod val="7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0166" y="42860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СОСЧИТАЙ СЛОГИ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3042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00430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8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pic>
        <p:nvPicPr>
          <p:cNvPr id="5122" name="Picture 2" descr="http://rustelegraph.ru/photo/all/1168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79712" y="1556792"/>
            <a:ext cx="5067300" cy="3381375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7.40741E-7 L 0.36927 -0.324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0" y="-1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pic>
        <p:nvPicPr>
          <p:cNvPr id="8" name="Рисунок 7" descr="samo 2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1719" y="1628800"/>
            <a:ext cx="4805731" cy="28803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СОСЧИТАЙ СЛОГИ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3042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00430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8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7.40741E-7 L 0.15851 -0.355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-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pic>
        <p:nvPicPr>
          <p:cNvPr id="8" name="Рисунок 7" descr="traffic_light_450x450.jpg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824" y="1628800"/>
            <a:ext cx="2743200" cy="27432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СОСЧИТАЙ СЛОГИ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3042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00430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715008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7.40741E-7 L 0.15851 -0.3557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-17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Рисунок14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2400" y="5949280"/>
            <a:ext cx="770400" cy="66858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812360" y="332656"/>
            <a:ext cx="1008112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400" b="1" spc="50" dirty="0">
                <a:ln w="11430"/>
                <a:gradFill>
                  <a:gsLst>
                    <a:gs pos="25000">
                      <a:schemeClr val="accent6">
                        <a:lumMod val="50000"/>
                      </a:schemeClr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pic>
        <p:nvPicPr>
          <p:cNvPr id="5122" name="Picture 2" descr="F:\Ленусенычек\ПДД\med (1)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286116" y="1857364"/>
            <a:ext cx="1964754" cy="261967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1331640" y="404664"/>
            <a:ext cx="648072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>
                <a:ln w="11430"/>
                <a:gradFill>
                  <a:gsLst>
                    <a:gs pos="25000">
                      <a:srgbClr val="924900"/>
                    </a:gs>
                    <a:gs pos="100000">
                      <a:schemeClr val="accent6">
                        <a:lumMod val="7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Georgia" pitchFamily="18" charset="0"/>
                <a:cs typeface="Times New Roman" pitchFamily="18" charset="0"/>
              </a:rPr>
              <a:t>СОСЧИТАЙ СЛОГИ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3042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00430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715008" y="5000636"/>
            <a:ext cx="575799" cy="101566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6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7.40741E-7 L 0.51719 -0.324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900" y="-16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Пояснительная записка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Цель:</a:t>
            </a: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 закрепление знаний по правилам дорожного движения посредством использования интерактивных технологий.  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Задание «Найди знак», слайды 3-7. 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Ребенку необходимо найти заданный знак. При правильном выборе – знак увеличивается, остальные исчезают, при неправильном  выборе -  знак исчезает. 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Задание «Загадки», слайды 8-12.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Ребенку необходимо отгадать загадку, правильный ответ появляется на экране.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Задание «Подбери знак», слайды 13 – 17.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Ребенку необходимо выбрать вторую половину знака. При правильном выборе – картинка перемешается вверх к заданному знаку, при неправильном выборе – картинка исчезает.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Задание «Подумай и отгадай», слайды 18-22. 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Ребенку необходимо ответить на вопрос и подобрать ответ из представленных картинок. При правильном выборе – картинка увеличивается, остальные исчезают, при неправильном  выборе -  картинка исчезает.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b="1" dirty="0">
                <a:latin typeface="Times New Roman" pitchFamily="18" charset="0"/>
                <a:cs typeface="Times New Roman" pitchFamily="18" charset="0"/>
              </a:rPr>
              <a:t>Задание «Слоги», слайды 23-27. </a:t>
            </a:r>
          </a:p>
          <a:p>
            <a:pPr indent="45000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3500" dirty="0">
                <a:latin typeface="Times New Roman" pitchFamily="18" charset="0"/>
                <a:cs typeface="Times New Roman" pitchFamily="18" charset="0"/>
              </a:rPr>
              <a:t>Ребенку необходимо назвать, что изображено на слайде, определить количество слогов и выбрать правильную цифру, соответствующую количеству слогов. При правильном выборе – цифра перемещается к картинке вверх, при неправильном выборе – картинка исчезает.</a:t>
            </a:r>
          </a:p>
          <a:p>
            <a:pPr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4" name="Рисунок 3" descr="дом-6.png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Список использованных источников: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Шаблон презентации 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2"/>
              </a:rPr>
              <a:t>http://easyen.ru/load/metodika/k_prezentacijam/shablon_dlja_sozdanija_interaktivnoj_igry/277-1-0-10415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Пешеходная зебра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0%B7%D0%B5%D0%B1%D1%80%D0%B0+%D0%BD%D0%B0+%D0%B4%D0%BE%D1%80%D0%BE%D0%B3%D0%B5&amp;imgrc=_oYw57eaIAJY-M%3A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Светофор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1%81%D0%B2%D0%B5%D1%82%D0%BE%D1%84%D0%BE%D1%80+&amp;imgrc=lmBbkk1DmBQZpM%3A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Дорожные знаки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0%B4%D0%BE%D1%80%D0%BE%D0%B6%D0%BD%D1%8B%D0%B5+%D0%B7%D0%BD%D0%B0%D0%BA%D0%B8+%D0%B4%D0%BB%D1%8F+%D0%B4%D0%B5%D1%82%D0%B5%D0%B9+%D0%BA%D0%BB%D0%B8%D0%BF%D0%B0%D1%80%D1%82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525963"/>
          </a:xfrm>
        </p:spPr>
        <p:txBody>
          <a:bodyPr>
            <a:noAutofit/>
          </a:bodyPr>
          <a:lstStyle/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Автобус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</a:t>
            </a:r>
            <a:r>
              <a:rPr lang="en-US" sz="1000" dirty="0">
                <a:latin typeface="Times New Roman" pitchFamily="18" charset="0"/>
                <a:cs typeface="Times New Roman" pitchFamily="18" charset="0"/>
                <a:hlinkClick r:id="rId2"/>
              </a:rPr>
              <a:t>&amp;biw=1920&amp;bih=979&amp;tbm=isch&amp;tbo=u&amp;source=univ&amp;sa=X&amp;ved=0ahUKEwjvhp35x_XLAhVDDZoKHcjnD-QQsAQIMw#newwindow=1&amp;tbm=isch&amp;q=%D0%B0%D0%B2%D1%82%D0%BE%D0%B1%D1%83%D1%81&amp;imgrc=DDB2F9Onw7drNM%3A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Самосвал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1%81%D0%B0%D0%BC%D0%BE%D1%81%D0%B2%D0%B0%D0%BB&amp;imgrc=3qpUO7Q1Rn552M%3A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детская площадка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</a:t>
            </a:r>
            <a:r>
              <a:rPr lang="en-US" sz="1000" dirty="0">
                <a:latin typeface="Times New Roman" pitchFamily="18" charset="0"/>
                <a:cs typeface="Times New Roman" pitchFamily="18" charset="0"/>
                <a:hlinkClick r:id="rId3"/>
              </a:rPr>
              <a:t>&amp;biw=1920&amp;bih=979&amp;tbm=isch&amp;tbo=u&amp;source=univ&amp;sa=X&amp;ved=0ahUKEwjvhp35x_XLAhVDDZoKHcjnD-QQsAQIMw#newwindow=1&amp;tbm=isch&amp;q=%D0%B4%D0%B5%D1%82%D1%81%D0%BA%D0%B0%D1%8F+%D0%BF%D0%BB%D0%BE%D1%89%D0%B0%D0%B4%D0%BA%D0%B0&amp;imgrc=jhGdISFBIL8TzM%3A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Перекресток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0%BF%D0%B5%D1%80%D0%B5%D0%BA%D1%80%D0%B5%D1%81%D1%82%D0%BE%D0%BA&amp;imgrc=FtIy71MLXOIq1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Ребенок за рулем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1%80%D0%B5%D0%B1%D0%B5%D0%BD%D0%BE%D0%BA+%D0%B7%D0%B0+%D1%80%D1%83%D0%BB%D0%B5%D0%BC&amp;imgrc=XBPuhPHBY2khP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Лифт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</a:t>
            </a:r>
            <a:r>
              <a:rPr lang="en-US" sz="1000" dirty="0">
                <a:latin typeface="Times New Roman" pitchFamily="18" charset="0"/>
                <a:cs typeface="Times New Roman" pitchFamily="18" charset="0"/>
                <a:hlinkClick r:id="rId2"/>
              </a:rPr>
              <a:t>&amp;biw=1920&amp;bih=979&amp;tbm=isch&amp;tbo=u&amp;source=univ&amp;sa=X&amp;ved=0ahUKEwjvhp35x_XLAhVDDZoKHcjnD-QQsAQIMw#newwindow=1&amp;tbm=isch&amp;q=%D0%BB%D0%B8%D1%84%D1%82&amp;imgrc=91k7aWv7CTev_M%3A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Лестница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0%BB%D0%B5%D1%81%D1%82%D0%BD%D0%B8%D1%86%D0%B0+%D0%B2+%D0%BF%D0%BE%D0%B4%D1%8A%D0%B7%D0%B5%D0%BC%D0%BD%D1%8B%D0%B9+%D0%BF%D0%B5%D1%80%D0%B5%D1%85%D0%BE%D0%B4&amp;imgrc=3_tWaj1BCP29L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Машина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0%BC%D0%B0%D1%88%D0%B8%D0%BD%D0%B0+%D0%BA%D0%B0%D1%80%D1%82%D0%B8%D0%BD%D0%BA%D0%B0+%D0%BD%D0%B0+%D0%BF%D1%80%D0%BE%D0%B7%D1%80%D0%B0%D1%87%D0%BD%D0%BE%D0%BC+%D1%84%D0%BE%D0%BD%D0%B5&amp;imgrc=4f0wQ3q6HzS1M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Тротуар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</a:t>
            </a:r>
            <a:r>
              <a:rPr lang="en-US" sz="1000" dirty="0">
                <a:latin typeface="Times New Roman" pitchFamily="18" charset="0"/>
                <a:cs typeface="Times New Roman" pitchFamily="18" charset="0"/>
                <a:hlinkClick r:id="rId2"/>
              </a:rPr>
              <a:t>&amp;biw=1920&amp;bih=979&amp;tbm=isch&amp;tbo=u&amp;source=univ&amp;sa=X&amp;ved=0ahUKEwjvhp35x_XLAhVDDZoKHcjnD-QQsAQIMw#newwindow=1&amp;tbm=isch&amp;q=%D1%82%D1%80%D0%BE%D1%82%D1%83%D0%B0%D1%80+%D0%B8+%D0%B4%D0%BE%D1%80%D0%BE%D0%B3%D0%B0&amp;imgrc=glCWC6snHOKinM%3A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Дети на пешеходном переходе </a:t>
            </a:r>
            <a:r>
              <a:rPr lang="en-US" sz="1000" dirty="0">
                <a:latin typeface="Times New Roman" pitchFamily="18" charset="0"/>
                <a:cs typeface="Times New Roman" pitchFamily="18" charset="0"/>
              </a:rPr>
              <a:t>https://www.google.ru/search?q=%D1%88%D0%B0%D0%B1%D0%BB%D0%BE%D0%BD+%D0%B8%D0%BD%D1%82%D0%B5%D1%80%D0%B0%D0%BA%D1%82%D0%B8%D0%B2%D0%BD%D0%BE%D0%B9+%D0%BF%D1%80%D0%B5%D0%B7%D0%B5%D0%BD%D1%82%D0%B0%D1%86%D0%B8%D0%B8&amp;newwindow=1&amp;rlz=1C1GKLB_enRU686RU686&amp;espv=2&amp;biw=1920&amp;bih=979&amp;tbm=isch&amp;tbo=u&amp;source=univ&amp;sa=X&amp;ved=0ahUKEwjvhp35x_XLAhVDDZoKHcjnD-QQsAQIMw#newwindow=1&amp;tbm=isch&amp;q=%D0%B4%D0%B5%D1%82%D0%B8+%D0%B8+%D0%BF%D0%B5%D1%88%D0%B5%D1%85%D0%BE%D0%B4%D0%BD%D0%B0%D1%8F+%D0%B7%D0%B5%D0%B1%D1%80%D0%B0&amp;imgdii=DUQ14lGB3kC2ZM%3A%3BDUQ14lGB3kC2ZM%3A%3BuzeWTJMloAMfXM%3A&amp;imgrc=DUQ14lGB3kC2ZM%3A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3575</Words>
  <Application>Microsoft Office PowerPoint</Application>
  <PresentationFormat>Экран (4:3)</PresentationFormat>
  <Paragraphs>161</Paragraphs>
  <Slides>32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7" baseType="lpstr">
      <vt:lpstr>Arial</vt:lpstr>
      <vt:lpstr>Calibri</vt:lpstr>
      <vt:lpstr>Georgia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Пояснительная записка</vt:lpstr>
      <vt:lpstr>Список использованных источников: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Екатерина Чимутова</cp:lastModifiedBy>
  <cp:revision>22</cp:revision>
  <dcterms:created xsi:type="dcterms:W3CDTF">2014-01-06T16:00:12Z</dcterms:created>
  <dcterms:modified xsi:type="dcterms:W3CDTF">2026-09-21T18:24:08Z</dcterms:modified>
</cp:coreProperties>
</file>