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03" r:id="rId4"/>
  </p:sldMasterIdLst>
  <p:sldIdLst>
    <p:sldId id="259" r:id="rId5"/>
    <p:sldId id="261" r:id="rId6"/>
    <p:sldId id="262" r:id="rId7"/>
    <p:sldId id="263" r:id="rId8"/>
    <p:sldId id="264" r:id="rId9"/>
    <p:sldId id="269" r:id="rId10"/>
    <p:sldId id="271" r:id="rId11"/>
    <p:sldId id="266" r:id="rId12"/>
    <p:sldId id="272" r:id="rId13"/>
    <p:sldId id="267" r:id="rId14"/>
    <p:sldId id="274" r:id="rId15"/>
    <p:sldId id="273" r:id="rId16"/>
    <p:sldId id="276" r:id="rId17"/>
    <p:sldId id="277" r:id="rId18"/>
    <p:sldId id="280" r:id="rId19"/>
    <p:sldId id="278" r:id="rId20"/>
    <p:sldId id="281" r:id="rId21"/>
    <p:sldId id="279" r:id="rId22"/>
    <p:sldId id="282" r:id="rId23"/>
    <p:sldId id="283" r:id="rId24"/>
    <p:sldId id="285" r:id="rId25"/>
    <p:sldId id="284" r:id="rId26"/>
    <p:sldId id="287" r:id="rId27"/>
    <p:sldId id="286" r:id="rId28"/>
    <p:sldId id="288" r:id="rId29"/>
    <p:sldId id="289" r:id="rId30"/>
    <p:sldId id="290" r:id="rId31"/>
    <p:sldId id="291" r:id="rId32"/>
    <p:sldId id="292" r:id="rId33"/>
    <p:sldId id="293" r:id="rId34"/>
    <p:sldId id="294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26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modSld">
      <pc:chgData name="Екатерина Чимутова" userId="4e1c11216741eefa" providerId="LiveId" clId="{E01BB03D-4D9F-4CF2-BCCB-B77BB2E13832}" dt="2026-09-21T18:17:04.535" v="1" actId="1076"/>
      <pc:docMkLst>
        <pc:docMk/>
      </pc:docMkLst>
      <pc:sldChg chg="delSp modSp mod">
        <pc:chgData name="Екатерина Чимутова" userId="4e1c11216741eefa" providerId="LiveId" clId="{E01BB03D-4D9F-4CF2-BCCB-B77BB2E13832}" dt="2026-09-21T18:17:04.535" v="1" actId="1076"/>
        <pc:sldMkLst>
          <pc:docMk/>
          <pc:sldMk cId="3636837935" sldId="293"/>
        </pc:sldMkLst>
        <pc:picChg chg="mod">
          <ac:chgData name="Екатерина Чимутова" userId="4e1c11216741eefa" providerId="LiveId" clId="{E01BB03D-4D9F-4CF2-BCCB-B77BB2E13832}" dt="2026-09-21T18:17:04.535" v="1" actId="1076"/>
          <ac:picMkLst>
            <pc:docMk/>
            <pc:sldMk cId="3636837935" sldId="293"/>
            <ac:picMk id="3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21T18:17:02.419" v="0" actId="478"/>
          <ac:picMkLst>
            <pc:docMk/>
            <pc:sldMk cId="3636837935" sldId="293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F5157-8AC1-4BFF-B58B-A7C5507F8FE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200B1-B1F7-4926-A4F2-57159FE7CE3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09818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267BF-F261-4F72-992C-61B2033D77C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D6FA13-27D0-414F-BCFC-1600066DEF7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24879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5B229-B0AF-4ADA-8208-13222C108CD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41F13F-1AFB-4A26-883D-11D3E0FC012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55622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941CA-74E8-41CE-ADEC-FB54294919C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2940B6-0868-4D72-8E3A-CC5BCA1E347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0273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607D5-54BD-4FDE-872C-209AC4415F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DC330-2C49-41A2-8EBB-3EFFA6A81B0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1091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26993-5A4C-4FCD-B29D-2DF6934C595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9581AF-70D1-4A9A-B263-9F771F1F461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507849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E83B3-815A-49DB-816E-3A89263EF1C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C0EB95-08FB-4792-A707-BB5F288CA0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23693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D17BF-4C1A-4B91-8428-AC27E9C458F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E5F197-EEBF-4D71-A8AF-0754F6E9574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19222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6070F-F746-4240-BBEF-460ADDD2183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95F04-5038-495F-B85E-DEB9560F910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23234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F2945-DF41-492F-A814-467AE77410A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440896-68A1-4C6D-B4CC-BF557CC13BA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730999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A7323-F81F-4FFA-AD97-811BDAB14E0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7DD462-AC54-47F7-9BC6-458FD5A4BD4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32773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8881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0354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8270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4887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9042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8774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8703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3588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7182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7377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4237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8155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93014" y="207391"/>
            <a:ext cx="7321550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16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2559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4958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7279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078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8C798E0-74E4-4A9E-8FF2-6604254944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C815016-7F3B-42D7-AD17-56BF7F7F75AB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40990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70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159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" y="0"/>
            <a:ext cx="9139428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-36728"/>
            <a:ext cx="8944762" cy="16597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3748" y="1692020"/>
            <a:ext cx="7875905" cy="4719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9/21/2026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862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663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993" y="1145798"/>
            <a:ext cx="67224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361315" lvl="0">
              <a:spcBef>
                <a:spcPts val="5"/>
              </a:spcBef>
            </a:pPr>
            <a:r>
              <a:rPr lang="ru-RU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Дефектологическое коррекционно-развивающее занятие</a:t>
            </a:r>
            <a:r>
              <a:rPr lang="ru-RU" sz="3200" b="1" i="1" spc="-7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spc="-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школе</a:t>
            </a:r>
            <a:r>
              <a:rPr lang="ru-RU" sz="3200" b="1" i="1" spc="-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3200" b="1" i="1" spc="-1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spc="-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тему:</a:t>
            </a:r>
            <a:endParaRPr lang="ru-RU" sz="32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529" y="2810723"/>
            <a:ext cx="6516525" cy="153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991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6800" y="1015597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развитие общих речевых навыков.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92660" y="1786742"/>
            <a:ext cx="74511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Коррекционно-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1905">
              <a:lnSpc>
                <a:spcPct val="100000"/>
              </a:lnSpc>
              <a:buSzPct val="96428"/>
              <a:tabLst>
                <a:tab pos="135255" algn="l"/>
              </a:tabLst>
            </a:pP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-совершенствовать</a:t>
            </a:r>
            <a:r>
              <a:rPr lang="ru-RU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самоконтроль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произношением</a:t>
            </a:r>
            <a:r>
              <a:rPr lang="ru-RU" sz="20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автоматизируемых</a:t>
            </a:r>
            <a:r>
              <a:rPr lang="ru-RU" sz="20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звуков.</a:t>
            </a:r>
          </a:p>
          <a:p>
            <a:pPr marL="1905" marR="5080">
              <a:lnSpc>
                <a:spcPct val="100000"/>
              </a:lnSpc>
              <a:buSzPct val="96428"/>
              <a:tabLst>
                <a:tab pos="135255" algn="l"/>
              </a:tabLs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-совершенствовать</a:t>
            </a:r>
            <a:r>
              <a:rPr lang="ru-RU" sz="2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грамматический</a:t>
            </a:r>
            <a:r>
              <a:rPr lang="ru-RU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строй</a:t>
            </a:r>
            <a:r>
              <a:rPr lang="ru-RU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речи,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согласовывать</a:t>
            </a:r>
            <a:r>
              <a:rPr lang="ru-RU" sz="20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числительные</a:t>
            </a:r>
            <a:r>
              <a:rPr lang="ru-RU" sz="20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существительными.</a:t>
            </a:r>
          </a:p>
          <a:p>
            <a:pPr marL="1905">
              <a:lnSpc>
                <a:spcPct val="100000"/>
              </a:lnSpc>
              <a:spcBef>
                <a:spcPts val="5"/>
              </a:spcBef>
              <a:buSzPct val="96428"/>
              <a:tabLst>
                <a:tab pos="135255" algn="l"/>
              </a:tabLs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-расширять</a:t>
            </a:r>
            <a:r>
              <a:rPr lang="ru-RU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активизировать</a:t>
            </a:r>
            <a:r>
              <a:rPr lang="ru-RU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словарь</a:t>
            </a:r>
            <a:r>
              <a:rPr lang="ru-RU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«9</a:t>
            </a:r>
            <a:r>
              <a:rPr lang="ru-RU"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мая-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</a:t>
            </a:r>
            <a:r>
              <a:rPr lang="ru-RU"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Победы»</a:t>
            </a:r>
          </a:p>
          <a:p>
            <a:pPr marL="1905" marR="86360">
              <a:lnSpc>
                <a:spcPct val="100000"/>
              </a:lnSpc>
              <a:buSzPct val="96428"/>
              <a:tabLst>
                <a:tab pos="135255" algn="l"/>
              </a:tabLst>
            </a:pP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-совершенствовать</a:t>
            </a:r>
            <a:r>
              <a:rPr lang="ru-RU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просодическую</a:t>
            </a:r>
            <a:r>
              <a:rPr lang="ru-RU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сторону</a:t>
            </a:r>
            <a:r>
              <a:rPr lang="ru-RU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ru-RU" sz="2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рассказывании</a:t>
            </a:r>
            <a:r>
              <a:rPr lang="ru-RU" sz="20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стихотворения,</a:t>
            </a:r>
            <a:r>
              <a:rPr lang="ru-RU" sz="20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чёткости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дикции,</a:t>
            </a:r>
            <a:r>
              <a:rPr lang="ru-RU" sz="20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выразительности.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1920907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3697" y="1028342"/>
            <a:ext cx="798246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Коррекционно-развивающие задачи: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-развивать слуховое восприятие и внимание; артикуляционную, мелкую и общую моторику, координацию речи с движением.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-развивать диалогическую речь – самостоятельные полные ответы на поисковые вопросы, развивать навыки речевого общения, связной речи.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Коррекционно-воспитательные задачи: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-формировать навыки сотрудничества, взаимопонимания, доброжелательности, самостоятельности, инициативности, ответственности.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-воспитывать чувство патриотизма к своей Родине.</a:t>
            </a:r>
          </a:p>
        </p:txBody>
      </p:sp>
    </p:spTree>
    <p:extLst>
      <p:ext uri="{BB962C8B-B14F-4D97-AF65-F5344CB8AC3E}">
        <p14:creationId xmlns:p14="http://schemas.microsoft.com/office/powerpoint/2010/main" val="3508572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84885" y="972065"/>
            <a:ext cx="74058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 приемы: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наглядный (пособия, картинки); словесный (совместная речевая деятельность); игровой (динамические паузы); практический (выполнение заданий, упражнений).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4884" y="2709901"/>
            <a:ext cx="740581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презентация-сопровождение,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мнемотаблицы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картинки с изображением ветеранов, солдат в годы ВОВ, военных; детские зеркала, наглядный материал для игры «Есть-Нет,», мячики для развития моторики, музыка.</a:t>
            </a:r>
          </a:p>
        </p:txBody>
      </p:sp>
    </p:spTree>
    <p:extLst>
      <p:ext uri="{BB962C8B-B14F-4D97-AF65-F5344CB8AC3E}">
        <p14:creationId xmlns:p14="http://schemas.microsoft.com/office/powerpoint/2010/main" val="1662292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2028904"/>
            <a:ext cx="6660232" cy="3416320"/>
          </a:xfrm>
          <a:prstGeom prst="rect">
            <a:avLst/>
          </a:prstGeom>
          <a:effectLst>
            <a:softEdge rad="127000"/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dirty="0">
                <a:ln w="17780" cmpd="sng">
                  <a:solidFill>
                    <a:srgbClr val="F79646">
                      <a:lumMod val="75000"/>
                    </a:srgb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Великая Отечественная война </a:t>
            </a:r>
          </a:p>
          <a:p>
            <a:pPr algn="ctr"/>
            <a:r>
              <a:rPr lang="ru-RU" sz="5400" b="1" i="1" dirty="0">
                <a:ln w="17780" cmpd="sng">
                  <a:solidFill>
                    <a:srgbClr val="F79646">
                      <a:lumMod val="75000"/>
                    </a:srgb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1941 – 1945 гг.</a:t>
            </a:r>
          </a:p>
        </p:txBody>
      </p:sp>
    </p:spTree>
    <p:extLst>
      <p:ext uri="{BB962C8B-B14F-4D97-AF65-F5344CB8AC3E}">
        <p14:creationId xmlns:p14="http://schemas.microsoft.com/office/powerpoint/2010/main" val="2196949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6551" y="2266572"/>
            <a:ext cx="5591555" cy="416388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50471" y="803532"/>
            <a:ext cx="6012815" cy="146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215" marR="188595" algn="ctr">
              <a:lnSpc>
                <a:spcPct val="150000"/>
              </a:lnSpc>
              <a:spcBef>
                <a:spcPts val="100"/>
              </a:spcBef>
            </a:pPr>
            <a:r>
              <a:rPr sz="2000" spc="-10" dirty="0"/>
              <a:t>(Совершенствование</a:t>
            </a:r>
            <a:r>
              <a:rPr sz="2000" spc="-20" dirty="0"/>
              <a:t> </a:t>
            </a:r>
            <a:r>
              <a:rPr sz="2000" spc="-10" dirty="0"/>
              <a:t>грамматического</a:t>
            </a:r>
            <a:r>
              <a:rPr sz="2000" spc="-25" dirty="0"/>
              <a:t> </a:t>
            </a:r>
            <a:r>
              <a:rPr sz="2000" dirty="0"/>
              <a:t>строя</a:t>
            </a:r>
            <a:r>
              <a:rPr sz="2000" spc="-15" dirty="0"/>
              <a:t> </a:t>
            </a:r>
            <a:r>
              <a:rPr sz="2000" spc="-10" dirty="0"/>
              <a:t>речи. Согласование</a:t>
            </a:r>
            <a:r>
              <a:rPr sz="2000" spc="-20" dirty="0"/>
              <a:t> </a:t>
            </a:r>
            <a:r>
              <a:rPr sz="2000" spc="-10" dirty="0"/>
              <a:t>числительного</a:t>
            </a:r>
            <a:r>
              <a:rPr sz="2000" spc="-25" dirty="0"/>
              <a:t> </a:t>
            </a:r>
            <a:r>
              <a:rPr sz="2000" dirty="0"/>
              <a:t>с</a:t>
            </a:r>
            <a:r>
              <a:rPr sz="2000" spc="15" dirty="0"/>
              <a:t> </a:t>
            </a:r>
            <a:r>
              <a:rPr sz="2000" spc="-10" dirty="0"/>
              <a:t>существительным).</a:t>
            </a:r>
            <a:endParaRPr sz="2000" dirty="0"/>
          </a:p>
          <a:p>
            <a:pPr algn="ctr">
              <a:lnSpc>
                <a:spcPts val="4120"/>
              </a:lnSpc>
            </a:pPr>
            <a:r>
              <a:rPr sz="4000" b="1" spc="-20" dirty="0">
                <a:latin typeface="Calibri"/>
                <a:cs typeface="Calibri"/>
              </a:rPr>
              <a:t>Упражнение</a:t>
            </a:r>
            <a:r>
              <a:rPr sz="4000" b="1" spc="-105" dirty="0">
                <a:latin typeface="Calibri"/>
                <a:cs typeface="Calibri"/>
              </a:rPr>
              <a:t> </a:t>
            </a:r>
            <a:r>
              <a:rPr sz="4000" b="1" dirty="0">
                <a:latin typeface="Calibri"/>
                <a:cs typeface="Calibri"/>
              </a:rPr>
              <a:t>«Есть</a:t>
            </a:r>
            <a:r>
              <a:rPr sz="4000" b="1" spc="-100" dirty="0">
                <a:latin typeface="Calibri"/>
                <a:cs typeface="Calibri"/>
              </a:rPr>
              <a:t> </a:t>
            </a:r>
            <a:r>
              <a:rPr sz="4000" b="1" dirty="0">
                <a:latin typeface="Calibri"/>
                <a:cs typeface="Calibri"/>
              </a:rPr>
              <a:t>–</a:t>
            </a:r>
            <a:r>
              <a:rPr sz="4000" b="1" spc="-110" dirty="0">
                <a:latin typeface="Calibri"/>
                <a:cs typeface="Calibri"/>
              </a:rPr>
              <a:t> </a:t>
            </a:r>
            <a:r>
              <a:rPr sz="4000" b="1" spc="-20" dirty="0">
                <a:latin typeface="Calibri"/>
                <a:cs typeface="Calibri"/>
              </a:rPr>
              <a:t>нет»</a:t>
            </a:r>
            <a:endParaRPr sz="4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6949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177" y="1062681"/>
            <a:ext cx="8386119" cy="540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31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924" y="711010"/>
            <a:ext cx="2847420" cy="29136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8344" y="1798084"/>
            <a:ext cx="2749433" cy="30128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7777" y="3542269"/>
            <a:ext cx="2846689" cy="291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697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200" y="681938"/>
            <a:ext cx="3672431" cy="317337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1254" y="681938"/>
            <a:ext cx="3961353" cy="32887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201" y="3686685"/>
            <a:ext cx="3670053" cy="31713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1253" y="3781168"/>
            <a:ext cx="3961353" cy="307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174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64" y="13714"/>
            <a:ext cx="9127236" cy="684428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6348" y="-82169"/>
            <a:ext cx="33477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Calibri"/>
                <a:cs typeface="Calibri"/>
              </a:rPr>
              <a:t>Беседа</a:t>
            </a:r>
            <a:r>
              <a:rPr sz="2800" b="1" spc="-4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о</a:t>
            </a:r>
            <a:r>
              <a:rPr sz="2800" b="1" spc="-5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Дне</a:t>
            </a:r>
            <a:r>
              <a:rPr sz="2800" b="1" spc="-4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Победы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304" y="1594102"/>
            <a:ext cx="7769352" cy="526389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836667" y="3175"/>
            <a:ext cx="4219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kern="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(</a:t>
            </a:r>
            <a:r>
              <a:rPr sz="2400" b="1" kern="0" spc="-7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2400" i="1" kern="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Развитие</a:t>
            </a:r>
            <a:r>
              <a:rPr sz="2400" i="1" kern="0" spc="-7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2400" i="1" kern="0" spc="-1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диалогической</a:t>
            </a:r>
            <a:r>
              <a:rPr sz="2400" i="1" kern="0" spc="-7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2400" i="1" kern="0" spc="-1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речи.)</a:t>
            </a:r>
            <a:endParaRPr sz="240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441198"/>
            <a:ext cx="401891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2800" b="1" i="1" kern="0" spc="-20" dirty="0">
                <a:solidFill>
                  <a:sysClr val="windowText" lastClr="000000"/>
                </a:solidFill>
                <a:cs typeface="Calibri"/>
              </a:rPr>
              <a:t>Выразительное</a:t>
            </a:r>
            <a:r>
              <a:rPr sz="2800" b="1" i="1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800" b="1" i="1" kern="0" spc="-10" dirty="0">
                <a:solidFill>
                  <a:sysClr val="windowText" lastClr="000000"/>
                </a:solidFill>
                <a:cs typeface="Calibri"/>
              </a:rPr>
              <a:t>чтение </a:t>
            </a:r>
            <a:r>
              <a:rPr sz="2800" b="1" i="1" kern="0" spc="-25" dirty="0">
                <a:solidFill>
                  <a:sysClr val="windowText" lastClr="000000"/>
                </a:solidFill>
                <a:cs typeface="Calibri"/>
              </a:rPr>
              <a:t>стихотворения</a:t>
            </a:r>
            <a:r>
              <a:rPr sz="2800" b="1" i="1" kern="0" spc="-12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800" b="1" kern="0" spc="-10" dirty="0">
                <a:solidFill>
                  <a:sysClr val="windowText" lastClr="000000"/>
                </a:solidFill>
                <a:cs typeface="Calibri"/>
              </a:rPr>
              <a:t>Михаила</a:t>
            </a:r>
            <a:endParaRPr sz="2800" kern="0">
              <a:solidFill>
                <a:sysClr val="windowText" lastClr="000000"/>
              </a:solidFill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9" y="1294892"/>
            <a:ext cx="48113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kern="0" spc="-10" dirty="0">
                <a:solidFill>
                  <a:sysClr val="windowText" lastClr="000000"/>
                </a:solidFill>
                <a:cs typeface="Calibri"/>
              </a:rPr>
              <a:t>Исаковского</a:t>
            </a:r>
            <a:r>
              <a:rPr sz="2800" b="1" kern="0" spc="-10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800" b="1" kern="0" dirty="0">
                <a:solidFill>
                  <a:sysClr val="windowText" lastClr="000000"/>
                </a:solidFill>
                <a:cs typeface="Calibri"/>
              </a:rPr>
              <a:t>"Навек</a:t>
            </a:r>
            <a:r>
              <a:rPr sz="2800" b="1" kern="0" spc="-10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800" b="1" kern="0" spc="-10" dirty="0">
                <a:solidFill>
                  <a:sysClr val="windowText" lastClr="000000"/>
                </a:solidFill>
                <a:cs typeface="Calibri"/>
              </a:rPr>
              <a:t>запомни!"</a:t>
            </a:r>
            <a:endParaRPr sz="2800" kern="0">
              <a:solidFill>
                <a:sysClr val="windowText" lastClr="000000"/>
              </a:solidFill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91354" y="855344"/>
            <a:ext cx="462089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200" b="1" kern="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(</a:t>
            </a:r>
            <a:r>
              <a:rPr sz="2200" b="1" kern="0" spc="-13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mbria"/>
                <a:cs typeface="Cambria"/>
              </a:rPr>
              <a:t>Развитие</a:t>
            </a:r>
            <a:r>
              <a:rPr sz="2200" kern="0" spc="-50" dirty="0">
                <a:solidFill>
                  <a:sysClr val="windowText" lastClr="000000"/>
                </a:solidFill>
                <a:latin typeface="Cambria"/>
                <a:cs typeface="Cambria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mbria"/>
                <a:cs typeface="Cambria"/>
              </a:rPr>
              <a:t>общих</a:t>
            </a:r>
            <a:r>
              <a:rPr sz="2200" kern="0" spc="-65" dirty="0">
                <a:solidFill>
                  <a:sysClr val="windowText" lastClr="000000"/>
                </a:solidFill>
                <a:latin typeface="Cambria"/>
                <a:cs typeface="Cambria"/>
              </a:rPr>
              <a:t> </a:t>
            </a:r>
            <a:r>
              <a:rPr sz="2200" kern="0" dirty="0">
                <a:solidFill>
                  <a:sysClr val="windowText" lastClr="000000"/>
                </a:solidFill>
                <a:latin typeface="Cambria"/>
                <a:cs typeface="Cambria"/>
              </a:rPr>
              <a:t>речевых</a:t>
            </a:r>
            <a:r>
              <a:rPr sz="2200" kern="0" spc="-25" dirty="0">
                <a:solidFill>
                  <a:sysClr val="windowText" lastClr="000000"/>
                </a:solidFill>
                <a:latin typeface="Cambria"/>
                <a:cs typeface="Cambria"/>
              </a:rPr>
              <a:t> </a:t>
            </a:r>
            <a:r>
              <a:rPr sz="2200" kern="0" spc="-10" dirty="0">
                <a:solidFill>
                  <a:sysClr val="windowText" lastClr="000000"/>
                </a:solidFill>
                <a:latin typeface="Cambria"/>
                <a:cs typeface="Cambria"/>
              </a:rPr>
              <a:t>навыков</a:t>
            </a:r>
            <a:r>
              <a:rPr sz="2200" i="1" kern="0" spc="-1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)</a:t>
            </a:r>
            <a:endParaRPr sz="220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41712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2043" y="1029900"/>
            <a:ext cx="76653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на развитие речевого слуха. Игра «Что лишнее?»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02043" y="2313459"/>
            <a:ext cx="51352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 Воин, воинский, воет, война.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02043" y="2729982"/>
            <a:ext cx="78547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1175" indent="-498475">
              <a:lnSpc>
                <a:spcPct val="100000"/>
              </a:lnSpc>
              <a:spcBef>
                <a:spcPts val="95"/>
              </a:spcBef>
              <a:buSzPct val="98750"/>
              <a:buAutoNum type="arabicPeriod" startAt="2"/>
              <a:tabLst>
                <a:tab pos="511175" algn="l"/>
              </a:tabLst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Рана,</a:t>
            </a:r>
            <a:r>
              <a:rPr lang="ru-RU" sz="2800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раненый,</a:t>
            </a:r>
            <a:r>
              <a:rPr lang="ru-RU" sz="28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охрана,</a:t>
            </a:r>
            <a:r>
              <a:rPr lang="ru-RU" sz="28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ранение.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643380" indent="497840">
              <a:lnSpc>
                <a:spcPct val="100000"/>
              </a:lnSpc>
              <a:spcBef>
                <a:spcPts val="5"/>
              </a:spcBef>
              <a:buSzPct val="98750"/>
              <a:buAutoNum type="arabicPeriod" startAt="2"/>
              <a:tabLst>
                <a:tab pos="510540" algn="l"/>
              </a:tabLst>
            </a:pPr>
            <a:r>
              <a:rPr lang="ru-RU" sz="28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Генерал,</a:t>
            </a:r>
            <a:r>
              <a:rPr lang="ru-RU" sz="28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майор,</a:t>
            </a:r>
            <a:r>
              <a:rPr lang="ru-RU" sz="28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автомат, полковник.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8145" indent="-393700">
              <a:lnSpc>
                <a:spcPct val="100000"/>
              </a:lnSpc>
              <a:buSzPct val="98750"/>
              <a:buAutoNum type="arabicPeriod" startAt="2"/>
              <a:tabLst>
                <a:tab pos="398145" algn="l"/>
              </a:tabLst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Снайпер,</a:t>
            </a:r>
            <a:r>
              <a:rPr lang="ru-RU" sz="2800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сапёр,</a:t>
            </a:r>
            <a:r>
              <a:rPr lang="ru-RU" sz="28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танкист,</a:t>
            </a:r>
            <a:r>
              <a:rPr lang="ru-RU" sz="2800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артист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421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7838" y="1211133"/>
            <a:ext cx="80977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Составим Загадки -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синквейны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 Великой Отечественной войне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1837" y="2166703"/>
            <a:ext cx="6400801" cy="418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826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600" y="1326292"/>
            <a:ext cx="6664411" cy="512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23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887" y="1030106"/>
            <a:ext cx="8007178" cy="543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4269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741" y="1054443"/>
            <a:ext cx="804836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мая</a:t>
            </a:r>
          </a:p>
          <a:p>
            <a:pPr algn="ctr"/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Торжественное,радостное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Восхищает, радует, напоминает.</a:t>
            </a:r>
          </a:p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 радуются великому празднику Победа!</a:t>
            </a:r>
          </a:p>
        </p:txBody>
      </p:sp>
    </p:spTree>
    <p:extLst>
      <p:ext uri="{BB962C8B-B14F-4D97-AF65-F5344CB8AC3E}">
        <p14:creationId xmlns:p14="http://schemas.microsoft.com/office/powerpoint/2010/main" val="3606949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653" y="650789"/>
            <a:ext cx="8394357" cy="578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36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0173" y="1420166"/>
            <a:ext cx="815545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Победа </a:t>
            </a:r>
          </a:p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Яркая, великая,</a:t>
            </a:r>
          </a:p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Спасает, славит, оканчивает.</a:t>
            </a:r>
          </a:p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Победа продолжает мирную жизнь.</a:t>
            </a:r>
          </a:p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Мир!</a:t>
            </a:r>
          </a:p>
        </p:txBody>
      </p:sp>
    </p:spTree>
    <p:extLst>
      <p:ext uri="{BB962C8B-B14F-4D97-AF65-F5344CB8AC3E}">
        <p14:creationId xmlns:p14="http://schemas.microsoft.com/office/powerpoint/2010/main" val="1192278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417" y="1031789"/>
            <a:ext cx="8452022" cy="541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55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0853" y="1411928"/>
            <a:ext cx="779711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Медаль </a:t>
            </a:r>
          </a:p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Красивая, любимая.</a:t>
            </a:r>
          </a:p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Ждать, любить, верить.</a:t>
            </a:r>
          </a:p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Медаль носят заслуженные люди.</a:t>
            </a:r>
          </a:p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Счастье.</a:t>
            </a:r>
          </a:p>
        </p:txBody>
      </p:sp>
    </p:spTree>
    <p:extLst>
      <p:ext uri="{BB962C8B-B14F-4D97-AF65-F5344CB8AC3E}">
        <p14:creationId xmlns:p14="http://schemas.microsoft.com/office/powerpoint/2010/main" val="34683741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17" y="990599"/>
            <a:ext cx="8410832" cy="545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7846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761" y="1164792"/>
            <a:ext cx="806896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Салют </a:t>
            </a:r>
          </a:p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Красивый, долгий.</a:t>
            </a:r>
          </a:p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Запускали, смотрели, радовались.</a:t>
            </a:r>
          </a:p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 любуются красивым салютом.</a:t>
            </a:r>
          </a:p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Праздник.</a:t>
            </a:r>
          </a:p>
        </p:txBody>
      </p:sp>
    </p:spTree>
    <p:extLst>
      <p:ext uri="{BB962C8B-B14F-4D97-AF65-F5344CB8AC3E}">
        <p14:creationId xmlns:p14="http://schemas.microsoft.com/office/powerpoint/2010/main" val="1404368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98390" y="1227607"/>
            <a:ext cx="21294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Мнемотаблицы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 ВОВ. А теперь составим стихотворения по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мнемотаблицам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8574" y="694751"/>
            <a:ext cx="5840627" cy="5763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3488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1999" y="777614"/>
            <a:ext cx="8093675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Майский праздник – день Победы,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Отмечает вся страна.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Надевают наши деды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Боевые ордена.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с утра зовёт дорога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торжественный парад,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задумчиво с порога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Вслед им бабушки глядят.</a:t>
            </a: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1414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892" y="724930"/>
            <a:ext cx="8427307" cy="573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473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9903" y="1285102"/>
            <a:ext cx="5039328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Самолеты в небе.</a:t>
            </a:r>
          </a:p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море корабли.</a:t>
            </a:r>
          </a:p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Стерегут просторы.</a:t>
            </a:r>
          </a:p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Нашей всей страны.</a:t>
            </a:r>
          </a:p>
        </p:txBody>
      </p:sp>
    </p:spTree>
    <p:extLst>
      <p:ext uri="{BB962C8B-B14F-4D97-AF65-F5344CB8AC3E}">
        <p14:creationId xmlns:p14="http://schemas.microsoft.com/office/powerpoint/2010/main" val="20576770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606" y="708452"/>
            <a:ext cx="8328454" cy="573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0641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8519" y="1334529"/>
            <a:ext cx="7174273" cy="307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Пусть царит над вами голубь</a:t>
            </a:r>
          </a:p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небе голубом.</a:t>
            </a:r>
          </a:p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Пусть он землю охраняет</a:t>
            </a:r>
          </a:p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родимый дом!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53108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4865" y="896316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20000"/>
              </a:spcBef>
              <a:spcAft>
                <a:spcPts val="300"/>
              </a:spcAft>
              <a:buClr>
                <a:srgbClr val="9D936F">
                  <a:lumMod val="75000"/>
                </a:srgbClr>
              </a:buClr>
              <a:buSzPct val="130000"/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Ещё тогда нас не было на свете,</a:t>
            </a:r>
            <a:b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гремел салют из края в край.</a:t>
            </a:r>
            <a:b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Солдаты, подарили вы планете</a:t>
            </a:r>
            <a:b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Великий Май, Победный Май!</a:t>
            </a:r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8644" y="1117517"/>
            <a:ext cx="4114800" cy="3127806"/>
          </a:xfrm>
          <a:prstGeom prst="roundRect">
            <a:avLst>
              <a:gd name="adj" fmla="val 4230"/>
            </a:avLst>
          </a:prstGeom>
          <a:solidFill>
            <a:srgbClr val="DC9E1F">
              <a:lumMod val="90000"/>
            </a:srgb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1134" y="4245323"/>
            <a:ext cx="7529213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1984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76167" y="1221736"/>
            <a:ext cx="5342238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Прошла война, прошла страда,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 боль взывает к людям;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Давайте, дети, никогда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 этом не забудем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2518" y="3649806"/>
            <a:ext cx="4258963" cy="275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8379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2637" y="2907957"/>
            <a:ext cx="77143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32925084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</TotalTime>
  <Words>508</Words>
  <Application>Microsoft Office PowerPoint</Application>
  <PresentationFormat>Экран (4:3)</PresentationFormat>
  <Paragraphs>72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31</vt:i4>
      </vt:variant>
    </vt:vector>
  </HeadingPairs>
  <TitlesOfParts>
    <vt:vector size="40" baseType="lpstr">
      <vt:lpstr>Arial</vt:lpstr>
      <vt:lpstr>Calibri</vt:lpstr>
      <vt:lpstr>Calibri Light</vt:lpstr>
      <vt:lpstr>Cambria</vt:lpstr>
      <vt:lpstr>Times New Roman</vt:lpstr>
      <vt:lpstr>Тема Office</vt:lpstr>
      <vt:lpstr>1_Тема Office</vt:lpstr>
      <vt:lpstr>2_Тема Office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(Совершенствование грамматического строя речи. Согласование числительного с существительным). Упражнение «Есть – нет»</vt:lpstr>
      <vt:lpstr>Презентация PowerPoint</vt:lpstr>
      <vt:lpstr>Презентация PowerPoint</vt:lpstr>
      <vt:lpstr>Презентация PowerPoint</vt:lpstr>
      <vt:lpstr>Беседа о Дне Победы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Екатерина Чимутова</cp:lastModifiedBy>
  <cp:revision>32</cp:revision>
  <dcterms:created xsi:type="dcterms:W3CDTF">2013-11-19T05:52:05Z</dcterms:created>
  <dcterms:modified xsi:type="dcterms:W3CDTF">2026-09-21T18:17:15Z</dcterms:modified>
</cp:coreProperties>
</file>