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8" r:id="rId2"/>
    <p:sldId id="257" r:id="rId3"/>
    <p:sldId id="263" r:id="rId4"/>
    <p:sldId id="264" r:id="rId5"/>
    <p:sldId id="266" r:id="rId6"/>
    <p:sldId id="267" r:id="rId7"/>
    <p:sldId id="268" r:id="rId8"/>
    <p:sldId id="269" r:id="rId9"/>
    <p:sldId id="270" r:id="rId10"/>
    <p:sldId id="271" r:id="rId11"/>
    <p:sldId id="273" r:id="rId12"/>
    <p:sldId id="274" r:id="rId13"/>
    <p:sldId id="275" r:id="rId14"/>
    <p:sldId id="277" r:id="rId15"/>
    <p:sldId id="278" r:id="rId16"/>
    <p:sldId id="280" r:id="rId17"/>
    <p:sldId id="281" r:id="rId18"/>
    <p:sldId id="282" r:id="rId19"/>
    <p:sldId id="284" r:id="rId20"/>
    <p:sldId id="287" r:id="rId21"/>
    <p:sldId id="286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6699FF"/>
    <a:srgbClr val="9999FF"/>
    <a:srgbClr val="006600"/>
    <a:srgbClr val="339933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09-17T18:11:07.712" v="1" actId="478"/>
      <pc:docMkLst>
        <pc:docMk/>
      </pc:docMkLst>
      <pc:sldChg chg="delSp mod delAnim">
        <pc:chgData name="Екатерина Чимутова" userId="4e1c11216741eefa" providerId="LiveId" clId="{E01BB03D-4D9F-4CF2-BCCB-B77BB2E13832}" dt="2026-09-17T18:11:00.699" v="0" actId="478"/>
        <pc:sldMkLst>
          <pc:docMk/>
          <pc:sldMk cId="0" sldId="271"/>
        </pc:sldMkLst>
        <pc:picChg chg="del">
          <ac:chgData name="Екатерина Чимутова" userId="4e1c11216741eefa" providerId="LiveId" clId="{E01BB03D-4D9F-4CF2-BCCB-B77BB2E13832}" dt="2026-09-17T18:11:00.699" v="0" actId="478"/>
          <ac:picMkLst>
            <pc:docMk/>
            <pc:sldMk cId="0" sldId="271"/>
            <ac:picMk id="4" creationId="{00000000-0000-0000-0000-000000000000}"/>
          </ac:picMkLst>
        </pc:picChg>
      </pc:sldChg>
      <pc:sldChg chg="delSp mod delAnim">
        <pc:chgData name="Екатерина Чимутова" userId="4e1c11216741eefa" providerId="LiveId" clId="{E01BB03D-4D9F-4CF2-BCCB-B77BB2E13832}" dt="2026-09-17T18:11:07.712" v="1" actId="478"/>
        <pc:sldMkLst>
          <pc:docMk/>
          <pc:sldMk cId="0" sldId="284"/>
        </pc:sldMkLst>
        <pc:picChg chg="del">
          <ac:chgData name="Екатерина Чимутова" userId="4e1c11216741eefa" providerId="LiveId" clId="{E01BB03D-4D9F-4CF2-BCCB-B77BB2E13832}" dt="2026-09-17T18:11:07.712" v="1" actId="478"/>
          <ac:picMkLst>
            <pc:docMk/>
            <pc:sldMk cId="0" sldId="284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7BC853-7AB3-4546-A24F-91E7219630AF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B5AFD-3BC7-4891-9ECB-E872E532F9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48AE6B-C380-40C2-939F-30F23C7401A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185328-E90D-43BD-97DD-2599EDBB27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F8D8AC-6028-4D6C-B202-1F5651F56921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C6425-4496-4F4F-839B-E3D94A23A7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46AD7A-5052-4EFC-8BB5-49162819C1A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7F05E1-453C-4BE1-A675-1FE3A84E50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ED03CE-8A3B-4686-9B11-7F3991D6E21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276381-5B29-4E7F-A79F-8966A24A49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4DAFCA-70B2-4417-A7E6-3F01B0469DA6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29FF3-00A7-4658-9685-8C4CB7AAE1A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021A29-254E-40AB-AD8A-B97977C0E3B5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AC54AF-372A-429B-9B75-9135055E53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D08690-24B4-42F6-B03F-F3CF913BACB4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4F1A9-F478-46D2-A724-140E671666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4B813C-10CE-4A2B-9CAA-89A9D30419A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903E38-5054-4DBC-9B21-0229640A5C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7819D3-B47A-4788-8FEB-45BF06F89FA2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9270B-9BBD-4662-94B3-170E8DF434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2993F2-7F06-4BFA-B1B8-A5F922AED8D3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F5DA15-6649-4795-B148-8EB7A1537B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10188D-C9AD-4222-ABAD-AEBE5C142D84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1233EE4-BE0E-48DC-ADE4-B8565933D10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7849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ДОО и семьи как условие полноценной</a:t>
            </a:r>
            <a:br>
              <a:rPr lang="ru-RU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социализации ребенка дошкольного возраста</a:t>
            </a:r>
            <a:br>
              <a:rPr lang="ru-RU" dirty="0"/>
            </a:b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ru-RU" sz="200" b="1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ДОУ и семьи как условие полноценной</a:t>
            </a:r>
            <a:br>
              <a:rPr lang="ru-RU" sz="200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" b="1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социализации ребенка дошкольного возраста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</a:t>
            </a:r>
          </a:p>
          <a:p>
            <a:pPr algn="r">
              <a:buNone/>
            </a:pP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педагог</a:t>
            </a:r>
          </a:p>
          <a:p>
            <a:pPr algn="r">
              <a:buNone/>
            </a:pP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№5 ГОБУ НОЦППМС</a:t>
            </a:r>
          </a:p>
          <a:p>
            <a:pPr algn="r">
              <a:buNone/>
            </a:pP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Дружинина Н.П.</a:t>
            </a:r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2025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Содержимое 5" descr="9e93ad5ef55f4f12afd097298554805c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3645024"/>
            <a:ext cx="3024336" cy="3212976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teacher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6578" y="4963996"/>
            <a:ext cx="1928826" cy="1605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642938" y="357188"/>
            <a:ext cx="8072437" cy="476948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74955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в работе любого ДОО являются </a:t>
            </a:r>
            <a:r>
              <a:rPr lang="ru-RU" sz="2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и укрепление физического и психического здоровья воспитанников, их творческое и интеллектуальное развитие, обеспечение условий для личностного роста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Успешное осуществление этой большой и ответственной работ невозможно в отрыве от семьи, ведь </a:t>
            </a:r>
            <a:r>
              <a:rPr lang="ru-RU" sz="2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– первые и </a:t>
            </a:r>
            <a:r>
              <a:rPr lang="ru-RU" sz="2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2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ые</a:t>
            </a:r>
            <a:r>
              <a:rPr lang="ru-RU" sz="2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воспитатели своего ребенка с момента рождения и на всю жизнь.</a:t>
            </a:r>
          </a:p>
          <a:p>
            <a:pPr indent="365125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данной темы в том, что современная семья отличается своей </a:t>
            </a:r>
            <a:r>
              <a:rPr lang="ru-RU" sz="2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нестабильностью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развиваются процессы </a:t>
            </a:r>
            <a:r>
              <a:rPr lang="ru-RU" sz="2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кризисных явлений</a:t>
            </a:r>
            <a:r>
              <a:rPr lang="ru-RU" sz="20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семье, увеличивается число </a:t>
            </a:r>
            <a:r>
              <a:rPr lang="ru-RU" sz="2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конфликтных семей,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где разногласия родителей между собой отражаются на воспитании детей. Увеличивается разница между прожиточным минимумом </a:t>
            </a:r>
            <a:r>
              <a:rPr lang="ru-RU" sz="2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богатых и бедных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часть населения оказалась на грани нищенства, чаще всего это многодетные семьи. </a:t>
            </a:r>
          </a:p>
          <a:p>
            <a:pPr indent="274955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Monotype Corsiva" panose="03010101010201010101" pitchFamily="66" charset="0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88" y="214313"/>
            <a:ext cx="8572500" cy="6357937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57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Семейное воспитание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общее название для процессов воздействия на детей со стороны родителей и других членов семьи с целью достижения желаемых результатов</a:t>
            </a:r>
          </a:p>
        </p:txBody>
      </p:sp>
      <p:pic>
        <p:nvPicPr>
          <p:cNvPr id="4" name="Содержимое 3" descr="semy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2237" y="2596356"/>
            <a:ext cx="3819525" cy="2533650"/>
          </a:xfrm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85750" y="285750"/>
            <a:ext cx="8572500" cy="6357938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4714875" y="2071688"/>
            <a:ext cx="3929063" cy="4143375"/>
          </a:xfrm>
          <a:prstGeom prst="round2DiagRect">
            <a:avLst>
              <a:gd name="adj1" fmla="val 0"/>
              <a:gd name="adj2" fmla="val 13576"/>
            </a:avLst>
          </a:prstGeom>
          <a:gradFill flip="none" rotWithShape="1">
            <a:gsLst>
              <a:gs pos="0">
                <a:srgbClr val="00CC00">
                  <a:tint val="66000"/>
                  <a:satMod val="160000"/>
                </a:srgbClr>
              </a:gs>
              <a:gs pos="50000">
                <a:srgbClr val="00CC00">
                  <a:tint val="44500"/>
                  <a:satMod val="160000"/>
                </a:srgbClr>
              </a:gs>
              <a:gs pos="100000">
                <a:srgbClr val="00CC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428625" y="2071688"/>
            <a:ext cx="4000500" cy="4214812"/>
          </a:xfrm>
          <a:prstGeom prst="round2DiagRect">
            <a:avLst/>
          </a:prstGeom>
          <a:gradFill flip="none" rotWithShape="1">
            <a:gsLst>
              <a:gs pos="0">
                <a:srgbClr val="00CC00">
                  <a:tint val="66000"/>
                  <a:satMod val="160000"/>
                </a:srgbClr>
              </a:gs>
              <a:gs pos="50000">
                <a:srgbClr val="00CC00">
                  <a:tint val="44500"/>
                  <a:satMod val="160000"/>
                </a:srgbClr>
              </a:gs>
              <a:gs pos="100000">
                <a:srgbClr val="00CC0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4714875" y="1143000"/>
            <a:ext cx="3571875" cy="1000125"/>
          </a:xfrm>
          <a:prstGeom prst="downArrowCallo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714375" y="1143000"/>
            <a:ext cx="3429000" cy="1071563"/>
          </a:xfrm>
          <a:prstGeom prst="downArrowCallo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7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понятия «</a:t>
            </a:r>
            <a:r>
              <a:rPr lang="ru-RU" sz="27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</a:t>
            </a:r>
            <a:r>
              <a:rPr lang="ru-RU" sz="27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00063" y="1000125"/>
            <a:ext cx="3571875" cy="639763"/>
          </a:xfrm>
        </p:spPr>
        <p:txBody>
          <a:bodyPr/>
          <a:lstStyle/>
          <a:p>
            <a:pPr algn="ctr" eaLnBrk="1" hangingPunct="1"/>
            <a:r>
              <a:rPr lang="ru-RU" dirty="0">
                <a:solidFill>
                  <a:schemeClr val="bg1"/>
                </a:solidFill>
              </a:rPr>
              <a:t>Юридическое понятие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900488" cy="3951288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«Семья – объединение чаще всего совместно проживающих лиц, связанных взаимными правами и обязанностями, возникающими из брака, родства, усыновления или иной формы устройства детей на воспитание</a:t>
            </a:r>
          </a:p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семье»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3438" y="1000125"/>
            <a:ext cx="3786187" cy="639763"/>
          </a:xfrm>
        </p:spPr>
        <p:txBody>
          <a:bodyPr/>
          <a:lstStyle/>
          <a:p>
            <a:pPr algn="ctr" eaLnBrk="1" hangingPunct="1"/>
            <a:r>
              <a:rPr lang="ru-RU">
                <a:solidFill>
                  <a:schemeClr val="bg1"/>
                </a:solidFill>
              </a:rPr>
              <a:t>Социологическое понятие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714875" y="2214563"/>
            <a:ext cx="3900488" cy="3951287"/>
          </a:xfrm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«Семья – это малая социальная группа, связанная брачными отношениями, общностью быта и взаимной моральной ответственностью перед обществом за воспроизводство населения»</a:t>
            </a:r>
          </a:p>
          <a:p>
            <a:pPr marL="0" indent="0" algn="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Харчев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А.Г.</a:t>
            </a:r>
          </a:p>
          <a:p>
            <a:pPr marL="0" indent="0" algn="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российский социолог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4313" y="214313"/>
            <a:ext cx="8643937" cy="6357937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4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9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4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500"/>
                            </p:stCondLst>
                            <p:childTnLst>
                              <p:par>
                                <p:cTn id="5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10" grpId="0" animBg="1"/>
      <p:bldP spid="9" grpId="0" animBg="1"/>
      <p:bldP spid="4" grpId="0"/>
      <p:bldP spid="5" grpId="0" build="p"/>
      <p:bldP spid="6" grpId="0" build="p"/>
      <p:bldP spid="7" grpId="0" build="p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28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– ведущий фактор развития личности ребенка, от которого во многом зависит дальнейшее человека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 обеспечивает физическое и эмоциональное развитие человека;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 влияет на формирование психологического пола ребенка</a:t>
            </a:r>
          </a:p>
        </p:txBody>
      </p:sp>
      <p:pic>
        <p:nvPicPr>
          <p:cNvPr id="5" name="Рисунок 4" descr="f0576611319232e90dbc0405237dec8d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296" y="1844824"/>
            <a:ext cx="1500198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1241588249_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852" y="4357694"/>
            <a:ext cx="2040479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e4f1fb27410bt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315" y="4357694"/>
            <a:ext cx="1618368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57188" y="214313"/>
            <a:ext cx="8572500" cy="6357937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6143625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 играет ведущую роль в умственном развитии ребенка, а также влияет на отношение детей к учебе и во многом определяет ее успешность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 имеет важное значение 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в овладении человеком социальных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норм, определяющих 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исполнение </a:t>
            </a:r>
          </a:p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им семейных ролей</a:t>
            </a:r>
          </a:p>
        </p:txBody>
      </p:sp>
      <p:pic>
        <p:nvPicPr>
          <p:cNvPr id="4" name="Рисунок 3" descr="1372844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938" y="1988840"/>
            <a:ext cx="1898650" cy="193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7368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7818" y="4054495"/>
            <a:ext cx="3214710" cy="2374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28625" y="357188"/>
            <a:ext cx="8358188" cy="6215062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697538"/>
          </a:xfrm>
        </p:spPr>
        <p:txBody>
          <a:bodyPr/>
          <a:lstStyle/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семье формируются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фундаментальные ценностные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ориентации человека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 играет большую роль в процессе социальной адаптации человека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dirty="0"/>
          </a:p>
        </p:txBody>
      </p:sp>
      <p:pic>
        <p:nvPicPr>
          <p:cNvPr id="4" name="Рисунок 3" descr="kniga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0750" y="785813"/>
            <a:ext cx="22225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babyhands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0166" y="4000504"/>
            <a:ext cx="2872966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57188" y="285750"/>
            <a:ext cx="8358187" cy="6143625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Условная классификация  современных родителей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7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    </a:t>
            </a:r>
            <a:r>
              <a:rPr lang="ru-RU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группа – это родители, очень занятые на работе, которым детский сад просто жизненно необходим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хороший присмотр и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уход за ребенком;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полноценное развитие;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оздоровление;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и воспитание;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интересного досуга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u="sng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педагога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организовать, так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называемые, «домашние задания», заранее объявлять о намеченных мероприятиях (например, о веселых стартах или субботнике)</a:t>
            </a:r>
          </a:p>
        </p:txBody>
      </p:sp>
      <p:pic>
        <p:nvPicPr>
          <p:cNvPr id="4" name="Рисунок 3" descr="d5f9bbe6c979f04c3fba1c7832197909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7818" y="2428868"/>
            <a:ext cx="3214710" cy="1948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625" y="285750"/>
            <a:ext cx="8429625" cy="6215063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5626100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900" dirty="0"/>
              <a:t>    </a:t>
            </a:r>
            <a:r>
              <a:rPr lang="ru-RU" sz="39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группа – это родители с удобным рабочим графиком, неработающими бабушками и дедушками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хотят лишать ребенка: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полноценного общения;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игр со сверстниками;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развития и обучения.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b="1" u="sng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педагогов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 допустить,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эта родительская группа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осталась на позиции пассивного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наблюдателя, активизировать их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умения,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вовлечь в работу детского сада.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800" dirty="0"/>
          </a:p>
        </p:txBody>
      </p:sp>
      <p:pic>
        <p:nvPicPr>
          <p:cNvPr id="4" name="Рисунок 3" descr="kindergarte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628" y="1714488"/>
            <a:ext cx="3486157" cy="2614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625" y="285750"/>
            <a:ext cx="8358188" cy="6143625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697538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Третья группа – это семьи с неработающими мамами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ждут от детского сада: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интересного общения со сверстниками;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получения навыков поведения в коллективе;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соблюдения правильного режима дня;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обучения и развития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u="sng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воспитателя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выделить из этой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родительской группы энергичных мам,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станут членами родительских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комитетов и активными помощниками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воспитателей. На эту родительскую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группу воспитателю необходимо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опираться в подготовке родительских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собраний, проведении праздников,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конкурсов, выставок и т.п.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3" y="214313"/>
            <a:ext cx="8643937" cy="6286500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взаимодействия педагога с родителями в ДОО</a:t>
            </a:r>
            <a:endParaRPr lang="ru-RU" sz="3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3125" y="1214438"/>
            <a:ext cx="5143500" cy="100012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0" y="1357313"/>
            <a:ext cx="4714875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492896"/>
            <a:ext cx="2571750" cy="928688"/>
          </a:xfrm>
          <a:prstGeom prst="rect">
            <a:avLst/>
          </a:prstGeom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286125" y="2428875"/>
            <a:ext cx="2428875" cy="928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000750" y="2357438"/>
            <a:ext cx="2571750" cy="928687"/>
          </a:xfrm>
          <a:prstGeom prst="rect">
            <a:avLst/>
          </a:prstGeom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00063" y="2500313"/>
            <a:ext cx="2500312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коллективные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286125" y="2428875"/>
            <a:ext cx="22860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072188" y="2428875"/>
            <a:ext cx="2357437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наглядно-информационные</a:t>
            </a: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571500" y="3571875"/>
            <a:ext cx="2428875" cy="2857500"/>
          </a:xfrm>
          <a:prstGeom prst="round2Diag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42938" y="3714750"/>
            <a:ext cx="2286000" cy="1938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групповые родительские собрания, конференции, «Круглые столы» и др.</a:t>
            </a: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3286125" y="3571875"/>
            <a:ext cx="2428875" cy="2786063"/>
          </a:xfrm>
          <a:prstGeom prst="round2Diag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6143625" y="3500438"/>
            <a:ext cx="2428875" cy="2928937"/>
          </a:xfrm>
          <a:prstGeom prst="round2Diag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571875" y="3786188"/>
            <a:ext cx="1928813" cy="9233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беседы с родителями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143625" y="3571875"/>
            <a:ext cx="2357438" cy="2862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аудио-видеофрагменты организации различных видов деятельности, режимных моментов, занятий; фотовыставки, стенды, ширмы, папки-передвижки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85750" y="214313"/>
            <a:ext cx="8501063" cy="6357937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Выгнутая влево стрелка 20"/>
          <p:cNvSpPr/>
          <p:nvPr/>
        </p:nvSpPr>
        <p:spPr>
          <a:xfrm>
            <a:off x="1000125" y="1500188"/>
            <a:ext cx="714375" cy="714375"/>
          </a:xfrm>
          <a:prstGeom prst="curved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право стрелка 21"/>
          <p:cNvSpPr/>
          <p:nvPr/>
        </p:nvSpPr>
        <p:spPr>
          <a:xfrm>
            <a:off x="7643813" y="1428750"/>
            <a:ext cx="642937" cy="785813"/>
          </a:xfrm>
          <a:prstGeom prst="curvedLef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4286250" y="2143125"/>
            <a:ext cx="357188" cy="428625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500"/>
                            </p:stCondLst>
                            <p:childTnLst>
                              <p:par>
                                <p:cTn id="6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500"/>
                            </p:stCondLst>
                            <p:childTnLst>
                              <p:par>
                                <p:cTn id="8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50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 animBg="1"/>
      <p:bldP spid="13" grpId="0"/>
      <p:bldP spid="14" grpId="0" animBg="1"/>
      <p:bldP spid="15" grpId="0" animBg="1"/>
      <p:bldP spid="16" grpId="0"/>
      <p:bldP spid="17" grpId="0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Нетрадиционные формы взаимодействия с родителями</a:t>
            </a:r>
            <a:br>
              <a:rPr lang="ru-RU" sz="2800" b="1" dirty="0">
                <a:solidFill>
                  <a:srgbClr val="006600"/>
                </a:solidFill>
              </a:rPr>
            </a:b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Т.В. Кротова</a:t>
            </a:r>
            <a:b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(преподаватель факультета дошкольной педагогики МПГУ)</a:t>
            </a:r>
            <a:endParaRPr lang="ru-RU" sz="18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71500" y="1357313"/>
          <a:ext cx="8229600" cy="5212080"/>
        </p:xfrm>
        <a:graphic>
          <a:graphicData uri="http://schemas.openxmlformats.org/drawingml/2006/table">
            <a:tbl>
              <a:tblPr/>
              <a:tblGrid>
                <a:gridCol w="2357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8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использования этой формы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проведения  общения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Информационно-аналитические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интересов, потребностей, запросов родителей, уровня их педагогической грамотности</a:t>
                      </a:r>
                      <a:endParaRPr kumimoji="0" lang="ru-RU" sz="4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социологических срезов, опросов, «Почтовый ящик»</a:t>
                      </a:r>
                      <a:endParaRPr kumimoji="0" lang="ru-RU" sz="4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9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Досуговые</a:t>
                      </a:r>
                      <a:endParaRPr kumimoji="0" lang="ru-RU" sz="4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Установление эмоционального контакта между педагогами, родителями, детьми</a:t>
                      </a:r>
                      <a:endParaRPr kumimoji="0" lang="ru-RU" sz="4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Совместные досуги, праздники, участие родителей и детей в выставках</a:t>
                      </a:r>
                      <a:endParaRPr kumimoji="0" lang="ru-RU" sz="4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5750" y="357188"/>
            <a:ext cx="8643938" cy="6286500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625" y="357188"/>
          <a:ext cx="8286750" cy="6143625"/>
        </p:xfrm>
        <a:graphic>
          <a:graphicData uri="http://schemas.openxmlformats.org/drawingml/2006/table">
            <a:tbl>
              <a:tblPr/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4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33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Познавательные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Ознакомление родителей с возрастными и психологическими особенностями детей дошкольного возраста. Формирование у родителей практических навыков воспитания детей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Семинары-практикумы, педагогический брифинг, педагогическая гостиная, проведение собраний, консультаций в нетрадиционной форме, устные педагогические журналы, игры с педагогическим содержанием, педагогическая библиотека для родителей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98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Наглядно-информационные: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информационно-ознакомительные;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информационно-просветительские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Ознакомление родителей с работой дошкольного учреждения, особенностями детей. Формирование у родителей знаний о воспитании и развитии детей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Информационные проспекты для родителей, организация дней (недель) открытых дверей, открытых просмотров занятий и других видов деятельности детей. Выпуск газет, организация мини-библиотек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85750" y="285750"/>
            <a:ext cx="8643938" cy="6286500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4886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380" y="2928934"/>
            <a:ext cx="3379217" cy="3357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500063" y="357188"/>
            <a:ext cx="7000875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5334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Важным моментом в предупреждении возникновения проблемных ситуаций являются </a:t>
            </a:r>
            <a:r>
              <a:rPr lang="ru-RU" sz="32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личного контакта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с родителями, </a:t>
            </a:r>
            <a:r>
              <a:rPr lang="ru-RU" sz="32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ежедневное информирование родителей </a:t>
            </a:r>
          </a:p>
          <a:p>
            <a:pPr indent="92075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том, как ребенок провел </a:t>
            </a:r>
          </a:p>
          <a:p>
            <a:pPr indent="92075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день, чему научился, </a:t>
            </a:r>
          </a:p>
          <a:p>
            <a:pPr indent="92075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каких успехов достиг.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7188" y="214313"/>
            <a:ext cx="8501062" cy="6357937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взаимодействия педагога с родителями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928813"/>
            <a:ext cx="8229600" cy="4525962"/>
          </a:xfrm>
        </p:spPr>
        <p:txBody>
          <a:bodyPr/>
          <a:lstStyle/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Доброжелательный стиль общения.</a:t>
            </a:r>
          </a:p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подход.</a:t>
            </a:r>
          </a:p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Сотрудничество, а не наставничество</a:t>
            </a:r>
          </a:p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Тщательная подготовка</a:t>
            </a:r>
          </a:p>
          <a:p>
            <a:pPr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Динамичность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4" name="Рисунок 3" descr="sd73_04_07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380" y="3429000"/>
            <a:ext cx="2825752" cy="3037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28625" y="285750"/>
            <a:ext cx="8358188" cy="6286500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работы с родителями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11560" y="980728"/>
          <a:ext cx="8143932" cy="53340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86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</a:t>
                      </a:r>
                      <a:endParaRPr lang="ru-RU" sz="1800" dirty="0"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90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задачи</a:t>
                      </a:r>
                      <a:endParaRPr lang="ru-RU" sz="1800" dirty="0"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</a:t>
                      </a:r>
                      <a:endParaRPr lang="ru-RU" sz="1800" dirty="0"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Педагогическое просвещение родителей</a:t>
                      </a:r>
                      <a:endParaRPr lang="ru-RU" sz="2000" dirty="0"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9050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педагогической грамотности родителей</a:t>
                      </a:r>
                      <a:endParaRPr lang="ru-RU" sz="1800" dirty="0"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Лекции, семинары, практические занятия, открытые занятия, конференции, работа творческих групп по интересам, педагогические советы, родительские собрания, консультации и др.</a:t>
                      </a:r>
                      <a:endParaRPr lang="ru-RU" sz="1800" dirty="0"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Включение родителей в деятельность ДОО</a:t>
                      </a:r>
                      <a:endParaRPr lang="ru-RU" sz="2000" dirty="0"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9050"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благоприятных условий для включения родителей в планирование, организацию и контроль за деятельностью дошкольного учреждения</a:t>
                      </a:r>
                      <a:endParaRPr lang="ru-RU" sz="1800"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Соревнования, кружки, выпуск газет, конкурсы, викторины, работа кружков, совместные мероприятия и др.</a:t>
                      </a:r>
                      <a:endParaRPr lang="ru-RU" sz="1800" dirty="0"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57188" y="285750"/>
            <a:ext cx="8572500" cy="6215063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dirty="0">
                <a:solidFill>
                  <a:srgbClr val="006600"/>
                </a:solidFill>
              </a:rPr>
              <a:t> </a:t>
            </a:r>
            <a:r>
              <a:rPr lang="ru-RU" sz="32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отсутствия взаимодействия ДОО с семьей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недостаточное знание специфики семейного воспитания;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неумение анализировать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уровень педагогической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культуры родителей 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и особенности воспитания  детей;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неумение планировать совместную работу с детьми и родителями. У отдельных, особенно молодых, воспитателей недостаточно развиты коммуникативные умения.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pic>
        <p:nvPicPr>
          <p:cNvPr id="4" name="Рисунок 3" descr="1113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388" y="1857364"/>
            <a:ext cx="1928826" cy="2414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14313" y="214313"/>
            <a:ext cx="8643937" cy="6215062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2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родителей в деятельность ДОО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 rtlCol="0">
            <a:normAutofit fontScale="625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     </a:t>
            </a:r>
            <a:r>
              <a:rPr lang="ru-RU" sz="3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их в: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образовательного процесса;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творческих групп, которые активно делятся своим опытом;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современной социально – развивающей среды в группах;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оказания дополнительных услуг;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планирования разных видов на всех уровнях: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lphaLcParenR"/>
              <a:defRPr/>
            </a:pP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общедошкольных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планов;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lphaLcParenR"/>
              <a:defRPr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самостоятельной деятельности детей;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lphaLcParenR"/>
              <a:defRPr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совместной деятельности детей;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собственных курсов, программ, планов для работы с родителями, детьми;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родителей к оценке и контролю за деятельностью ДОО.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sp>
        <p:nvSpPr>
          <p:cNvPr id="4" name="Выгнутая вверх стрелка 3"/>
          <p:cNvSpPr/>
          <p:nvPr/>
        </p:nvSpPr>
        <p:spPr>
          <a:xfrm>
            <a:off x="3429000" y="5572125"/>
            <a:ext cx="2071688" cy="714375"/>
          </a:xfrm>
          <a:prstGeom prst="curvedDownArrow">
            <a:avLst>
              <a:gd name="adj1" fmla="val 25000"/>
              <a:gd name="adj2" fmla="val 10591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88" y="428625"/>
            <a:ext cx="8501062" cy="6143625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br>
              <a:rPr lang="ru-RU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900" y="1304356"/>
            <a:ext cx="8229600" cy="53403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 очень хотелось бы, чтоб и воспитатели и родители всегда помнили, что семья для ребёнка – это источник общественного опыта. Здесь он   находит примеры для подражания  и здесь происходит его социальное рождение. И если мы хотим вырастить нравственно здоровое поколение,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то должны решать эту проблему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«всем миром»: детский сад, семья,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общественность.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625" y="357188"/>
            <a:ext cx="8501063" cy="6215062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Desktop\slide-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5" y="188640"/>
            <a:ext cx="8208912" cy="59375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50" y="285750"/>
            <a:ext cx="8572500" cy="6357938"/>
          </a:xfrm>
          <a:prstGeom prst="rect">
            <a:avLst/>
          </a:prstGeom>
          <a:noFill/>
          <a:ln>
            <a:solidFill>
              <a:srgbClr val="0066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blinds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1105</Words>
  <Application>Microsoft Office PowerPoint</Application>
  <PresentationFormat>Экран (4:3)</PresentationFormat>
  <Paragraphs>201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Monotype Corsiva</vt:lpstr>
      <vt:lpstr>Times New Roman</vt:lpstr>
      <vt:lpstr>Тема Office</vt:lpstr>
      <vt:lpstr>Взаимодействие ДОО и семьи как условие полноценной  социализации ребенка дошкольного возраста </vt:lpstr>
      <vt:lpstr>Презентация PowerPoint</vt:lpstr>
      <vt:lpstr>Семейное воспитание – общее название для процессов воздействия на детей со стороны родителей и других членов семьи с целью достижения желаемых результатов</vt:lpstr>
      <vt:lpstr>Сущность понятия «Семья » </vt:lpstr>
      <vt:lpstr>Семья – ведущий фактор развития личности ребенка, от которого во многом зависит дальнейшее человека</vt:lpstr>
      <vt:lpstr>Презентация PowerPoint</vt:lpstr>
      <vt:lpstr>Презентация PowerPoint</vt:lpstr>
      <vt:lpstr>Условная классификация  современных родителей</vt:lpstr>
      <vt:lpstr>Презентация PowerPoint</vt:lpstr>
      <vt:lpstr>Презентация PowerPoint</vt:lpstr>
      <vt:lpstr>Формы взаимодействия педагога с родителями в ДОО</vt:lpstr>
      <vt:lpstr>Нетрадиционные формы взаимодействия с родителями Автор Т.В. Кротова  (преподаватель факультета дошкольной педагогики МПГУ)</vt:lpstr>
      <vt:lpstr>Презентация PowerPoint</vt:lpstr>
      <vt:lpstr>Презентация PowerPoint</vt:lpstr>
      <vt:lpstr>Принципы взаимодействия педагога с родителями</vt:lpstr>
      <vt:lpstr>Система работы с родителями</vt:lpstr>
      <vt:lpstr> Причины отсутствия взаимодействия ДОО с семьей</vt:lpstr>
      <vt:lpstr>Включение родителей в деятельность ДОО</vt:lpstr>
      <vt:lpstr>Заключение 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Взаимодействие ДОУ с семьей</dc:title>
  <dc:creator>11</dc:creator>
  <cp:lastModifiedBy>Екатерина Чимутова</cp:lastModifiedBy>
  <cp:revision>114</cp:revision>
  <dcterms:created xsi:type="dcterms:W3CDTF">2011-08-25T15:32:00Z</dcterms:created>
  <dcterms:modified xsi:type="dcterms:W3CDTF">2026-09-17T18:11:14Z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25515E85DBCF4D74B9B3754B3FC7E287_12</vt:lpwstr>
  </property>
  <property fmtid="{D5CDD505-2E9C-101B-9397-08002B2CF9AE}" pid="3" name="KSOProductBuildVer">
    <vt:lpwstr>1049-12.2.0.19805</vt:lpwstr>
  </property>
</Properties>
</file>