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9" r:id="rId9"/>
    <p:sldId id="270" r:id="rId10"/>
    <p:sldId id="268" r:id="rId11"/>
    <p:sldId id="271" r:id="rId12"/>
    <p:sldId id="262" r:id="rId13"/>
    <p:sldId id="265" r:id="rId14"/>
    <p:sldId id="272" r:id="rId15"/>
    <p:sldId id="273" r:id="rId16"/>
    <p:sldId id="274" r:id="rId17"/>
    <p:sldId id="275" r:id="rId18"/>
    <p:sldId id="277" r:id="rId19"/>
    <p:sldId id="276" r:id="rId20"/>
    <p:sldId id="267" r:id="rId21"/>
    <p:sldId id="266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78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6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10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0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9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67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1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91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8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9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40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8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89ED5-9F81-4457-A2E4-C9070DFC47B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79D68-1086-453D-8B2F-0F148A0433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1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13.xml"/><Relationship Id="rId7" Type="http://schemas.openxmlformats.org/officeDocument/2006/relationships/slide" Target="slide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slide" Target="slide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slide" Target="slide4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nachalo4ka.ru/wp-content/uploads/2014/04/fon-v-liniyu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5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1187" y="1534591"/>
            <a:ext cx="1039483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Тест</a:t>
            </a:r>
            <a:r>
              <a:rPr lang="ru-RU" sz="4800" b="1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 3 в 1</a:t>
            </a:r>
            <a:r>
              <a:rPr lang="ru-RU" sz="4000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4000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«Звукобуквенный анализ </a:t>
            </a:r>
          </a:p>
          <a:p>
            <a:pPr algn="ctr">
              <a:lnSpc>
                <a:spcPct val="150000"/>
              </a:lnSpc>
            </a:pPr>
            <a:r>
              <a:rPr lang="ru-RU" sz="4000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</a:rPr>
              <a:t>и синтез слов»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45325" y="5400938"/>
            <a:ext cx="36735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Составитель: А. Д.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Даянова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учитель-логопед  </a:t>
            </a:r>
            <a:r>
              <a:rPr lang="ru-RU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высш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атегории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МБДОУ № 41 «Рябинушка»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49470" y="6306711"/>
            <a:ext cx="1618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Сургут, 2025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69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5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555" y="1836426"/>
            <a:ext cx="11524890" cy="4642339"/>
          </a:xfrm>
        </p:spPr>
        <p:txBody>
          <a:bodyPr>
            <a:normAutofit/>
          </a:bodyPr>
          <a:lstStyle/>
          <a:p>
            <a:r>
              <a:rPr lang="ru-RU" sz="2700" b="1" u="sng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Цель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навыка звукобуквенного анализа и синтеза.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u="sng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Задачи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Закрепить умение производить звукобуквенный анализ слов, с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опорных картинок, моделей слов (транскрипции).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Формировать умение работы с тестовыми заданиями посредством электронного ресурса.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Формировать умение высказывать своё предположение на основе работы с материалами задания.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Формировать мотивацию к обучению и развивать познавательную активность с помощью мультимедийного ресурса.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3555" y="411921"/>
            <a:ext cx="10691446" cy="101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u="sng" dirty="0">
                <a:solidFill>
                  <a:srgbClr val="002060"/>
                </a:solidFill>
                <a:effectLst/>
                <a:latin typeface="Segoe Print" panose="020006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обучающиеся 2-3 класса (имеющие нарушение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чтения           и письма, обусловленное ФФНР, НВОНР, ОНР)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64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2388" y="373751"/>
            <a:ext cx="4078857" cy="71317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Segoe Print" panose="02000600000000000000" pitchFamily="2" charset="0"/>
              </a:rPr>
              <a:t>Навигатор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76376" y="373751"/>
            <a:ext cx="12131616" cy="5870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1.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модуль</a:t>
            </a:r>
          </a:p>
          <a:p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2.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прочитай задания (в каждом </a:t>
            </a:r>
          </a:p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модуле их 7)</a:t>
            </a:r>
          </a:p>
          <a:p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3.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</a:p>
          <a:p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4.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теста подсчитай количество</a:t>
            </a:r>
          </a:p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набранных баллов.      </a:t>
            </a:r>
          </a:p>
          <a:p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5.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следующему заданию жми        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9693" y="5162819"/>
            <a:ext cx="4078857" cy="713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Управляющая кнопка: настраиваемая 7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5149969" y="6080169"/>
            <a:ext cx="1397479" cy="608163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10" name="Управляющая кнопка: далее 9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696920" y="4631943"/>
            <a:ext cx="776377" cy="688002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99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-37381" y="-8618"/>
            <a:ext cx="12192000" cy="686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4203" y="537948"/>
            <a:ext cx="5240546" cy="94609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Segoe Print" panose="02000600000000000000" pitchFamily="2" charset="0"/>
              </a:rPr>
              <a:t>Выбери модуль</a:t>
            </a:r>
          </a:p>
        </p:txBody>
      </p:sp>
      <p:pic>
        <p:nvPicPr>
          <p:cNvPr id="8" name="Рисунок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276" y="4547015"/>
            <a:ext cx="1846052" cy="1554830"/>
          </a:xfrm>
          <a:prstGeom prst="rect">
            <a:avLst/>
          </a:prstGeom>
        </p:spPr>
      </p:pic>
      <p:pic>
        <p:nvPicPr>
          <p:cNvPr id="10" name="Рисунок 9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4408097"/>
            <a:ext cx="1492369" cy="2312516"/>
          </a:xfrm>
          <a:prstGeom prst="rect">
            <a:avLst/>
          </a:prstGeom>
        </p:spPr>
      </p:pic>
      <p:pic>
        <p:nvPicPr>
          <p:cNvPr id="11" name="Рисунок 1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9683" y="4276706"/>
            <a:ext cx="1362976" cy="2348381"/>
          </a:xfrm>
          <a:prstGeom prst="rect">
            <a:avLst/>
          </a:prstGeom>
        </p:spPr>
      </p:pic>
      <p:sp>
        <p:nvSpPr>
          <p:cNvPr id="6" name="Скругленная прямоугольная выноска 5">
            <a:hlinkClick r:id="rId3" action="ppaction://hlinksldjump"/>
          </p:cNvPr>
          <p:cNvSpPr/>
          <p:nvPr/>
        </p:nvSpPr>
        <p:spPr>
          <a:xfrm>
            <a:off x="4356341" y="1837426"/>
            <a:ext cx="3062376" cy="2268748"/>
          </a:xfrm>
          <a:prstGeom prst="wedgeRoundRectCallout">
            <a:avLst>
              <a:gd name="adj1" fmla="val -19988"/>
              <a:gd name="adj2" fmla="val 73907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5" name="Скругленная прямоугольная выноска 4">
            <a:hlinkClick r:id="rId5" action="ppaction://hlinksldjump"/>
          </p:cNvPr>
          <p:cNvSpPr/>
          <p:nvPr/>
        </p:nvSpPr>
        <p:spPr>
          <a:xfrm>
            <a:off x="465826" y="1837426"/>
            <a:ext cx="3140016" cy="2268748"/>
          </a:xfrm>
          <a:prstGeom prst="wedgeRoundRectCallout">
            <a:avLst>
              <a:gd name="adj1" fmla="val -21657"/>
              <a:gd name="adj2" fmla="val 8151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Верно ли утверждение?</a:t>
            </a:r>
          </a:p>
        </p:txBody>
      </p:sp>
      <p:sp>
        <p:nvSpPr>
          <p:cNvPr id="7" name="Скругленная прямоугольная выноска 6">
            <a:hlinkClick r:id="rId7" action="ppaction://hlinksldjump"/>
          </p:cNvPr>
          <p:cNvSpPr/>
          <p:nvPr/>
        </p:nvSpPr>
        <p:spPr>
          <a:xfrm>
            <a:off x="8091577" y="1837426"/>
            <a:ext cx="3637474" cy="2268748"/>
          </a:xfrm>
          <a:prstGeom prst="wedgeRoundRectCallout">
            <a:avLst>
              <a:gd name="adj1" fmla="val -11998"/>
              <a:gd name="adj2" fmla="val 7390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510952" y="1206587"/>
            <a:ext cx="1561380" cy="6308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745192" y="1193416"/>
            <a:ext cx="75481" cy="58124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679003" y="1206587"/>
            <a:ext cx="1512497" cy="630839"/>
          </a:xfrm>
          <a:prstGeom prst="straightConnector1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1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-14809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744639" y="1853242"/>
            <a:ext cx="4132052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ЁЛКА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793518" y="3180270"/>
            <a:ext cx="4116238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ЁЛКА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878344" y="4655384"/>
            <a:ext cx="3979652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ЁЛКА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 звука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0187" y="4520238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0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234242" y="1853242"/>
            <a:ext cx="5020573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ПИСЬМО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234243" y="3180270"/>
            <a:ext cx="5020572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4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ПИСЬМО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234242" y="4500111"/>
            <a:ext cx="5020573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4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ПИСЬМО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7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20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544792" y="1853242"/>
            <a:ext cx="4331899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СЕМЬЯ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544792" y="3180270"/>
            <a:ext cx="4364964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СЕМЬЯ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5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544792" y="4500111"/>
            <a:ext cx="4296671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СЕМЬЯ</a:t>
            </a:r>
            <a:r>
              <a:rPr lang="ru-RU" sz="2800" dirty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80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744639" y="1853242"/>
            <a:ext cx="4132052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ЕНОТ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звука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793518" y="3180270"/>
            <a:ext cx="4116238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ЕНОТ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861811" y="4500111"/>
            <a:ext cx="3979652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ЕНОТ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5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5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744639" y="1853242"/>
            <a:ext cx="4132052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ЮЛА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793518" y="3180270"/>
            <a:ext cx="4116238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ЮЛА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 звука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861811" y="4500111"/>
            <a:ext cx="3979652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ЮЛА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 звука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8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510287" y="1853242"/>
            <a:ext cx="4366404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ЯКОРЬ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звуков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510287" y="3180270"/>
            <a:ext cx="4399469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ЯКОРЬ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510287" y="4500111"/>
            <a:ext cx="4331176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ЯКОРЬ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5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08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nachalo4ka.ru/wp-content/uploads/2014/04/fon-v-liniyu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7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106" y="667051"/>
            <a:ext cx="7244750" cy="790815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Верно ли утверждение: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3" y="86263"/>
            <a:ext cx="1492369" cy="2312516"/>
          </a:xfrm>
          <a:prstGeom prst="rect">
            <a:avLst/>
          </a:prstGeom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311880" y="1853242"/>
            <a:ext cx="4839418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 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ВОДОЁМ</a:t>
            </a: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311880" y="3180270"/>
            <a:ext cx="4839418" cy="931652"/>
          </a:xfrm>
          <a:prstGeom prst="round2DiagRect">
            <a:avLst>
              <a:gd name="adj1" fmla="val 16667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ВОДОЁМ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7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311880" y="4500111"/>
            <a:ext cx="4839418" cy="931652"/>
          </a:xfrm>
          <a:prstGeom prst="round2DiagRect">
            <a:avLst>
              <a:gd name="adj1" fmla="val 16667"/>
              <a:gd name="adj2" fmla="val 4351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 </a:t>
            </a:r>
            <a:r>
              <a:rPr lang="ru-RU" sz="2800" b="1" i="1" dirty="0">
                <a:solidFill>
                  <a:srgbClr val="002060"/>
                </a:solidFill>
                <a:latin typeface="Segoe Print" panose="02000600000000000000" pitchFamily="2" charset="0"/>
              </a:rPr>
              <a:t>ВОДОЁМ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8 звуков</a:t>
            </a:r>
          </a:p>
        </p:txBody>
      </p:sp>
      <p:sp>
        <p:nvSpPr>
          <p:cNvPr id="10" name="Управляющая кнопка: настраиваемая 9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1972574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96067" y="3313979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79534" y="4500111"/>
            <a:ext cx="1509622" cy="664234"/>
          </a:xfrm>
          <a:prstGeom prst="actionButtonBlank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далее 1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518529" y="5950787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47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964" y="1825625"/>
            <a:ext cx="2676072" cy="4351338"/>
          </a:xfrm>
        </p:spPr>
      </p:pic>
      <p:pic>
        <p:nvPicPr>
          <p:cNvPr id="4" name="Picture 4" descr="http://nachalo4ka.ru/wp-content/uploads/2014/04/fon-v-liniyu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12192000" cy="685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073" y="2532565"/>
            <a:ext cx="1682151" cy="3485071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477608" y="3847112"/>
            <a:ext cx="3833168" cy="2008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3407433" y="846034"/>
            <a:ext cx="7194431" cy="1860490"/>
          </a:xfrm>
          <a:prstGeom prst="wedgeEllipseCallout">
            <a:avLst>
              <a:gd name="adj1" fmla="val -53341"/>
              <a:gd name="adj2" fmla="val 9369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Segoe Print" panose="02000600000000000000" pitchFamily="2" charset="0"/>
              </a:rPr>
              <a:t>Подсчитайте общее количество баллов</a:t>
            </a:r>
          </a:p>
        </p:txBody>
      </p:sp>
      <p:sp>
        <p:nvSpPr>
          <p:cNvPr id="9" name="Управляющая кнопка: настраиваемая 8">
            <a:hlinkClick r:id="rId5" action="ppaction://hlinksldjump" highlightClick="1">
              <a:snd r:embed="rId6" name="click.wav"/>
            </a:hlinkClick>
          </p:cNvPr>
          <p:cNvSpPr/>
          <p:nvPr/>
        </p:nvSpPr>
        <p:spPr>
          <a:xfrm>
            <a:off x="5149969" y="6080169"/>
            <a:ext cx="1397479" cy="608163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Segoe Print" panose="02000600000000000000" pitchFamily="2" charset="0"/>
              </a:rPr>
              <a:t>Тест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19898" y="3525826"/>
            <a:ext cx="77694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количество баллов </a:t>
            </a:r>
            <a:r>
              <a:rPr lang="ru-RU" b="1" dirty="0">
                <a:solidFill>
                  <a:srgbClr val="002060"/>
                </a:solidFill>
                <a:latin typeface="Segoe Print" panose="02000600000000000000" pitchFamily="2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latin typeface="Segoe Print" panose="02000600000000000000" pitchFamily="2" charset="0"/>
              </a:rPr>
              <a:t>35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360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3703" y="2256104"/>
            <a:ext cx="2156604" cy="2346385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звука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8663796" y="216634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0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звуков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663796" y="216634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12" t="2285" r="24932"/>
          <a:stretch/>
        </p:blipFill>
        <p:spPr>
          <a:xfrm>
            <a:off x="1362971" y="2201867"/>
            <a:ext cx="2234910" cy="242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0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звуков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663796" y="216634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650" y="2285999"/>
            <a:ext cx="2941607" cy="25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9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звука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звука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663796" y="216634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5117" y="2268747"/>
            <a:ext cx="2208362" cy="227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0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звуков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21441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342" y="2286000"/>
            <a:ext cx="3589471" cy="249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звука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2157111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268" y="1770689"/>
            <a:ext cx="2357166" cy="329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3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011" y="0"/>
            <a:ext cx="12261011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9056" y="-255846"/>
            <a:ext cx="2350774" cy="2350774"/>
          </a:xfrm>
        </p:spPr>
      </p:pic>
      <p:sp>
        <p:nvSpPr>
          <p:cNvPr id="5" name="Прямоугольник 4"/>
          <p:cNvSpPr/>
          <p:nvPr/>
        </p:nvSpPr>
        <p:spPr>
          <a:xfrm>
            <a:off x="69012" y="726417"/>
            <a:ext cx="9676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Сколько звуков в названии картинки?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350587" y="220186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звуков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350587" y="3181679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звука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4350588" y="4154996"/>
            <a:ext cx="2294627" cy="6124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звуков</a:t>
            </a:r>
          </a:p>
        </p:txBody>
      </p:sp>
      <p:sp>
        <p:nvSpPr>
          <p:cNvPr id="11" name="Управляющая кнопка: настраиваемая 10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2157111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3164899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4" name="click.wav"/>
            </a:hlinkClick>
            <a:hlinkHover r:id="" action="ppaction://hlinkshowjump?jump=nextslide">
              <a:snd r:embed="rId4" name="click.wav"/>
            </a:hlinkHover>
          </p:cNvPr>
          <p:cNvSpPr/>
          <p:nvPr/>
        </p:nvSpPr>
        <p:spPr>
          <a:xfrm>
            <a:off x="8734245" y="4103238"/>
            <a:ext cx="1509622" cy="664234"/>
          </a:xfrm>
          <a:prstGeom prst="actionButtonBlank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4" name="Управляющая кнопка: далее 13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725" y="1746734"/>
            <a:ext cx="1628459" cy="36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3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97194" y="2695829"/>
            <a:ext cx="3998417" cy="3627333"/>
          </a:xfrm>
        </p:spPr>
      </p:pic>
      <p:sp>
        <p:nvSpPr>
          <p:cNvPr id="6" name="Прямоугольная выноска 5"/>
          <p:cNvSpPr/>
          <p:nvPr/>
        </p:nvSpPr>
        <p:spPr>
          <a:xfrm>
            <a:off x="3347049" y="434136"/>
            <a:ext cx="4804914" cy="2645494"/>
          </a:xfrm>
          <a:prstGeom prst="wedgeRectCallout">
            <a:avLst>
              <a:gd name="adj1" fmla="val -44856"/>
              <a:gd name="adj2" fmla="val 77932"/>
            </a:avLst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Segoe Print" panose="02000600000000000000" pitchFamily="2" charset="0"/>
              </a:rPr>
              <a:t>Подводим итог, 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Segoe Print" panose="02000600000000000000" pitchFamily="2" charset="0"/>
              </a:rPr>
              <a:t>считаем набранные баллы</a:t>
            </a:r>
          </a:p>
        </p:txBody>
      </p:sp>
      <p:sp>
        <p:nvSpPr>
          <p:cNvPr id="7" name="Управляющая кнопка: настраиваемая 6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6153547" y="6019081"/>
            <a:ext cx="1397479" cy="608163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Segoe Print" panose="02000600000000000000" pitchFamily="2" charset="0"/>
                <a:hlinkClick r:id="rId5" action="ppaction://hlinksldjump"/>
              </a:rPr>
              <a:t>Тест</a:t>
            </a:r>
            <a:endParaRPr lang="ru-RU" sz="28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36621" y="4569917"/>
            <a:ext cx="78288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количество баллов </a:t>
            </a:r>
            <a:r>
              <a:rPr lang="ru-RU" sz="2800" b="1" dirty="0">
                <a:solidFill>
                  <a:srgbClr val="002060"/>
                </a:solidFill>
                <a:latin typeface="Segoe Print" panose="02000600000000000000" pitchFamily="2" charset="0"/>
              </a:rPr>
              <a:t>-</a:t>
            </a:r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472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07" y="0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20" name="Управляющая кнопка: настраиваемая 19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21" name="Управляющая кнопка: настраиваемая 20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8268" y="3126230"/>
            <a:ext cx="1857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МЕЛ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Управляющая кнопка: настраиваемая 11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5" y="2104801"/>
            <a:ext cx="2036681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е л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6" y="3157008"/>
            <a:ext cx="2036680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э л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4" y="4239029"/>
            <a:ext cx="2036681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 л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23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94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20" name="Управляющая кнопка: настраиваемая 19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7364" y="3132715"/>
            <a:ext cx="23716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ЗИМА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369205" y="2135254"/>
            <a:ext cx="2660659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и м 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369205" y="3181027"/>
            <a:ext cx="2660659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 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369206" y="4257254"/>
            <a:ext cx="2660658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66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20" name="Управляющая кнопка: настраиваемая 19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88268" y="3126230"/>
            <a:ext cx="1857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ЯМА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5" y="2104801"/>
            <a:ext cx="249388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м 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613195" y="3185319"/>
            <a:ext cx="24339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м 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613196" y="4257254"/>
            <a:ext cx="24339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м 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3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4198" y="3125416"/>
            <a:ext cx="22422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МАЯК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5" y="2104801"/>
            <a:ext cx="2882071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а я к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5" y="3185319"/>
            <a:ext cx="2882071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а 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к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553235" y="4257254"/>
            <a:ext cx="2882071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а 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35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</a:t>
            </a:r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20" name="Управляющая кнопка: настраиваемая 19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3008" y="3132715"/>
            <a:ext cx="2268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ЛЕТО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2" y="2104801"/>
            <a:ext cx="2669289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 э т о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3" y="3185319"/>
            <a:ext cx="2669288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 т о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4" y="4257254"/>
            <a:ext cx="2669287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 т о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51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13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9" name="Управляющая кнопка: настраиваемая 18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9191" y="3126230"/>
            <a:ext cx="31640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ЩАВЕЛЬ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61116" y="2125000"/>
            <a:ext cx="3666225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61115" y="3181027"/>
            <a:ext cx="3666227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 л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61115" y="4257254"/>
            <a:ext cx="3666228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е л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4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87" y="2655136"/>
            <a:ext cx="4572000" cy="3429000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2"/>
            <a:ext cx="12193057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9782" y="702749"/>
            <a:ext cx="9676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Подбери к слову 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[</a:t>
            </a:r>
            <a:r>
              <a:rPr lang="ru-RU" sz="40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транскрипцию</a:t>
            </a:r>
            <a:r>
              <a:rPr lang="en-US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]</a:t>
            </a:r>
            <a:r>
              <a:rPr lang="ru-RU" sz="3600" b="1" i="1" dirty="0">
                <a:solidFill>
                  <a:srgbClr val="002060"/>
                </a:solidFill>
                <a:latin typeface="Segoe Print" panose="02000600000000000000" pitchFamily="2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216" y="258792"/>
            <a:ext cx="1595888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5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страиваемая 13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211338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баллов</a:t>
            </a:r>
          </a:p>
        </p:txBody>
      </p:sp>
      <p:sp>
        <p:nvSpPr>
          <p:cNvPr id="15" name="Управляющая кнопка: настраиваемая 14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3185319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баллов</a:t>
            </a:r>
          </a:p>
        </p:txBody>
      </p:sp>
      <p:sp>
        <p:nvSpPr>
          <p:cNvPr id="16" name="Управляющая кнопка: настраиваемая 15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7952740" y="4257254"/>
            <a:ext cx="150962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баллов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3351" y="3125416"/>
            <a:ext cx="27920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МОРЖИ</a:t>
            </a:r>
            <a:endParaRPr lang="ru-RU" sz="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Управляющая кнопка: настраиваемая 12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4" y="2170355"/>
            <a:ext cx="318687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а р ж 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Управляющая кнопка: настраиваемая 16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4" y="3185319"/>
            <a:ext cx="318687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о р ж 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Управляющая кнопка: настраиваемая 17">
            <a:hlinkClick r:id="" action="ppaction://hlinkshowjump?jump=nextslide" highlightClick="1">
              <a:snd r:embed="rId5" name="click.wav"/>
            </a:hlinkClick>
            <a:hlinkHover r:id="" action="ppaction://hlinkshowjump?jump=nextslide">
              <a:snd r:embed="rId5" name="click.wav"/>
            </a:hlinkHover>
          </p:cNvPr>
          <p:cNvSpPr/>
          <p:nvPr/>
        </p:nvSpPr>
        <p:spPr>
          <a:xfrm>
            <a:off x="3705634" y="4257254"/>
            <a:ext cx="3186872" cy="664234"/>
          </a:xfrm>
          <a:prstGeom prst="actionButtonBlank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а р ж и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9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3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97657" y="750499"/>
            <a:ext cx="10515600" cy="61238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8951" y="1466490"/>
            <a:ext cx="1724035" cy="3252159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9418607" y="5990583"/>
            <a:ext cx="1050265" cy="690113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3019245" y="336385"/>
            <a:ext cx="4226943" cy="1880559"/>
          </a:xfrm>
          <a:prstGeom prst="wedgeRoundRectCallout">
            <a:avLst>
              <a:gd name="adj1" fmla="val -49830"/>
              <a:gd name="adj2" fmla="val 8497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Segoe Print" panose="02000600000000000000" pitchFamily="2" charset="0"/>
              </a:rPr>
              <a:t>Подсчитаем-ка </a:t>
            </a:r>
            <a:r>
              <a:rPr lang="ru-RU" sz="4400" b="1" dirty="0">
                <a:solidFill>
                  <a:srgbClr val="002060"/>
                </a:solidFill>
                <a:latin typeface="Segoe Print" panose="02000600000000000000" pitchFamily="2" charset="0"/>
              </a:rPr>
              <a:t>баллы</a:t>
            </a:r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3252084" y="3635705"/>
            <a:ext cx="7828810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количество баллов </a:t>
            </a:r>
            <a:r>
              <a:rPr lang="ru-RU" sz="2800" b="1" dirty="0">
                <a:solidFill>
                  <a:srgbClr val="002060"/>
                </a:solidFill>
                <a:latin typeface="Segoe Print" panose="02000600000000000000" pitchFamily="2" charset="0"/>
              </a:rPr>
              <a:t>-</a:t>
            </a:r>
            <a:r>
              <a:rPr lang="ru-RU" sz="2800" b="1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35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12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2"/>
            <a:ext cx="12193057" cy="6858594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969" y="1701667"/>
            <a:ext cx="7627947" cy="4351338"/>
          </a:xfr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82527" y="1762052"/>
            <a:ext cx="3536829" cy="612386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Segoe Print" panose="02000600000000000000" pitchFamily="2" charset="0"/>
              </a:rPr>
              <a:t>Молодец!</a:t>
            </a:r>
            <a:br>
              <a:rPr lang="ru-RU" sz="5400" b="1" dirty="0">
                <a:solidFill>
                  <a:srgbClr val="FF0000"/>
                </a:solidFill>
                <a:latin typeface="Segoe Print" panose="02000600000000000000" pitchFamily="2" charset="0"/>
              </a:rPr>
            </a:br>
            <a:endParaRPr lang="ru-RU" sz="5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2607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774</Words>
  <Application>Microsoft Office PowerPoint</Application>
  <PresentationFormat>Широкоэкранный</PresentationFormat>
  <Paragraphs>186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Segoe Print</vt:lpstr>
      <vt:lpstr>Times New Roman</vt:lpstr>
      <vt:lpstr>Тема Office</vt:lpstr>
      <vt:lpstr>Презентация PowerPoint</vt:lpstr>
      <vt:lpstr>Цель: совершенствование навыка звукобуквенного анализа и синтеза.  Задачи:  - Закрепить умение производить звукобуквенный анализ слов, с использованием опорных картинок, моделей слов (транскрипции).                 - Формировать умение работы с тестовыми заданиями посредством электронного ресурса.                 - Формировать умение высказывать своё предположение на основе работы с материалами задания.                 - Формировать мотивацию к обучению и развивать познавательную активность с помощью мультимедийного ресурса.                  </vt:lpstr>
      <vt:lpstr>Навигатор</vt:lpstr>
      <vt:lpstr>Выбери модуль</vt:lpstr>
      <vt:lpstr>Верно ли утверждение:</vt:lpstr>
      <vt:lpstr>Верно ли утверждение:</vt:lpstr>
      <vt:lpstr>Верно ли утверждение:</vt:lpstr>
      <vt:lpstr>Верно ли утверждение:</vt:lpstr>
      <vt:lpstr>Верно ли утверждение:</vt:lpstr>
      <vt:lpstr>Верно ли утверждение:</vt:lpstr>
      <vt:lpstr>Верно ли утверждение: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Молодец!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 Д. Гайфуллина</dc:creator>
  <cp:lastModifiedBy>Екатерина Чимутова</cp:lastModifiedBy>
  <cp:revision>38</cp:revision>
  <dcterms:created xsi:type="dcterms:W3CDTF">2020-12-08T09:18:48Z</dcterms:created>
  <dcterms:modified xsi:type="dcterms:W3CDTF">2026-09-16T19:33:02Z</dcterms:modified>
</cp:coreProperties>
</file>