
<file path=[Content_Types].xml><?xml version="1.0" encoding="utf-8"?>
<Types xmlns="http://schemas.openxmlformats.org/package/2006/content-types">
  <Default Extension="bmp" ContentType="image/bmp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2.jpg" ContentType="image/gif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68" r:id="rId4"/>
  </p:sldMasterIdLst>
  <p:notesMasterIdLst>
    <p:notesMasterId r:id="rId21"/>
  </p:notesMasterIdLst>
  <p:handoutMasterIdLst>
    <p:handoutMasterId r:id="rId22"/>
  </p:handoutMasterIdLst>
  <p:sldIdLst>
    <p:sldId id="256" r:id="rId5"/>
    <p:sldId id="258" r:id="rId6"/>
    <p:sldId id="279" r:id="rId7"/>
    <p:sldId id="259" r:id="rId8"/>
    <p:sldId id="266" r:id="rId9"/>
    <p:sldId id="278" r:id="rId10"/>
    <p:sldId id="268" r:id="rId11"/>
    <p:sldId id="283" r:id="rId12"/>
    <p:sldId id="284" r:id="rId13"/>
    <p:sldId id="285" r:id="rId14"/>
    <p:sldId id="286" r:id="rId15"/>
    <p:sldId id="273" r:id="rId16"/>
    <p:sldId id="274" r:id="rId17"/>
    <p:sldId id="276" r:id="rId18"/>
    <p:sldId id="280" r:id="rId19"/>
    <p:sldId id="287" r:id="rId20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05" autoAdjust="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400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66C66A4-3E9A-4D48-AE19-59B11A0216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0055A39-7BD8-4CB2-9E4E-D5F38D84B2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11ECE-97D8-44F9-9C7A-DB1AC630DFAC}" type="datetime1">
              <a:rPr lang="ru-RU" smtClean="0"/>
              <a:t>15.09.2026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CAEB401-D353-45E5-8280-0606CCCBED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807E761-7F7A-4D2C-8944-3B49A5CD8D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F53B4-0D05-421F-85D3-F311BA4EBD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8588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EBA56-40D1-4E05-9DDD-CA1A1A679143}" type="datetime1">
              <a:rPr lang="ru-RU" smtClean="0"/>
              <a:pPr/>
              <a:t>15.09.2026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41A3B-8407-4A4E-B5A6-988BD64132E7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889824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41A3B-8407-4A4E-B5A6-988BD64132E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171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41A3B-8407-4A4E-B5A6-988BD64132E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432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41A3B-8407-4A4E-B5A6-988BD64132E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826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 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Прямоугольник 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Прямоугольник 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Прямоугольник 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Группа 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Прямая соединительная линия 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 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 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20" name="Дата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C25A7E61-1BBB-461A-A3DA-7941C5BB961C}" type="datetime1">
              <a:rPr lang="ru-RU" noProof="0" smtClean="0"/>
              <a:t>15.09.2026</a:t>
            </a:fld>
            <a:endParaRPr lang="ru-RU" noProof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 sz="1800"/>
            </a:lvl1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AF4C9AFD-A4DD-4E73-ADEE-77437DA12583}" type="datetime1">
              <a:rPr lang="ru-RU" noProof="0" smtClean="0"/>
              <a:t>15.09.2026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 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Прямоугольник 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Прямоугольник 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Прямоугольник 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Группа 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Прямая соединительная линия 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583C615E-E95A-475E-BF17-8B9F578A04B6}" type="datetime1">
              <a:rPr lang="ru-RU" noProof="0" smtClean="0"/>
              <a:t>15.09.2026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 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A6B86C46-81F7-4E08-B84F-71E86E76A374}" type="datetime1">
              <a:rPr lang="ru-RU" noProof="0" smtClean="0"/>
              <a:t>15.09.2026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 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 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6AE373B3-AD72-488C-8D65-CC2A0D855714}" type="datetime1">
              <a:rPr lang="ru-RU" noProof="0" smtClean="0"/>
              <a:t>15.09.2026</a:t>
            </a:fld>
            <a:endParaRPr lang="ru-RU" noProof="0"/>
          </a:p>
        </p:txBody>
      </p:sp>
      <p:sp>
        <p:nvSpPr>
          <p:cNvPr id="8" name="Нижний колонтитул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0D816314-F397-49E9-A8ED-29B429DE8B7F}" type="datetime1">
              <a:rPr lang="ru-RU" noProof="0" smtClean="0"/>
              <a:t>15.09.2026</a:t>
            </a:fld>
            <a:endParaRPr lang="ru-RU" noProof="0"/>
          </a:p>
        </p:txBody>
      </p:sp>
      <p:sp>
        <p:nvSpPr>
          <p:cNvPr id="4" name="Нижний колонтитул 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BAA3BCF6-1B5D-48B1-BC5F-09A4104978DD}" type="datetime1">
              <a:rPr lang="ru-RU" noProof="0" smtClean="0"/>
              <a:t>15.09.2026</a:t>
            </a:fld>
            <a:endParaRPr lang="ru-RU" noProof="0"/>
          </a:p>
        </p:txBody>
      </p:sp>
      <p:sp>
        <p:nvSpPr>
          <p:cNvPr id="3" name="Нижний колонтитул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 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Прямоугольник 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Прямоугольник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790575" y="704850"/>
            <a:ext cx="7562850" cy="51435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9E48EAD-D381-4DD0-8557-975059B0D05D}" type="datetime1">
              <a:rPr lang="ru-RU" noProof="0" smtClean="0"/>
              <a:t>15.09.2026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 rtlCol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1" name="Прямоугольник 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 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Прямоугольник 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rtlCol="0"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16365492-6A5A-4444-B9B9-CCA334E4126D}" type="datetime1">
              <a:rPr lang="ru-RU" noProof="0" smtClean="0"/>
              <a:t>15.09.2026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2AF586D1-CCD2-4008-B9DD-08178F9B3587}" type="datetime1">
              <a:rPr lang="ru-RU" noProof="0" smtClean="0"/>
              <a:t>15.09.2026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147CB108-4600-494C-A02C-F32CCD9AC1AE}" type="datetime1">
              <a:rPr lang="ru-RU" noProof="0" smtClean="0"/>
              <a:t>15.09.2026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Прямоугольник 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pPr rtl="0"/>
            <a:fld id="{E93472D9-7988-48D2-AF06-25BECD8DE9FF}" type="datetime1">
              <a:rPr lang="ru-RU" noProof="0" smtClean="0"/>
              <a:t>15.09.2026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pPr rtl="0"/>
            <a:fld id="{4FAB73BC-B049-4115-A692-8D63A059BFB8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3BFCDB3-13C4-4D69-848D-3F1F4D6B8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26" name="Прямоугольник 25">
            <a:extLst>
              <a:ext uri="{FF2B5EF4-FFF2-40B4-BE49-F238E27FC236}">
                <a16:creationId xmlns:a16="http://schemas.microsoft.com/office/drawing/2014/main" id="{CC2B9599-6E7A-4DD2-B13A-B4F68A135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28" name="Прямоугольник 27">
            <a:extLst>
              <a:ext uri="{FF2B5EF4-FFF2-40B4-BE49-F238E27FC236}">
                <a16:creationId xmlns:a16="http://schemas.microsoft.com/office/drawing/2014/main" id="{3E377648-1ED1-4112-805B-16C14CE9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30" name="Прямоугольник 29">
            <a:extLst>
              <a:ext uri="{FF2B5EF4-FFF2-40B4-BE49-F238E27FC236}">
                <a16:creationId xmlns:a16="http://schemas.microsoft.com/office/drawing/2014/main" id="{D63B59CB-289C-4850-A932-358B9E412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877" y="806752"/>
            <a:ext cx="6570161" cy="5244497"/>
          </a:xfrm>
          <a:prstGeom prst="rect">
            <a:avLst/>
          </a:prstGeom>
          <a:solidFill>
            <a:schemeClr val="tx1"/>
          </a:solidFill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pic>
        <p:nvPicPr>
          <p:cNvPr id="19" name="Рисунок 18" descr="Кактус">
            <a:extLst>
              <a:ext uri="{FF2B5EF4-FFF2-40B4-BE49-F238E27FC236}">
                <a16:creationId xmlns:a16="http://schemas.microsoft.com/office/drawing/2014/main" id="{CA6895E3-C8BD-4010-B9E7-E43BA3DCF2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201" y="971344"/>
            <a:ext cx="6233513" cy="4915313"/>
          </a:xfrm>
          <a:prstGeom prst="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8867647-07B7-4265-832F-DE0E80979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837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516AC468-2C3D-4337-A9A2-81175F6D5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2A873262-74DB-4FD1-9625-E4616CF01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09F3D15D-CB95-47AD-87F5-9CFF84F61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90EC3D-482A-4E73-B198-E8341A0D0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62422" y="806752"/>
            <a:ext cx="3597912" cy="2067857"/>
          </a:xfrm>
        </p:spPr>
        <p:txBody>
          <a:bodyPr rtlCol="0">
            <a:normAutofit/>
          </a:bodyPr>
          <a:lstStyle/>
          <a:p>
            <a:pPr rtl="0"/>
            <a:r>
              <a:rPr lang="ru-RU" sz="5400" dirty="0">
                <a:solidFill>
                  <a:srgbClr val="FFFFFF"/>
                </a:solidFill>
              </a:rPr>
              <a:t>ЛИЧНЫЕ ГРАНИЦЫ</a:t>
            </a:r>
          </a:p>
        </p:txBody>
      </p: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2048EE7C-B77F-4E59-88A7-DD66337BB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55560" y="4829576"/>
            <a:ext cx="3447756" cy="1797083"/>
          </a:xfrm>
        </p:spPr>
        <p:txBody>
          <a:bodyPr rtlCol="0">
            <a:normAutofit/>
          </a:bodyPr>
          <a:lstStyle/>
          <a:p>
            <a:pPr rtl="0"/>
            <a:endParaRPr lang="ru-RU" sz="1400" dirty="0">
              <a:solidFill>
                <a:srgbClr val="FFFFFF"/>
              </a:solidFill>
            </a:endParaRPr>
          </a:p>
          <a:p>
            <a:pPr rtl="0"/>
            <a:endParaRPr lang="ru-RU" sz="1400" dirty="0">
              <a:solidFill>
                <a:srgbClr val="FFFFFF"/>
              </a:solidFill>
            </a:endParaRPr>
          </a:p>
          <a:p>
            <a:r>
              <a:rPr lang="ru-RU" sz="2000" b="1" dirty="0">
                <a:solidFill>
                  <a:srgbClr val="FFFFFF"/>
                </a:solidFill>
              </a:rPr>
              <a:t>Гордеева Ольга Николаевна</a:t>
            </a:r>
          </a:p>
          <a:p>
            <a:r>
              <a:rPr lang="ru-RU" sz="1400" dirty="0">
                <a:solidFill>
                  <a:srgbClr val="FFFFFF"/>
                </a:solidFill>
              </a:rPr>
              <a:t>Педагог-психолог первой категории</a:t>
            </a:r>
          </a:p>
          <a:p>
            <a:endParaRPr lang="ru-RU" sz="1400" dirty="0">
              <a:solidFill>
                <a:srgbClr val="FFFFFF"/>
              </a:solidFill>
            </a:endParaRPr>
          </a:p>
          <a:p>
            <a:pPr rtl="0"/>
            <a:endParaRPr lang="ru-RU" sz="1400" dirty="0">
              <a:solidFill>
                <a:srgbClr val="FFFFFF"/>
              </a:solidFill>
            </a:endParaRPr>
          </a:p>
          <a:p>
            <a:pPr rtl="0"/>
            <a:endParaRPr lang="ru-RU" sz="1400" dirty="0">
              <a:solidFill>
                <a:srgbClr val="FFFFFF"/>
              </a:solidFill>
            </a:endParaRPr>
          </a:p>
          <a:p>
            <a:pPr rtl="0"/>
            <a:endParaRPr lang="ru-RU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769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Прямоугольник 13">
            <a:extLst>
              <a:ext uri="{FF2B5EF4-FFF2-40B4-BE49-F238E27FC236}">
                <a16:creationId xmlns:a16="http://schemas.microsoft.com/office/drawing/2014/main" id="{E192707B-B929-41A7-9B41-E959A1C68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pic>
        <p:nvPicPr>
          <p:cNvPr id="5" name="Рисунок 2" descr="Листья крупным планом">
            <a:extLst>
              <a:ext uri="{FF2B5EF4-FFF2-40B4-BE49-F238E27FC236}">
                <a16:creationId xmlns:a16="http://schemas.microsoft.com/office/drawing/2014/main" id="{C542C31E-A9A6-4196-9C15-D9E26F2B21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7435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 15">
            <a:extLst>
              <a:ext uri="{FF2B5EF4-FFF2-40B4-BE49-F238E27FC236}">
                <a16:creationId xmlns:a16="http://schemas.microsoft.com/office/drawing/2014/main" id="{8FB4235C-4505-46C7-AD8F-8769A197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50B972-0B7A-40CD-9E79-07E8A87A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rtlCol="0">
            <a:normAutofit/>
          </a:bodyPr>
          <a:lstStyle/>
          <a:p>
            <a:pPr algn="ctr">
              <a:tabLst>
                <a:tab pos="4119563" algn="l"/>
              </a:tabLst>
            </a:pPr>
            <a:r>
              <a:rPr lang="ru-RU" dirty="0"/>
              <a:t>ЧТО ТАКОЕ ЛИЧНЫЕ ГРАНИЦЫ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82852" y="2014927"/>
            <a:ext cx="10058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Личные границы </a:t>
            </a:r>
            <a:r>
              <a:rPr lang="ru-RU" sz="2800" dirty="0"/>
              <a:t>– это здоровый барьер, отделяющий пространство собственного «Я» человека от других людей.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82852" y="3429000"/>
            <a:ext cx="964234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Граница</a:t>
            </a:r>
            <a:r>
              <a:rPr lang="ru-RU" sz="2000" dirty="0"/>
              <a:t> – это разделительная линия, которая очерчивает вашу индивидуальность и определяет способ взаимодействия с другими. Границы разделяют мое (мое тело, мои чувства, моя собственность, мои обязанности и так далее) и не мое. 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dirty="0"/>
              <a:t>Также границы дают понять другим, какого отношения к себе мы ожидаем, что для нас приемлемо, а что нет и как близко мы готовы сойтись (физически и эмоционально) с окружающими людьми.</a:t>
            </a:r>
          </a:p>
        </p:txBody>
      </p:sp>
    </p:spTree>
    <p:extLst>
      <p:ext uri="{BB962C8B-B14F-4D97-AF65-F5344CB8AC3E}">
        <p14:creationId xmlns:p14="http://schemas.microsoft.com/office/powerpoint/2010/main" val="2276795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799" y="419914"/>
            <a:ext cx="10058400" cy="816459"/>
          </a:xfrm>
        </p:spPr>
        <p:txBody>
          <a:bodyPr/>
          <a:lstStyle/>
          <a:p>
            <a:pPr algn="ctr"/>
            <a:r>
              <a:rPr lang="ru-RU" b="1" dirty="0"/>
              <a:t>Формы личных границ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667367"/>
              </p:ext>
            </p:extLst>
          </p:nvPr>
        </p:nvGraphicFramePr>
        <p:xfrm>
          <a:off x="1472483" y="1416676"/>
          <a:ext cx="9247032" cy="4643585"/>
        </p:xfrm>
        <a:graphic>
          <a:graphicData uri="http://schemas.openxmlformats.org/drawingml/2006/table">
            <a:tbl>
              <a:tblPr firstRow="1" firstCol="1" bandRow="1"/>
              <a:tblGrid>
                <a:gridCol w="494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49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29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Физические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границы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защищают личное пространство, тело и имущество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854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Эмоциональные границы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позволяют вам иметь собственные мысли и чувства, защищают от эмоционального насилия, например, инвалидации (запрета на эмоции и чувства) или предательства.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640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Временные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границы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помогают управлять своим временем: не брать на себя задачи, которые не хотите выполнять, и не перетруждаться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2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Материальные границы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помогают управлять своими деньгами, имуществом по своему желанию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59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Интимные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границы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защищают ваше право на согласие и отказ, свободу просить то, что вам нужно в сексе, и узнавать честную историю интимных отношений партнера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32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Психические границы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защищают ваши идеи, ценности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2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Духовные границы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защищают ваши убеждения, веру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0977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 10">
            <a:extLst>
              <a:ext uri="{FF2B5EF4-FFF2-40B4-BE49-F238E27FC236}">
                <a16:creationId xmlns:a16="http://schemas.microsoft.com/office/drawing/2014/main" id="{AB763E74-B111-4F0A-990A-DC546EDB6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3" name="Прямоугольник 12">
            <a:extLst>
              <a:ext uri="{FF2B5EF4-FFF2-40B4-BE49-F238E27FC236}">
                <a16:creationId xmlns:a16="http://schemas.microsoft.com/office/drawing/2014/main" id="{59261977-BEC4-4705-BB60-C4C0C7471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 useBgFill="1">
        <p:nvSpPr>
          <p:cNvPr id="15" name="Прямоугольник 14">
            <a:extLst>
              <a:ext uri="{FF2B5EF4-FFF2-40B4-BE49-F238E27FC236}">
                <a16:creationId xmlns:a16="http://schemas.microsoft.com/office/drawing/2014/main" id="{E61F1EFE-E608-4FCB-8DBB-12FA3AC1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43" y="643464"/>
            <a:ext cx="6909336" cy="557107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9" name="Прямоугольник 18">
            <a:extLst>
              <a:ext uri="{FF2B5EF4-FFF2-40B4-BE49-F238E27FC236}">
                <a16:creationId xmlns:a16="http://schemas.microsoft.com/office/drawing/2014/main" id="{848B10FE-6408-43F6-9A62-B98F2DB0F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66971" y="-1"/>
            <a:ext cx="4025029" cy="6858000"/>
          </a:xfrm>
          <a:prstGeom prst="rect">
            <a:avLst/>
          </a:prstGeom>
          <a:blipFill dpi="0" rotWithShape="1">
            <a:blip r:embed="rId3">
              <a:alphaModFix amt="1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0500" y="1967246"/>
            <a:ext cx="3637876" cy="2923505"/>
          </a:xfrm>
        </p:spPr>
        <p:txBody>
          <a:bodyPr rtlCol="0">
            <a:normAutofit/>
          </a:bodyPr>
          <a:lstStyle/>
          <a:p>
            <a:pPr algn="ctr"/>
            <a:r>
              <a:rPr lang="ru-RU" sz="5400" dirty="0">
                <a:solidFill>
                  <a:schemeClr val="bg1"/>
                </a:solidFill>
              </a:rPr>
              <a:t>ГРАНИЦЫ – </a:t>
            </a:r>
            <a:r>
              <a:rPr lang="ru-RU" sz="3600" dirty="0">
                <a:solidFill>
                  <a:schemeClr val="bg1"/>
                </a:solidFill>
              </a:rPr>
              <a:t>ЭТО хорошо для меня</a:t>
            </a:r>
            <a:endParaRPr lang="ru-RU" sz="3600" b="1" dirty="0">
              <a:solidFill>
                <a:srgbClr val="FFFFFF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756" y="1297695"/>
            <a:ext cx="6364310" cy="4262606"/>
          </a:xfrm>
        </p:spPr>
      </p:pic>
    </p:spTree>
    <p:extLst>
      <p:ext uri="{BB962C8B-B14F-4D97-AF65-F5344CB8AC3E}">
        <p14:creationId xmlns:p14="http://schemas.microsoft.com/office/powerpoint/2010/main" val="4112772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6400" y="540912"/>
            <a:ext cx="2432304" cy="1322145"/>
          </a:xfrm>
        </p:spPr>
        <p:txBody>
          <a:bodyPr/>
          <a:lstStyle/>
          <a:p>
            <a:pPr algn="ctr"/>
            <a:r>
              <a:rPr lang="ru-RU" sz="2400" b="1" dirty="0"/>
              <a:t>ГРАНИЦЫ ПОВЫШАЮТ САМООЦЕНКУ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600" dirty="0"/>
              <a:t>С крепкими личными границами вы чувствуете себя намного увереннее, отчетливее представляете, что вы за человек и что имеет для вас значение. Работая над личными границами, вы учитесь ценить себя.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35157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1065" y="655472"/>
            <a:ext cx="10983532" cy="1791513"/>
          </a:xfrm>
        </p:spPr>
        <p:txBody>
          <a:bodyPr>
            <a:normAutofit fontScale="90000"/>
          </a:bodyPr>
          <a:lstStyle/>
          <a:p>
            <a:br>
              <a:rPr lang="ru-RU" sz="3100" b="1" dirty="0"/>
            </a:br>
            <a:r>
              <a:rPr lang="ru-RU" sz="3100" b="1" dirty="0"/>
              <a:t>Наша цель: </a:t>
            </a:r>
            <a:r>
              <a:rPr lang="ru-RU" sz="3100" dirty="0"/>
              <a:t>создание гибких границ, которые гарантируют уважительные отношения и взаимное удовлетворение.</a:t>
            </a:r>
            <a:br>
              <a:rPr lang="ru-RU" sz="3100" dirty="0"/>
            </a:br>
            <a:br>
              <a:rPr lang="ru-RU" sz="3100" dirty="0"/>
            </a:br>
            <a:r>
              <a:rPr lang="ru-RU" sz="3100" b="1" dirty="0"/>
              <a:t>Задача: </a:t>
            </a:r>
            <a:r>
              <a:rPr lang="ru-RU" sz="3100" dirty="0"/>
              <a:t>сделать их чёткими и прочными.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7560" y="2562796"/>
            <a:ext cx="8416880" cy="3717455"/>
          </a:xfrm>
        </p:spPr>
      </p:pic>
    </p:spTree>
    <p:extLst>
      <p:ext uri="{BB962C8B-B14F-4D97-AF65-F5344CB8AC3E}">
        <p14:creationId xmlns:p14="http://schemas.microsoft.com/office/powerpoint/2010/main" val="1258919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4073" y="553790"/>
            <a:ext cx="10086304" cy="100392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/>
              <a:t>ПОЧЕМУ ТАК СЛОЖНО УСТАНАВЛИВАТЬ ГРАНИЦЫ?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387920" y="1927044"/>
            <a:ext cx="5112913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1.Устанавливать границы страшно</a:t>
            </a:r>
          </a:p>
          <a:p>
            <a:endParaRPr lang="ru-RU" sz="2400" b="1" dirty="0"/>
          </a:p>
          <a:p>
            <a:r>
              <a:rPr lang="ru-RU" sz="2400" b="1" dirty="0"/>
              <a:t>2.Опасения не всегда справедливы</a:t>
            </a:r>
          </a:p>
          <a:p>
            <a:endParaRPr lang="ru-RU" sz="2400" b="1" dirty="0"/>
          </a:p>
          <a:p>
            <a:r>
              <a:rPr lang="ru-RU" sz="2400" b="1" dirty="0"/>
              <a:t>3.Формирование чувства вины. </a:t>
            </a:r>
          </a:p>
          <a:p>
            <a:endParaRPr lang="ru-RU" sz="2400" b="1" dirty="0"/>
          </a:p>
          <a:p>
            <a:r>
              <a:rPr lang="ru-RU" sz="2400" b="1" dirty="0"/>
              <a:t>Вина</a:t>
            </a:r>
            <a:r>
              <a:rPr lang="ru-RU" sz="2400" dirty="0"/>
              <a:t> – это чувство, которое возникает от мысли, что вы поступили неправильно.</a:t>
            </a:r>
            <a:endParaRPr lang="ru-RU" sz="2400" b="1" dirty="0"/>
          </a:p>
          <a:p>
            <a:endParaRPr lang="ru-RU" sz="1200" dirty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329" y="2505407"/>
            <a:ext cx="5254982" cy="318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20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7127" y="612845"/>
            <a:ext cx="1030309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Ниже предложено несколько примеров личных прав:</a:t>
            </a:r>
          </a:p>
          <a:p>
            <a:endParaRPr lang="ru-RU" dirty="0"/>
          </a:p>
          <a:p>
            <a:r>
              <a:rPr lang="ru-RU" sz="2800" dirty="0"/>
              <a:t>У меня есть право говорить: «НЕТ»</a:t>
            </a:r>
          </a:p>
          <a:p>
            <a:r>
              <a:rPr lang="ru-RU" sz="2800" dirty="0"/>
              <a:t>У меня есть право передумать.</a:t>
            </a:r>
          </a:p>
          <a:p>
            <a:r>
              <a:rPr lang="ru-RU" sz="2800" dirty="0"/>
              <a:t>У меня есть право на свои мысли, чувства, ценности и убеждения.</a:t>
            </a:r>
          </a:p>
          <a:p>
            <a:r>
              <a:rPr lang="ru-RU" sz="2800" dirty="0"/>
              <a:t>У меня есть право на отдых.</a:t>
            </a:r>
          </a:p>
          <a:p>
            <a:r>
              <a:rPr lang="ru-RU" sz="2800" dirty="0"/>
              <a:t>У меня есть право на личную жизнь.</a:t>
            </a:r>
          </a:p>
          <a:p>
            <a:r>
              <a:rPr lang="ru-RU" sz="2800" dirty="0"/>
              <a:t>У меня есть право решать, как будет лучше для меня.</a:t>
            </a:r>
          </a:p>
          <a:p>
            <a:r>
              <a:rPr lang="ru-RU" sz="2800" dirty="0"/>
              <a:t>У меня есть право следовать за своими целями.</a:t>
            </a:r>
          </a:p>
          <a:p>
            <a:r>
              <a:rPr lang="ru-RU" sz="2800" dirty="0"/>
              <a:t>У меня есть право устанавливать личные границы.</a:t>
            </a:r>
          </a:p>
        </p:txBody>
      </p:sp>
    </p:spTree>
    <p:extLst>
      <p:ext uri="{BB962C8B-B14F-4D97-AF65-F5344CB8AC3E}">
        <p14:creationId xmlns:p14="http://schemas.microsoft.com/office/powerpoint/2010/main" val="1640020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60" y="1063606"/>
            <a:ext cx="1088264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1.Определите свой страх. </a:t>
            </a:r>
          </a:p>
          <a:p>
            <a:r>
              <a:rPr lang="ru-RU" sz="2000" dirty="0"/>
              <a:t>Если я установлю личные границы, то меня будут ненавидеть</a:t>
            </a:r>
          </a:p>
          <a:p>
            <a:endParaRPr lang="ru-RU" sz="2000" dirty="0"/>
          </a:p>
          <a:p>
            <a:r>
              <a:rPr lang="ru-RU" sz="2000" b="1" dirty="0"/>
              <a:t>2.Определите лежащее в его основе убеждение.</a:t>
            </a:r>
          </a:p>
          <a:p>
            <a:r>
              <a:rPr lang="ru-RU" sz="2000" dirty="0"/>
              <a:t>Я верю, что я трудный человек</a:t>
            </a:r>
          </a:p>
          <a:p>
            <a:endParaRPr lang="ru-RU" sz="2000" dirty="0"/>
          </a:p>
          <a:p>
            <a:r>
              <a:rPr lang="ru-RU" sz="2000" b="1" dirty="0"/>
              <a:t>3.Найдите доказательства в поддержку своим убеждениям. </a:t>
            </a:r>
          </a:p>
          <a:p>
            <a:r>
              <a:rPr lang="ru-RU" sz="2000" dirty="0"/>
              <a:t>Эта мысль основана на фактах или мнении? </a:t>
            </a:r>
          </a:p>
          <a:p>
            <a:r>
              <a:rPr lang="ru-RU" sz="2000" dirty="0"/>
              <a:t>Можно ли по-другому думать о себе? </a:t>
            </a:r>
          </a:p>
          <a:p>
            <a:endParaRPr lang="ru-RU" sz="2000" dirty="0"/>
          </a:p>
          <a:p>
            <a:r>
              <a:rPr lang="ru-RU" sz="2000" b="1" dirty="0"/>
              <a:t>4.Перепишите свой страх в форме более правдивого и ободряющего утверждения.</a:t>
            </a:r>
          </a:p>
          <a:p>
            <a:r>
              <a:rPr lang="ru-RU" sz="2000" dirty="0"/>
              <a:t>Некоторых людей может разозлить, что я устанавливаю границы, но другие начнут меня уважать. Формирование границ не делает меня трудным и плохим человеком.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5100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1672" y="993287"/>
            <a:ext cx="10341736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Относитесь к себе с уважением и добротой</a:t>
            </a:r>
          </a:p>
          <a:p>
            <a:pPr algn="ctr"/>
            <a:endParaRPr lang="ru-RU" sz="3600" b="1" dirty="0"/>
          </a:p>
          <a:p>
            <a:r>
              <a:rPr lang="ru-RU" sz="2800" dirty="0"/>
              <a:t>Намеренно совершайте три акта доброты по отношению к себе каждый день. Они не должны быть изощренными и не должны отнимать много времени, но обязаны быть значимыми и намеренными.</a:t>
            </a:r>
          </a:p>
          <a:p>
            <a:endParaRPr lang="ru-RU" sz="2800" dirty="0"/>
          </a:p>
          <a:p>
            <a:pPr algn="ctr"/>
            <a:r>
              <a:rPr lang="ru-RU" sz="2800" b="1" dirty="0"/>
              <a:t>Какими тремя действиями вы сегодня проявите заботу о себе?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44753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6067" y="780477"/>
            <a:ext cx="10109915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Полезные советы для укрепления самооценки:</a:t>
            </a:r>
          </a:p>
          <a:p>
            <a:endParaRPr lang="ru-RU" dirty="0"/>
          </a:p>
          <a:p>
            <a:r>
              <a:rPr lang="ru-RU" sz="2000" dirty="0"/>
              <a:t>1.Определяйте свои сильные стороны и способы их применения.</a:t>
            </a:r>
          </a:p>
          <a:p>
            <a:r>
              <a:rPr lang="ru-RU" sz="2000" dirty="0"/>
              <a:t>2.Прощайте себя за совершение ошибок.</a:t>
            </a:r>
          </a:p>
          <a:p>
            <a:r>
              <a:rPr lang="ru-RU" sz="2000" dirty="0"/>
              <a:t>3.Предлагайте себе, как можно больше здоровых удовольствий </a:t>
            </a:r>
          </a:p>
          <a:p>
            <a:r>
              <a:rPr lang="ru-RU" sz="2000" dirty="0"/>
              <a:t>(подойдите к этому творчески и не ограничивайтесь едой).</a:t>
            </a:r>
          </a:p>
          <a:p>
            <a:r>
              <a:rPr lang="ru-RU" sz="2000" dirty="0"/>
              <a:t>4.Старайтесь не сравнивать себя с другими.</a:t>
            </a:r>
          </a:p>
          <a:p>
            <a:r>
              <a:rPr lang="ru-RU" sz="2000" dirty="0"/>
              <a:t>5.Ставьте достижимые цели.</a:t>
            </a:r>
          </a:p>
          <a:p>
            <a:r>
              <a:rPr lang="ru-RU" sz="2000" dirty="0"/>
              <a:t>6.Уделяйте время занятиям, которые доставляют вам удовольствие.</a:t>
            </a:r>
          </a:p>
          <a:p>
            <a:r>
              <a:rPr lang="ru-RU" sz="2000" dirty="0"/>
              <a:t>7.Записывайте свои достижения.</a:t>
            </a:r>
          </a:p>
          <a:p>
            <a:r>
              <a:rPr lang="ru-RU" sz="2000" dirty="0"/>
              <a:t>8.Принимайте комплименты.</a:t>
            </a:r>
          </a:p>
          <a:p>
            <a:r>
              <a:rPr lang="ru-RU" sz="2000" dirty="0"/>
              <a:t>9.Ставьте под сомнение самокритичные мысли.</a:t>
            </a:r>
          </a:p>
          <a:p>
            <a:r>
              <a:rPr lang="ru-RU" sz="2000" dirty="0"/>
              <a:t>10.Стремитесь узнавать что-то новое каждый день.</a:t>
            </a:r>
          </a:p>
        </p:txBody>
      </p:sp>
    </p:spTree>
    <p:extLst>
      <p:ext uri="{BB962C8B-B14F-4D97-AF65-F5344CB8AC3E}">
        <p14:creationId xmlns:p14="http://schemas.microsoft.com/office/powerpoint/2010/main" val="1921433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8315" y="463638"/>
            <a:ext cx="10058400" cy="81645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УСТАНАВЛИВАЕМ НАДЁЖНЫЕ ГРАНИЦЫ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2277" y="1258234"/>
            <a:ext cx="3554568" cy="49454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/>
              <a:t>ШАГ №1</a:t>
            </a:r>
          </a:p>
          <a:p>
            <a:pPr marL="0" indent="0">
              <a:buNone/>
            </a:pPr>
            <a:r>
              <a:rPr lang="ru-RU" sz="2400" u="sng" dirty="0"/>
              <a:t>Выясните чего вы хотите и в чем    нуждаетесь:</a:t>
            </a:r>
          </a:p>
          <a:p>
            <a:r>
              <a:rPr lang="ru-RU" sz="2400" dirty="0"/>
              <a:t>1.Какие связанные с границами проблемы я испытываю?</a:t>
            </a:r>
          </a:p>
          <a:p>
            <a:r>
              <a:rPr lang="ru-RU" sz="2400" dirty="0"/>
              <a:t>2.Какой результат я хочу увидеть?</a:t>
            </a:r>
          </a:p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01185540"/>
              </p:ext>
            </p:extLst>
          </p:nvPr>
        </p:nvGraphicFramePr>
        <p:xfrm>
          <a:off x="4185634" y="1145227"/>
          <a:ext cx="7366716" cy="52488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5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6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524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3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Физические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границы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защищают личное пространство, тело и имущество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11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Эмоциональные границы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позволяют вам иметь собственные мысли и чувства, защищают от эмоционального насилия, например, инвалидации (запрета на эмоции и чувства) или предательства.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77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Временные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границы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помогают управлять своим временем: не брать на себя задачи, которые не хотите выполнять, и не перетруждаться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3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Материальные границы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помогают управлять своими деньгами, имуществом по своему желанию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11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Интимные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границы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защищают ваше право на согласие и отказ, свободу просить то, что вам нужно в сексе, и узнавать честную историю интимных отношений партнера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3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Психические границы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защищают ваши идеи, ценности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4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Духовные границы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защищают ваши убеждения, веру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66" marR="59066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0763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70586" y="785611"/>
            <a:ext cx="3609958" cy="5203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/>
              <a:t>ШАГ №2</a:t>
            </a:r>
          </a:p>
          <a:p>
            <a:pPr marL="0" indent="0">
              <a:buNone/>
            </a:pPr>
            <a:r>
              <a:rPr lang="ru-RU" sz="2200" u="sng" dirty="0"/>
              <a:t>Определите свои границы:</a:t>
            </a:r>
          </a:p>
          <a:p>
            <a:pPr marL="0" indent="0">
              <a:buNone/>
            </a:pPr>
            <a:r>
              <a:rPr lang="ru-RU" sz="2200" dirty="0"/>
              <a:t>1.Зафиксируйте какие именно границы вы хотите формировать в данный этап времени.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1127" y="780530"/>
            <a:ext cx="3327154" cy="221558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3823" y="3515932"/>
            <a:ext cx="5848546" cy="267004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0859" y="498761"/>
            <a:ext cx="3439800" cy="277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50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69701" y="824248"/>
            <a:ext cx="5151979" cy="5027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/>
              <a:t>ШАГ №3</a:t>
            </a:r>
          </a:p>
          <a:p>
            <a:pPr marL="0" indent="0">
              <a:buNone/>
            </a:pPr>
            <a:r>
              <a:rPr lang="ru-RU" sz="2000" u="sng" dirty="0"/>
              <a:t>Реализуем свои границы:</a:t>
            </a:r>
          </a:p>
          <a:p>
            <a:r>
              <a:rPr lang="ru-RU" sz="2000" dirty="0"/>
              <a:t>1.Что вы сделаете, чтобы провести эту границу?</a:t>
            </a:r>
          </a:p>
          <a:p>
            <a:r>
              <a:rPr lang="ru-RU" sz="2000" dirty="0"/>
              <a:t>2.Когда вы сделаете это?</a:t>
            </a:r>
          </a:p>
          <a:p>
            <a:r>
              <a:rPr lang="ru-RU" sz="2000" dirty="0"/>
              <a:t>3.Как вы огласите эту просьбу?</a:t>
            </a:r>
          </a:p>
          <a:p>
            <a:r>
              <a:rPr lang="ru-RU" sz="2000" dirty="0"/>
              <a:t>4.Как вы поймете, что ваши границы эффективно защищают вас?</a:t>
            </a:r>
          </a:p>
          <a:p>
            <a:r>
              <a:rPr lang="ru-RU" sz="2000" dirty="0"/>
              <a:t>5.Какие препятствия предвидите?</a:t>
            </a:r>
          </a:p>
          <a:p>
            <a:r>
              <a:rPr lang="ru-RU" sz="2000" dirty="0"/>
              <a:t>6.Что поможет вам преодолеть препятствие?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4711" y="1136308"/>
            <a:ext cx="5568455" cy="4403792"/>
          </a:xfrm>
        </p:spPr>
      </p:pic>
    </p:spTree>
    <p:extLst>
      <p:ext uri="{BB962C8B-B14F-4D97-AF65-F5344CB8AC3E}">
        <p14:creationId xmlns:p14="http://schemas.microsoft.com/office/powerpoint/2010/main" val="3017668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6399" y="452845"/>
            <a:ext cx="2430780" cy="164592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УЧИМСЯ ГОВОРИТЬ: «НЕТ»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356205" y="2279070"/>
            <a:ext cx="2311167" cy="4024648"/>
          </a:xfrm>
        </p:spPr>
        <p:txBody>
          <a:bodyPr>
            <a:noAutofit/>
          </a:bodyPr>
          <a:lstStyle/>
          <a:p>
            <a:pPr algn="ctr"/>
            <a:r>
              <a:rPr lang="ru-RU" sz="2000" dirty="0"/>
              <a:t>Умение говорить «нет» - неотъемлемая часть формирования границ. Это основополагающий способ утвердить свои потребности и независимость.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33471" y="906473"/>
            <a:ext cx="33361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/>
              <a:t>1.У меня есть правило…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33471" y="1275805"/>
            <a:ext cx="45143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000" dirty="0"/>
          </a:p>
          <a:p>
            <a:r>
              <a:rPr lang="ru-RU" sz="2000" dirty="0"/>
              <a:t>2. Я должна подумать над этим…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33471" y="2061790"/>
            <a:ext cx="553804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Другие способы сказать «нет»:</a:t>
            </a:r>
          </a:p>
          <a:p>
            <a:r>
              <a:rPr lang="ru-RU" sz="2000" dirty="0"/>
              <a:t>- Нет, спасибо</a:t>
            </a:r>
          </a:p>
          <a:p>
            <a:r>
              <a:rPr lang="ru-RU" sz="2000" dirty="0"/>
              <a:t>- Мне это не подходит</a:t>
            </a:r>
          </a:p>
          <a:p>
            <a:r>
              <a:rPr lang="ru-RU" sz="2000" dirty="0"/>
              <a:t>- Спасибо, что вспомнили обо мне. Мне очень жаль, что я не смогу.</a:t>
            </a:r>
          </a:p>
          <a:p>
            <a:r>
              <a:rPr lang="ru-RU" sz="2000" dirty="0"/>
              <a:t>- Я бы с удовольствием, но у меня и так уже много других задач.</a:t>
            </a:r>
          </a:p>
          <a:p>
            <a:r>
              <a:rPr lang="ru-RU" sz="2000" dirty="0"/>
              <a:t>- К сожалению, в этот раз я не могу.</a:t>
            </a:r>
          </a:p>
          <a:p>
            <a:r>
              <a:rPr lang="ru-RU" sz="2000" dirty="0"/>
              <a:t>- У меня уже есть планы.</a:t>
            </a:r>
          </a:p>
          <a:p>
            <a:r>
              <a:rPr lang="ru-RU" sz="2000" dirty="0"/>
              <a:t>- Мне это не интересно.</a:t>
            </a:r>
          </a:p>
          <a:p>
            <a:r>
              <a:rPr lang="ru-RU" sz="2000" dirty="0"/>
              <a:t>- Может быть в следующий раз.</a:t>
            </a:r>
          </a:p>
          <a:p>
            <a:r>
              <a:rPr lang="ru-RU" sz="2000" dirty="0"/>
              <a:t>- Мне бы хотелось, но я просто не могу.</a:t>
            </a:r>
          </a:p>
        </p:txBody>
      </p:sp>
    </p:spTree>
    <p:extLst>
      <p:ext uri="{BB962C8B-B14F-4D97-AF65-F5344CB8AC3E}">
        <p14:creationId xmlns:p14="http://schemas.microsoft.com/office/powerpoint/2010/main" val="928616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dirty="0"/>
              <a:t>Спасибо за </a:t>
            </a:r>
            <a:br>
              <a:rPr lang="ru-RU" sz="6000" dirty="0"/>
            </a:br>
            <a:r>
              <a:rPr lang="ru-RU" sz="6000" dirty="0"/>
              <a:t>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9537608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C0DB4D-BE53-4100-8A0D-CEFB2E48282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4CC21C94-EC06-4610-B8F0-A456DD28CD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5D6F7AD-09FB-47AB-B353-D1D83850E3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«Сад Савон»</Template>
  <TotalTime>0</TotalTime>
  <Words>1026</Words>
  <Application>Microsoft Office PowerPoint</Application>
  <PresentationFormat>Широкоэкранный</PresentationFormat>
  <Paragraphs>148</Paragraphs>
  <Slides>16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Century Gothic</vt:lpstr>
      <vt:lpstr>Times New Roman</vt:lpstr>
      <vt:lpstr>Савон</vt:lpstr>
      <vt:lpstr>ЛИЧНЫЕ ГРАНИЦЫ</vt:lpstr>
      <vt:lpstr>ЧТО ТАКОЕ ЛИЧНЫЕ ГРАНИЦЫ</vt:lpstr>
      <vt:lpstr>Формы личных границ</vt:lpstr>
      <vt:lpstr>ГРАНИЦЫ – ЭТО хорошо для меня</vt:lpstr>
      <vt:lpstr>ГРАНИЦЫ ПОВЫШАЮТ САМООЦЕНКУ</vt:lpstr>
      <vt:lpstr> Наша цель: создание гибких границ, которые гарантируют уважительные отношения и взаимное удовлетворение.  Задача: сделать их чёткими и прочными. </vt:lpstr>
      <vt:lpstr>ПОЧЕМУ ТАК СЛОЖНО УСТАНАВЛИВАТЬ ГРАНИЦЫ?</vt:lpstr>
      <vt:lpstr>Презентация PowerPoint</vt:lpstr>
      <vt:lpstr>Презентация PowerPoint</vt:lpstr>
      <vt:lpstr>Презентация PowerPoint</vt:lpstr>
      <vt:lpstr>Презентация PowerPoint</vt:lpstr>
      <vt:lpstr>УСТАНАВЛИВАЕМ НАДЁЖНЫЕ ГРАНИЦЫ</vt:lpstr>
      <vt:lpstr>Презентация PowerPoint</vt:lpstr>
      <vt:lpstr>Презентация PowerPoint</vt:lpstr>
      <vt:lpstr>УЧИМСЯ ГОВОРИТЬ: «НЕТ»</vt:lpstr>
      <vt:lpstr>Спасибо за 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2024-11-07T14:53:35Z</dcterms:created>
  <dcterms:modified xsi:type="dcterms:W3CDTF">2026-09-15T18:02:31Z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