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304" r:id="rId5"/>
    <p:sldId id="303" r:id="rId6"/>
    <p:sldId id="289" r:id="rId7"/>
    <p:sldId id="288" r:id="rId8"/>
    <p:sldId id="291" r:id="rId9"/>
    <p:sldId id="259" r:id="rId10"/>
    <p:sldId id="307" r:id="rId11"/>
    <p:sldId id="292" r:id="rId12"/>
    <p:sldId id="305" r:id="rId13"/>
    <p:sldId id="293" r:id="rId14"/>
    <p:sldId id="295" r:id="rId15"/>
    <p:sldId id="296" r:id="rId16"/>
    <p:sldId id="297" r:id="rId17"/>
    <p:sldId id="298" r:id="rId18"/>
    <p:sldId id="300" r:id="rId19"/>
    <p:sldId id="299" r:id="rId20"/>
    <p:sldId id="301" r:id="rId21"/>
    <p:sldId id="30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40" autoAdjust="0"/>
  </p:normalViewPr>
  <p:slideViewPr>
    <p:cSldViewPr>
      <p:cViewPr varScale="1">
        <p:scale>
          <a:sx n="75" d="100"/>
          <a:sy n="75" d="100"/>
        </p:scale>
        <p:origin x="166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12.09.2026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&#1048;&#1074;&#1072;&#1085;&#1086;&#1074;&#1085;&#1072;\Documents\&#1089;&#1086;&#1094;%20&#1088;&#1072;&#1073;&#1086;&#1090;&#1072;\&#1055;&#1077;&#1076;&#1089;&#1086;&#1074;&#1077;&#1090;%2009.01.2018\&#1044;&#1077;&#1090;&#1089;&#1082;&#1072;&#1103;%20&#1078;&#1077;&#1089;&#1090;&#1086;&#1082;&#1086;&#1089;&#1090;&#1100;.mp4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476672"/>
            <a:ext cx="6984776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«Поощрение и наказание ребенка в семье»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5661248"/>
            <a:ext cx="3960440" cy="86409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Социальный педагог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Гнидина Т.В.</a:t>
            </a:r>
          </a:p>
          <a:p>
            <a:pPr algn="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6E9D92-41D4-4F30-AF12-F7CFCCD563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79" y="1916832"/>
            <a:ext cx="3642419" cy="3168352"/>
          </a:xfrm>
          <a:prstGeom prst="rect">
            <a:avLst/>
          </a:prstGeom>
        </p:spPr>
      </p:pic>
      <p:pic>
        <p:nvPicPr>
          <p:cNvPr id="10" name="Picture 2" descr="C:\Users\User\Desktop\pooscherenie_rebenka.jpg">
            <a:extLst>
              <a:ext uri="{FF2B5EF4-FFF2-40B4-BE49-F238E27FC236}">
                <a16:creationId xmlns:a16="http://schemas.microsoft.com/office/drawing/2014/main" id="{83226EAE-504E-4392-9E6E-94A882229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364241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81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98647"/>
            <a:ext cx="79563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«Детей наказывай стыдом,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 не кнутом»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«Не спеши карать – спеши миловать»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Русские народные пословицы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8757A0-A15B-46D9-ADD0-98C3E5A99D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564" y="3068960"/>
            <a:ext cx="446449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3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04664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Наказание и поощрение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 основные методы воспитания, преследуют конечную цель - благо ребенка. </a:t>
            </a:r>
          </a:p>
          <a:p>
            <a:pPr algn="just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оно должно быть продиктовано родительской любовью и заботой. </a:t>
            </a:r>
          </a:p>
        </p:txBody>
      </p:sp>
      <p:pic>
        <p:nvPicPr>
          <p:cNvPr id="3" name="Picture 1" descr="C:\Documents and Settings\Вадим\Мои документы\Девочка.jpeg">
            <a:extLst>
              <a:ext uri="{FF2B5EF4-FFF2-40B4-BE49-F238E27FC236}">
                <a16:creationId xmlns:a16="http://schemas.microsoft.com/office/drawing/2014/main" id="{98B37DFE-052F-47C6-A802-1961319BD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9136" y="3068960"/>
            <a:ext cx="462183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117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 descr="C:\Users\User\Desktop\large-2356.jpg">
            <a:extLst>
              <a:ext uri="{FF2B5EF4-FFF2-40B4-BE49-F238E27FC236}">
                <a16:creationId xmlns:a16="http://schemas.microsoft.com/office/drawing/2014/main" id="{3FD3720C-328F-49A6-9C8A-AB6C68F5F540}"/>
              </a:ext>
            </a:extLst>
          </p:cNvPr>
          <p:cNvPicPr>
            <a:picLocks/>
          </p:cNvPicPr>
          <p:nvPr/>
        </p:nvPicPr>
        <p:blipFill>
          <a:blip r:embed="rId2" cstate="email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3657600" cy="450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B95652-E500-4698-9E3A-E6BD492AB01E}"/>
              </a:ext>
            </a:extLst>
          </p:cNvPr>
          <p:cNvSpPr txBox="1"/>
          <p:nvPr/>
        </p:nvSpPr>
        <p:spPr>
          <a:xfrm>
            <a:off x="5148064" y="260648"/>
            <a:ext cx="388843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«Поощрить»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толкуется как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«содействием, сочувствием, наградой одобрить </a:t>
            </a:r>
          </a:p>
          <a:p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–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нибудь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возбудить желание </a:t>
            </a:r>
            <a:r>
              <a:rPr lang="ru-RU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сделать что – </a:t>
            </a:r>
            <a:r>
              <a:rPr lang="ru-RU" sz="3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нибудь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66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7415F-E8C7-4D9C-84BE-62499415E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57050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Поощрение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это проявление положительной оценки поведения ребёнка.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19483B-9B2E-42E2-A79A-402A9EFC2041}"/>
              </a:ext>
            </a:extLst>
          </p:cNvPr>
          <p:cNvSpPr txBox="1"/>
          <p:nvPr/>
        </p:nvSpPr>
        <p:spPr>
          <a:xfrm>
            <a:off x="4283968" y="2420888"/>
            <a:ext cx="475252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ласковый взгляд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поощрительный, легкий кивок головы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одобряющий жест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доброе слово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похвала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подарок…</a:t>
            </a:r>
          </a:p>
        </p:txBody>
      </p:sp>
      <p:pic>
        <p:nvPicPr>
          <p:cNvPr id="5" name="Picture 2" descr="C:\Documents and Settings\User\Рабочий стол\30113806.jpg">
            <a:extLst>
              <a:ext uri="{FF2B5EF4-FFF2-40B4-BE49-F238E27FC236}">
                <a16:creationId xmlns:a16="http://schemas.microsoft.com/office/drawing/2014/main" id="{EE6150EE-C4FA-4A95-8DCC-8EC827151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2060848"/>
            <a:ext cx="2839112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811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FE9095-CADF-4296-836E-C9D9E3576300}"/>
              </a:ext>
            </a:extLst>
          </p:cNvPr>
          <p:cNvSpPr txBox="1"/>
          <p:nvPr/>
        </p:nvSpPr>
        <p:spPr>
          <a:xfrm>
            <a:off x="1115616" y="332656"/>
            <a:ext cx="792088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Поощрение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способствует формированию позитивных качеств личности: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чувство собственного достоинства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доброжелательности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чуткости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дисциплинированности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ответственности</a:t>
            </a:r>
          </a:p>
        </p:txBody>
      </p:sp>
      <p:pic>
        <p:nvPicPr>
          <p:cNvPr id="5" name="Google Shape;40;p6">
            <a:extLst>
              <a:ext uri="{FF2B5EF4-FFF2-40B4-BE49-F238E27FC236}">
                <a16:creationId xmlns:a16="http://schemas.microsoft.com/office/drawing/2014/main" id="{471DDD0A-3F22-44DD-9BAF-66CB73649BC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35896" y="4364529"/>
            <a:ext cx="3240087" cy="2269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400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24B5F-2B67-4CEE-9670-468D2FE2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6632"/>
            <a:ext cx="7848872" cy="38884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Не всегда и не все нужно поощрять!</a:t>
            </a:r>
            <a:br>
              <a:rPr lang="ru-R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Чрезмерное </a:t>
            </a:r>
            <a:r>
              <a:rPr lang="ru-RU" sz="3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заласкивание</a:t>
            </a:r>
            <a:r>
              <a:rPr lang="ru-R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захваливание порождают </a:t>
            </a:r>
            <a:r>
              <a:rPr lang="ru-RU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самодовольство, тщеславие, эгоизм.</a:t>
            </a:r>
            <a:r>
              <a:rPr lang="ru-R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 частых необоснованных поощрениях дети привыкают к ним и не ценят.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31F630-15D2-467B-8954-0805A6E42C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3743340"/>
            <a:ext cx="374441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025EFC-F745-4AB8-B060-737D0E38F227}"/>
              </a:ext>
            </a:extLst>
          </p:cNvPr>
          <p:cNvSpPr txBox="1"/>
          <p:nvPr/>
        </p:nvSpPr>
        <p:spPr>
          <a:xfrm>
            <a:off x="1187624" y="260648"/>
            <a:ext cx="7776864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 поощрения: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похвала должна быть направлена на поступок ребенка, а не на его личность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не преувеличивайте похвалу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не хвалите ребенка за естественные вещи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не выражайте свое одобрение в финансовом эквиваленте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поощрение одного ребенка не должно вызывать чувство зависти и обиды у других детей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исключить метод поощрения- конфеткой и шоколадкой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поощрение должно следовать за хорошим поступком, а не обещаться заранее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учите своего ребенка быть благодарным за любые знаки внимания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96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3" y="5072995"/>
            <a:ext cx="3384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С.И. Ожегов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548680"/>
            <a:ext cx="38884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«Наказание»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- мера воздействия на того, кто совершил проступок, преступление</a:t>
            </a:r>
          </a:p>
        </p:txBody>
      </p:sp>
      <p:pic>
        <p:nvPicPr>
          <p:cNvPr id="1026" name="Picture 2" descr="C:\Users\User\Desktop\10119162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7631" y="692696"/>
            <a:ext cx="3434369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02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190D90-1CE7-44E5-9709-DCE570FD9F6C}"/>
              </a:ext>
            </a:extLst>
          </p:cNvPr>
          <p:cNvSpPr txBox="1"/>
          <p:nvPr/>
        </p:nvSpPr>
        <p:spPr>
          <a:xfrm>
            <a:off x="1187624" y="260648"/>
            <a:ext cx="7776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Наказание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это отрицательная оценка поведения ребёнка в случае нарушения им норм нравственности. </a:t>
            </a:r>
          </a:p>
        </p:txBody>
      </p:sp>
      <p:pic>
        <p:nvPicPr>
          <p:cNvPr id="4" name="Picture 2" descr="C:\Documents and Settings\User\Рабочий стол\202big.jpg">
            <a:extLst>
              <a:ext uri="{FF2B5EF4-FFF2-40B4-BE49-F238E27FC236}">
                <a16:creationId xmlns:a16="http://schemas.microsoft.com/office/drawing/2014/main" id="{112A151C-8F1A-49E2-87E9-3A9C74BA9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2132856"/>
            <a:ext cx="3024335" cy="432048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383BA0-E49C-4664-950B-8633BD0D197F}"/>
              </a:ext>
            </a:extLst>
          </p:cNvPr>
          <p:cNvSpPr txBox="1"/>
          <p:nvPr/>
        </p:nvSpPr>
        <p:spPr>
          <a:xfrm>
            <a:off x="4320791" y="2924944"/>
            <a:ext cx="46436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холодный взгляд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нахмуренные брови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предостерегающий жест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гневное слово </a:t>
            </a:r>
          </a:p>
        </p:txBody>
      </p:sp>
    </p:spTree>
    <p:extLst>
      <p:ext uri="{BB962C8B-B14F-4D97-AF65-F5344CB8AC3E}">
        <p14:creationId xmlns:p14="http://schemas.microsoft.com/office/powerpoint/2010/main" val="229013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64E3E5-74B2-4769-AD9D-2A4343B8E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344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Виды наказаний: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B7A7C3-67B0-44FC-8FF0-83A5B34F28A0}"/>
              </a:ext>
            </a:extLst>
          </p:cNvPr>
          <p:cNvSpPr txBox="1"/>
          <p:nvPr/>
        </p:nvSpPr>
        <p:spPr>
          <a:xfrm>
            <a:off x="971600" y="1052737"/>
            <a:ext cx="796208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физическое наказание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 (шлепки, порка, подзатыльники, удары и др.);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словесное наказание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 (угрозы, оскорбления, унижения, крики, ворчание и др.);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наказание изоляцией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 (стояние в углу, запирание в ограниченном пространстве , отказ от общения и др.);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наказание трудом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(мыть, полоть, перебирать, читать, решать и др.);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наказание лишением удовольствия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(прогулки, сладости, компьютера, общения,  и др.)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запугивание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(обещание побить, не купить, не выполнить, что-то отменить и др.)</a:t>
            </a:r>
          </a:p>
        </p:txBody>
      </p:sp>
    </p:spTree>
    <p:extLst>
      <p:ext uri="{BB962C8B-B14F-4D97-AF65-F5344CB8AC3E}">
        <p14:creationId xmlns:p14="http://schemas.microsoft.com/office/powerpoint/2010/main" val="294157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6E2883-09DC-4D5D-8ABE-1B2E55B43DAD}"/>
              </a:ext>
            </a:extLst>
          </p:cNvPr>
          <p:cNvSpPr txBox="1"/>
          <p:nvPr/>
        </p:nvSpPr>
        <p:spPr>
          <a:xfrm>
            <a:off x="1259632" y="188640"/>
            <a:ext cx="77768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«Разумная система взысканий не только законна, но и необходима. Она помогает оформиться крепкому человеческому характеру, воспитывает чувство ответственности, тренирует волю, человеческое достоинство. Умение сопротивляться соблазнам и преодолевать их».</a:t>
            </a:r>
          </a:p>
          <a:p>
            <a:pPr algn="r"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А.С. Макаренко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553DC5-CACC-4BC0-BAFB-1F534CC47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2879864"/>
            <a:ext cx="2952327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46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2330B-F58A-4DEA-842D-316F48094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1800" dirty="0"/>
            </a:br>
            <a:br>
              <a:rPr lang="ru-RU" sz="1800" dirty="0"/>
            </a:br>
            <a:endParaRPr lang="ru-RU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1B4A9E-E0B1-4C3B-A904-8F02F67B7172}"/>
              </a:ext>
            </a:extLst>
          </p:cNvPr>
          <p:cNvSpPr txBox="1"/>
          <p:nvPr/>
        </p:nvSpPr>
        <p:spPr>
          <a:xfrm>
            <a:off x="1187624" y="116632"/>
            <a:ext cx="763284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Задачи адекватного наказания: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исправление опасного либо нежелательного детского поведения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контроль над определенными прежде границами дозволенного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поддержка родительского авторитета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возмещение причиненного ребенком ущерба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предотвращение нежелательных поступков в будущем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3B3C168-867B-47B7-8679-C0A96C389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3532952"/>
            <a:ext cx="3672408" cy="3050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4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BE15AE-A3F9-424B-A9AF-1D905E44C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16631"/>
            <a:ext cx="7488832" cy="623353"/>
          </a:xfrm>
        </p:spPr>
        <p:txBody>
          <a:bodyPr>
            <a:noAutofit/>
          </a:bodyPr>
          <a:lstStyle/>
          <a:p>
            <a:b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рекомендуется наказывать ребенка:</a:t>
            </a:r>
            <a:b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0368E-A9F4-4DD9-A73A-D771DAF720F4}"/>
              </a:ext>
            </a:extLst>
          </p:cNvPr>
          <p:cNvSpPr txBox="1"/>
          <p:nvPr/>
        </p:nvSpPr>
        <p:spPr>
          <a:xfrm>
            <a:off x="1524000" y="620688"/>
            <a:ext cx="70084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стремление к познанию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особенности возраста и физиологии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поведение, обусловленное болезнью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естественные эмоции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неосторожные поступки</a:t>
            </a:r>
          </a:p>
        </p:txBody>
      </p:sp>
      <p:pic>
        <p:nvPicPr>
          <p:cNvPr id="6" name="Детская жестокость.mp4">
            <a:hlinkClick r:id="" action="ppaction://media"/>
            <a:extLst>
              <a:ext uri="{FF2B5EF4-FFF2-40B4-BE49-F238E27FC236}">
                <a16:creationId xmlns:a16="http://schemas.microsoft.com/office/drawing/2014/main" id="{0EEE4894-15B5-446F-877F-A19076D5FE2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48880"/>
            <a:ext cx="290398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D42F71-37B2-472E-9E21-4208B45D4F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2360040"/>
            <a:ext cx="2952328" cy="21602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2584FD-1C0F-44B0-A540-FDB23EE296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4581129"/>
            <a:ext cx="295232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4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335EA-F1B5-4A34-AB64-27D65B23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49478"/>
            <a:ext cx="7498080" cy="34636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Принципы правильного наказания: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2490E2-3B7E-4DD0-B863-4EB9155726ED}"/>
              </a:ext>
            </a:extLst>
          </p:cNvPr>
          <p:cNvSpPr txBox="1"/>
          <p:nvPr/>
        </p:nvSpPr>
        <p:spPr>
          <a:xfrm>
            <a:off x="1187624" y="764704"/>
            <a:ext cx="77460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соблюдайте последовательность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учитывайте тяжесть проступка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ограничивайте длительность наказания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действуйте спокойно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согласуйте решение с супругом(ой)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демонстрируйте позитивный пример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учитывайте особенности ребенка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наказывайте ребенка наедине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разработайте ритуал примирения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9F8F0A-BAD3-418E-AC8C-48EC00D45F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4005064"/>
            <a:ext cx="3888432" cy="260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BED3F-D828-481C-B393-6BDAC08A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6239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Лояльные методы наказания: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D67F76-D285-40F8-B8DE-9BD36EF88F5C}"/>
              </a:ext>
            </a:extLst>
          </p:cNvPr>
          <p:cNvSpPr txBox="1"/>
          <p:nvPr/>
        </p:nvSpPr>
        <p:spPr>
          <a:xfrm>
            <a:off x="1187624" y="836712"/>
            <a:ext cx="763284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лишение привилегий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исправление совершенного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тайм-аут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извинение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игнорирование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получение негативного опыта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ограничение общения с ровесниками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наделение обязанностями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F24789-4746-4750-A22A-A2B65730ED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608" y="4099633"/>
            <a:ext cx="3352416" cy="2484047"/>
          </a:xfrm>
          <a:prstGeom prst="rect">
            <a:avLst/>
          </a:prstGeom>
        </p:spPr>
      </p:pic>
      <p:pic>
        <p:nvPicPr>
          <p:cNvPr id="7" name="Picture 4" descr="01_05_00">
            <a:extLst>
              <a:ext uri="{FF2B5EF4-FFF2-40B4-BE49-F238E27FC236}">
                <a16:creationId xmlns:a16="http://schemas.microsoft.com/office/drawing/2014/main" id="{1803F1B3-E037-479D-B575-75D526158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4040" y="4121696"/>
            <a:ext cx="3352416" cy="2484047"/>
          </a:xfrm>
          <a:prstGeom prst="rect">
            <a:avLst/>
          </a:prstGeom>
          <a:noFill/>
          <a:ln w="9525">
            <a:solidFill>
              <a:srgbClr val="003399">
                <a:alpha val="87057"/>
              </a:srgb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757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52845-A735-4CBD-8776-10B04AA9B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74320"/>
            <a:ext cx="7992888" cy="490384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назначении наказаний следует избегать: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50773C-C743-4055-9FF8-83958303AF15}"/>
              </a:ext>
            </a:extLst>
          </p:cNvPr>
          <p:cNvSpPr txBox="1"/>
          <p:nvPr/>
        </p:nvSpPr>
        <p:spPr>
          <a:xfrm>
            <a:off x="1115616" y="836712"/>
            <a:ext cx="79208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унижения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вред здоровью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одновременное наказание за несколько ошибок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публичное наказание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необоснованный отказ от наказания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отсроченное наказание</a:t>
            </a:r>
          </a:p>
        </p:txBody>
      </p:sp>
      <p:pic>
        <p:nvPicPr>
          <p:cNvPr id="5" name="Google Shape;120;p18">
            <a:extLst>
              <a:ext uri="{FF2B5EF4-FFF2-40B4-BE49-F238E27FC236}">
                <a16:creationId xmlns:a16="http://schemas.microsoft.com/office/drawing/2014/main" id="{2A9650F9-945C-449B-9514-923D32B317F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59832" y="3405416"/>
            <a:ext cx="3960440" cy="3047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85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1DB734-96C0-4A61-B1DA-8542DF5ABE17}"/>
              </a:ext>
            </a:extLst>
          </p:cNvPr>
          <p:cNvSpPr txBox="1"/>
          <p:nvPr/>
        </p:nvSpPr>
        <p:spPr>
          <a:xfrm>
            <a:off x="1259632" y="260648"/>
            <a:ext cx="763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Физическое наказание: «За» и «Против»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DD6621-63D7-4BCC-9138-1072171C02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1052736"/>
            <a:ext cx="705678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69A27-6175-4278-8826-F0749579B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7" y="274320"/>
            <a:ext cx="7704856" cy="53074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Последствия  физического наказания: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985E32-3AEB-4C4B-9B98-4F6D80B651ED}"/>
              </a:ext>
            </a:extLst>
          </p:cNvPr>
          <p:cNvSpPr txBox="1"/>
          <p:nvPr/>
        </p:nvSpPr>
        <p:spPr>
          <a:xfrm>
            <a:off x="1043608" y="805069"/>
            <a:ext cx="8028383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нанесение травмы ребенку (из-за чрезмерного применения силы)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психологические травмы (страхи, пониженная самооценка, социофобия и др.)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агрессивность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стремление бунтовать по любому поводу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стремление отомстить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испорченные детско-родительские отношения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8BF303-32F9-41E3-A533-2D694EAC4A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2994" y="3861048"/>
            <a:ext cx="3457038" cy="25922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8D3AF2-A500-4649-90A8-862768299B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3861048"/>
            <a:ext cx="352839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14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101E8-B782-46A9-8942-24C52393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9038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Итак: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A95967-2244-4339-959C-7CB8A541DAA3}"/>
              </a:ext>
            </a:extLst>
          </p:cNvPr>
          <p:cNvSpPr txBox="1"/>
          <p:nvPr/>
        </p:nvSpPr>
        <p:spPr>
          <a:xfrm>
            <a:off x="1043608" y="764704"/>
            <a:ext cx="7992888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идеального ребенка не существует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малыш – это личность, у которого есть желания, не всегда совпадающие с требованием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детей младше 2-3 лет не имеет смысла наказывать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важно учитывать возможные причины непослушания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нельзя наказывать ребенка за стремление познать окружающий мир, за желание помочь или неосторожные проступки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 меры наказания нужно согласовать со всеми членами семьи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лучше использовать конструктивные методы воздействия на ребенка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следует отказаться от физических наказаний, угроз, оскорбительных действий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Осуждать нужно проступок, а не личность ребенка!</a:t>
            </a:r>
          </a:p>
        </p:txBody>
      </p:sp>
    </p:spTree>
    <p:extLst>
      <p:ext uri="{BB962C8B-B14F-4D97-AF65-F5344CB8AC3E}">
        <p14:creationId xmlns:p14="http://schemas.microsoft.com/office/powerpoint/2010/main" val="85281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48C6FD88-2177-45F7-8C36-2B6696E51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640871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8C4F94-4465-4AF1-9240-415500D71D45}"/>
              </a:ext>
            </a:extLst>
          </p:cNvPr>
          <p:cNvSpPr txBox="1"/>
          <p:nvPr/>
        </p:nvSpPr>
        <p:spPr>
          <a:xfrm rot="10800000" flipV="1">
            <a:off x="1619672" y="71627"/>
            <a:ext cx="69127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  <a:cs typeface="Arial" pitchFamily="34" charset="0"/>
            </a:endParaRPr>
          </a:p>
          <a:p>
            <a:pPr algn="ctr"/>
            <a:r>
              <a:rPr lang="ru-RU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  <a:cs typeface="Arial" pitchFamily="34" charset="0"/>
              </a:rPr>
              <a:t>Спасибо за внимание!</a:t>
            </a:r>
            <a:endParaRPr lang="ru-RU"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994</TotalTime>
  <Words>677</Words>
  <Application>Microsoft Office PowerPoint</Application>
  <PresentationFormat>Экран (4:3)</PresentationFormat>
  <Paragraphs>114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Corbel</vt:lpstr>
      <vt:lpstr>Gill Sans MT</vt:lpstr>
      <vt:lpstr>Times New Roman</vt:lpstr>
      <vt:lpstr>Verdana</vt:lpstr>
      <vt:lpstr>Wingdings 2</vt:lpstr>
      <vt:lpstr>Солнцестояние</vt:lpstr>
      <vt:lpstr>      «Поощрение и наказание ребенка в семье»</vt:lpstr>
      <vt:lpstr>Презентация PowerPoint</vt:lpstr>
      <vt:lpstr>Презентация PowerPoint</vt:lpstr>
      <vt:lpstr>Презентация PowerPoint</vt:lpstr>
      <vt:lpstr>Поощрение – это проявление положительной оценки поведения ребёнка.</vt:lpstr>
      <vt:lpstr>Презентация PowerPoint</vt:lpstr>
      <vt:lpstr>  Не всегда и не все нужно поощрять! Чрезмерное заласкивание, захваливание порождают самодовольство, тщеславие, эгоизм. При частых необоснованных поощрениях дети привыкают к ним и не ценят. </vt:lpstr>
      <vt:lpstr>Презентация PowerPoint</vt:lpstr>
      <vt:lpstr>Презентация PowerPoint</vt:lpstr>
      <vt:lpstr>Презентация PowerPoint</vt:lpstr>
      <vt:lpstr>Виды наказаний:</vt:lpstr>
      <vt:lpstr>Презентация PowerPoint</vt:lpstr>
      <vt:lpstr>  </vt:lpstr>
      <vt:lpstr> Не рекомендуется наказывать ребенка: </vt:lpstr>
      <vt:lpstr>Принципы правильного наказания:</vt:lpstr>
      <vt:lpstr>Лояльные методы наказания:</vt:lpstr>
      <vt:lpstr>При назначении наказаний следует избегать:</vt:lpstr>
      <vt:lpstr>Презентация PowerPoint</vt:lpstr>
      <vt:lpstr>   Последствия  физического наказания:</vt:lpstr>
      <vt:lpstr>Итак: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на тему «Поощрения и наказания в семье»</dc:title>
  <dc:creator>Александр Озеров</dc:creator>
  <cp:lastModifiedBy>Екатерина Чимутова</cp:lastModifiedBy>
  <cp:revision>171</cp:revision>
  <dcterms:created xsi:type="dcterms:W3CDTF">2017-04-12T02:07:12Z</dcterms:created>
  <dcterms:modified xsi:type="dcterms:W3CDTF">2026-09-12T20:17:22Z</dcterms:modified>
</cp:coreProperties>
</file>