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8" r:id="rId3"/>
    <p:sldId id="270" r:id="rId4"/>
    <p:sldId id="269" r:id="rId5"/>
    <p:sldId id="271" r:id="rId6"/>
    <p:sldId id="265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8" y="5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Екатерина Чимутова" userId="4e1c11216741eefa" providerId="LiveId" clId="{E01BB03D-4D9F-4CF2-BCCB-B77BB2E13832}"/>
    <pc:docChg chg="modSld">
      <pc:chgData name="Екатерина Чимутова" userId="4e1c11216741eefa" providerId="LiveId" clId="{E01BB03D-4D9F-4CF2-BCCB-B77BB2E13832}" dt="2026-09-11T17:53:16.146" v="0" actId="20577"/>
      <pc:docMkLst>
        <pc:docMk/>
      </pc:docMkLst>
      <pc:sldChg chg="modSp mod">
        <pc:chgData name="Екатерина Чимутова" userId="4e1c11216741eefa" providerId="LiveId" clId="{E01BB03D-4D9F-4CF2-BCCB-B77BB2E13832}" dt="2026-09-11T17:53:16.146" v="0" actId="20577"/>
        <pc:sldMkLst>
          <pc:docMk/>
          <pc:sldMk cId="2503340620" sldId="265"/>
        </pc:sldMkLst>
        <pc:spChg chg="mod">
          <ac:chgData name="Екатерина Чимутова" userId="4e1c11216741eefa" providerId="LiveId" clId="{E01BB03D-4D9F-4CF2-BCCB-B77BB2E13832}" dt="2026-09-11T17:53:16.146" v="0" actId="20577"/>
          <ac:spMkLst>
            <pc:docMk/>
            <pc:sldMk cId="2503340620" sldId="265"/>
            <ac:spMk id="3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A1048-A34C-457C-ACBB-D3CA87E1F383}" type="datetimeFigureOut">
              <a:rPr lang="ru-RU" smtClean="0"/>
              <a:pPr/>
              <a:t>11.09.2026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C3D2C-A150-490A-81DE-454F0C2034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7194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A1048-A34C-457C-ACBB-D3CA87E1F383}" type="datetimeFigureOut">
              <a:rPr lang="ru-RU" smtClean="0"/>
              <a:pPr/>
              <a:t>11.09.2026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C3D2C-A150-490A-81DE-454F0C2034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31068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A1048-A34C-457C-ACBB-D3CA87E1F383}" type="datetimeFigureOut">
              <a:rPr lang="ru-RU" smtClean="0"/>
              <a:pPr/>
              <a:t>11.09.2026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C3D2C-A150-490A-81DE-454F0C2034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44586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A1048-A34C-457C-ACBB-D3CA87E1F383}" type="datetimeFigureOut">
              <a:rPr lang="ru-RU" smtClean="0"/>
              <a:pPr/>
              <a:t>11.09.2026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C3D2C-A150-490A-81DE-454F0C2034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87062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A1048-A34C-457C-ACBB-D3CA87E1F383}" type="datetimeFigureOut">
              <a:rPr lang="ru-RU" smtClean="0"/>
              <a:pPr/>
              <a:t>11.09.2026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C3D2C-A150-490A-81DE-454F0C2034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47462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A1048-A34C-457C-ACBB-D3CA87E1F383}" type="datetimeFigureOut">
              <a:rPr lang="ru-RU" smtClean="0"/>
              <a:pPr/>
              <a:t>11.09.2026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C3D2C-A150-490A-81DE-454F0C2034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86624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A1048-A34C-457C-ACBB-D3CA87E1F383}" type="datetimeFigureOut">
              <a:rPr lang="ru-RU" smtClean="0"/>
              <a:pPr/>
              <a:t>11.09.2026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C3D2C-A150-490A-81DE-454F0C2034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82602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A1048-A34C-457C-ACBB-D3CA87E1F383}" type="datetimeFigureOut">
              <a:rPr lang="ru-RU" smtClean="0"/>
              <a:pPr/>
              <a:t>11.09.2026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C3D2C-A150-490A-81DE-454F0C2034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80231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A1048-A34C-457C-ACBB-D3CA87E1F383}" type="datetimeFigureOut">
              <a:rPr lang="ru-RU" smtClean="0"/>
              <a:pPr/>
              <a:t>11.09.2026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C3D2C-A150-490A-81DE-454F0C2034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37988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A1048-A34C-457C-ACBB-D3CA87E1F383}" type="datetimeFigureOut">
              <a:rPr lang="ru-RU" smtClean="0"/>
              <a:pPr/>
              <a:t>11.09.2026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C3D2C-A150-490A-81DE-454F0C2034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82053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A1048-A34C-457C-ACBB-D3CA87E1F383}" type="datetimeFigureOut">
              <a:rPr lang="ru-RU" smtClean="0"/>
              <a:pPr/>
              <a:t>11.09.2026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C3D2C-A150-490A-81DE-454F0C2034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33434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2A1048-A34C-457C-ACBB-D3CA87E1F383}" type="datetimeFigureOut">
              <a:rPr lang="ru-RU" smtClean="0"/>
              <a:pPr/>
              <a:t>11.09.2026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5C3D2C-A150-490A-81DE-454F0C2034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56922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12" Type="http://schemas.openxmlformats.org/officeDocument/2006/relationships/image" Target="../media/image16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11" Type="http://schemas.openxmlformats.org/officeDocument/2006/relationships/image" Target="../media/image15.jpeg"/><Relationship Id="rId5" Type="http://schemas.openxmlformats.org/officeDocument/2006/relationships/image" Target="../media/image9.jpeg"/><Relationship Id="rId10" Type="http://schemas.openxmlformats.org/officeDocument/2006/relationships/image" Target="../media/image14.jpeg"/><Relationship Id="rId4" Type="http://schemas.openxmlformats.org/officeDocument/2006/relationships/image" Target="../media/image8.jpeg"/><Relationship Id="rId9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13" Type="http://schemas.openxmlformats.org/officeDocument/2006/relationships/image" Target="../media/image26.jpeg"/><Relationship Id="rId3" Type="http://schemas.openxmlformats.org/officeDocument/2006/relationships/image" Target="../media/image7.png"/><Relationship Id="rId7" Type="http://schemas.openxmlformats.org/officeDocument/2006/relationships/image" Target="../media/image20.png"/><Relationship Id="rId12" Type="http://schemas.openxmlformats.org/officeDocument/2006/relationships/image" Target="../media/image25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eg"/><Relationship Id="rId11" Type="http://schemas.openxmlformats.org/officeDocument/2006/relationships/image" Target="../media/image24.jpeg"/><Relationship Id="rId5" Type="http://schemas.openxmlformats.org/officeDocument/2006/relationships/image" Target="../media/image18.jpeg"/><Relationship Id="rId10" Type="http://schemas.openxmlformats.org/officeDocument/2006/relationships/image" Target="../media/image23.jpeg"/><Relationship Id="rId4" Type="http://schemas.openxmlformats.org/officeDocument/2006/relationships/image" Target="../media/image17.jpeg"/><Relationship Id="rId9" Type="http://schemas.openxmlformats.org/officeDocument/2006/relationships/image" Target="../media/image2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30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5" Type="http://schemas.openxmlformats.org/officeDocument/2006/relationships/hyperlink" Target="mailto:mdouds@mail.ru" TargetMode="External"/><Relationship Id="rId4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3" descr="F:\Cloud@Mail.Ru\Производство\ПРОЕКТЫ\318_Спорт\Преза\2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61234"/>
            <a:ext cx="9144000" cy="6508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F:\Cloud@Mail.Ru\Производство\ПРОЕКТЫ\318_Спорт\Преза\Лого_ДС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7543" y="1176738"/>
            <a:ext cx="2136775" cy="2809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85786" y="5286388"/>
            <a:ext cx="8136904" cy="13681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/>
          </a:p>
        </p:txBody>
      </p:sp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857224" y="5286388"/>
            <a:ext cx="8286776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Практический материал к методической разработке </a:t>
            </a:r>
            <a:endParaRPr kumimoji="0" lang="ru-RU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занятия для детей дошкольного возраста с использованием </a:t>
            </a:r>
            <a:r>
              <a:rPr kumimoji="0" 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нейротренажеров</a:t>
            </a:r>
            <a:endParaRPr kumimoji="0" lang="ru-RU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«По тропинке, по дорожке»</a:t>
            </a: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8196" name="Picture 4" descr="I:\конкурсы\Отдавая сердце\c8tTG6YzCkU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57686" y="1714488"/>
            <a:ext cx="4071966" cy="306351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423421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874562" y="1412776"/>
            <a:ext cx="7997512" cy="4416604"/>
          </a:xfrm>
        </p:spPr>
        <p:txBody>
          <a:bodyPr>
            <a:normAutofit/>
          </a:bodyPr>
          <a:lstStyle/>
          <a:p>
            <a:pPr marL="285750" indent="-285750">
              <a:buFont typeface="Arial" pitchFamily="34" charset="0"/>
              <a:buChar char="•"/>
            </a:pPr>
            <a:endParaRPr lang="ru-RU" sz="2000" dirty="0">
              <a:latin typeface="Times New Roman"/>
            </a:endParaRPr>
          </a:p>
          <a:p>
            <a:pPr>
              <a:buNone/>
            </a:pPr>
            <a:r>
              <a:rPr lang="ru-RU" sz="2000" i="1" dirty="0"/>
              <a:t>Структура занятия</a:t>
            </a:r>
            <a:r>
              <a:rPr lang="ru-RU" sz="2000" dirty="0"/>
              <a:t>:</a:t>
            </a:r>
          </a:p>
          <a:p>
            <a:pPr lvl="0"/>
            <a:r>
              <a:rPr lang="ru-RU" sz="2000" dirty="0"/>
              <a:t>Приветствие</a:t>
            </a:r>
          </a:p>
          <a:p>
            <a:pPr lvl="0"/>
            <a:r>
              <a:rPr lang="ru-RU" sz="2000" dirty="0"/>
              <a:t>Разминка (</a:t>
            </a:r>
            <a:r>
              <a:rPr lang="ru-RU" sz="2000" dirty="0" err="1"/>
              <a:t>логоритмические</a:t>
            </a:r>
            <a:r>
              <a:rPr lang="ru-RU" sz="2000" dirty="0"/>
              <a:t> упражнения)</a:t>
            </a:r>
          </a:p>
          <a:p>
            <a:pPr lvl="0"/>
            <a:r>
              <a:rPr lang="ru-RU" sz="2000" dirty="0"/>
              <a:t>Двигательные упражнения (</a:t>
            </a:r>
            <a:r>
              <a:rPr lang="ru-RU" sz="2000" dirty="0" err="1"/>
              <a:t>нейродорожка</a:t>
            </a:r>
            <a:r>
              <a:rPr lang="ru-RU" sz="2000" dirty="0"/>
              <a:t> с чередованием ползания, ходьбы)</a:t>
            </a:r>
          </a:p>
          <a:p>
            <a:pPr lvl="0"/>
            <a:r>
              <a:rPr lang="ru-RU" sz="2000" dirty="0"/>
              <a:t>Дидактические игры</a:t>
            </a:r>
          </a:p>
          <a:p>
            <a:pPr lvl="0"/>
            <a:r>
              <a:rPr lang="ru-RU" sz="2000" dirty="0"/>
              <a:t>Упражнения на координацию движений</a:t>
            </a:r>
          </a:p>
          <a:p>
            <a:pPr lvl="0"/>
            <a:r>
              <a:rPr lang="ru-RU" sz="2000" dirty="0" err="1"/>
              <a:t>Кинезиологические</a:t>
            </a:r>
            <a:r>
              <a:rPr lang="ru-RU" sz="2000" dirty="0"/>
              <a:t> упражнения</a:t>
            </a:r>
          </a:p>
          <a:p>
            <a:pPr lvl="0"/>
            <a:r>
              <a:rPr lang="ru-RU" sz="2000" dirty="0"/>
              <a:t>Игры в песочнице</a:t>
            </a:r>
          </a:p>
          <a:p>
            <a:pPr lvl="0"/>
            <a:r>
              <a:rPr lang="ru-RU" sz="2000" dirty="0"/>
              <a:t>Прощание</a:t>
            </a:r>
          </a:p>
          <a:p>
            <a:pPr marL="285750" indent="-285750">
              <a:buFont typeface="Arial" pitchFamily="34" charset="0"/>
              <a:buChar char="•"/>
            </a:pPr>
            <a:endParaRPr lang="ru-RU" sz="2000" dirty="0">
              <a:latin typeface="Times New Roman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4" y="20787"/>
            <a:ext cx="774700" cy="685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84368" y="132098"/>
            <a:ext cx="972108" cy="1224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4106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F:\Cloud@Mail.Ru\Производство\ПРОЕКТЫ\318_Спорт\Преза\21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6868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F:\Cloud@Mail.Ru\Производство\ПРОЕКТЫ\318_Спорт\Преза\низ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10188" y="6153650"/>
            <a:ext cx="3833813" cy="666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42" descr="Набор тактильных мячиков, 6шт.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7158" y="3143248"/>
            <a:ext cx="2071702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Заголовок 3"/>
          <p:cNvSpPr txBox="1">
            <a:spLocks/>
          </p:cNvSpPr>
          <p:nvPr/>
        </p:nvSpPr>
        <p:spPr bwMode="auto">
          <a:xfrm>
            <a:off x="2432050" y="-20638"/>
            <a:ext cx="6681788" cy="9779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ru-RU" sz="2400" b="1" dirty="0" err="1">
                <a:solidFill>
                  <a:schemeClr val="bg1"/>
                </a:solidFill>
              </a:rPr>
              <a:t>Нейро-оборудование</a:t>
            </a:r>
            <a:endParaRPr lang="ru-RU" sz="2400" b="1" dirty="0">
              <a:solidFill>
                <a:schemeClr val="bg1"/>
              </a:solidFill>
            </a:endParaRPr>
          </a:p>
        </p:txBody>
      </p:sp>
      <p:pic>
        <p:nvPicPr>
          <p:cNvPr id="14" name="Picture 25" descr="Мячи резиновые (комплект из 5 мячей различного диаметра) — Кайлас-Н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5720" y="2428868"/>
            <a:ext cx="2408238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3" descr="Балансир прямоугольный деревянный купить на сайте Доступная Страна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8596" y="928670"/>
            <a:ext cx="2356366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4" name="AutoShape 2" descr="Дорожка балансировочная / Игрушки оптом от производителя Стром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76" name="AutoShape 4" descr="Дорожка балансировочная / Игрушки оптом от производителя Стром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78" name="AutoShape 6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9" name="Picture 7" descr="I:\конкурсы\Отдавая сердце\6610548249.jp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54756" y="1142984"/>
            <a:ext cx="1888642" cy="3429024"/>
          </a:xfrm>
          <a:prstGeom prst="rect">
            <a:avLst/>
          </a:prstGeom>
          <a:noFill/>
        </p:spPr>
      </p:pic>
      <p:sp>
        <p:nvSpPr>
          <p:cNvPr id="3081" name="AutoShape 9" descr="https://sun9-76.userapi.com/impg/ARJnzrpE2Jb_wOopqOnb6RcpDoJSIsCDaOkyqg/1Yob5S7ER9w.jpg?size=474x1080&amp;quality=95&amp;sign=7b6e71c2cd2257137585903b323a0b53&amp;type=albu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82" name="Picture 10" descr="I:\конкурсы\Отдавая сердце\1Yob5S7ER9w.jp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436"/>
          <a:stretch>
            <a:fillRect/>
          </a:stretch>
        </p:blipFill>
        <p:spPr bwMode="auto">
          <a:xfrm>
            <a:off x="4357686" y="1071546"/>
            <a:ext cx="2214578" cy="2214578"/>
          </a:xfrm>
          <a:prstGeom prst="rect">
            <a:avLst/>
          </a:prstGeom>
          <a:noFill/>
        </p:spPr>
      </p:pic>
      <p:pic>
        <p:nvPicPr>
          <p:cNvPr id="3083" name="Picture 11" descr="I:\конкурсы\Отдавая сердце\D0n3jhHmotg.jpg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0034" y="5072074"/>
            <a:ext cx="2071702" cy="1428736"/>
          </a:xfrm>
          <a:prstGeom prst="rect">
            <a:avLst/>
          </a:prstGeom>
          <a:noFill/>
        </p:spPr>
      </p:pic>
      <p:pic>
        <p:nvPicPr>
          <p:cNvPr id="3084" name="Picture 12" descr="I:\конкурсы\Отдавая сердце\o3bDbn7_KrU.jpg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00496" y="3500438"/>
            <a:ext cx="1785950" cy="2428892"/>
          </a:xfrm>
          <a:prstGeom prst="rect">
            <a:avLst/>
          </a:prstGeom>
          <a:noFill/>
        </p:spPr>
      </p:pic>
      <p:pic>
        <p:nvPicPr>
          <p:cNvPr id="3085" name="Picture 13" descr="I:\конкурсы\Отдавая сердце\JymuxfTyjnQ.jpg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72264" y="1214422"/>
            <a:ext cx="2428892" cy="1000132"/>
          </a:xfrm>
          <a:prstGeom prst="rect">
            <a:avLst/>
          </a:prstGeom>
          <a:noFill/>
        </p:spPr>
      </p:pic>
      <p:pic>
        <p:nvPicPr>
          <p:cNvPr id="3086" name="Picture 14" descr="I:\конкурсы\Отдавая сердце\UdqYJtlRIxo.jpg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15140" y="2214554"/>
            <a:ext cx="2214578" cy="408464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512293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F:\Cloud@Mail.Ru\Производство\ПРОЕКТЫ\318_Спорт\Преза\21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692" y="-19219"/>
            <a:ext cx="9144001" cy="6868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F:\Cloud@Mail.Ru\Производство\ПРОЕКТЫ\318_Спорт\Преза\низ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10188" y="6153650"/>
            <a:ext cx="3833813" cy="666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Заголовок 3"/>
          <p:cNvSpPr txBox="1">
            <a:spLocks/>
          </p:cNvSpPr>
          <p:nvPr/>
        </p:nvSpPr>
        <p:spPr bwMode="auto">
          <a:xfrm>
            <a:off x="2432050" y="-20638"/>
            <a:ext cx="6681788" cy="9779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ru-RU" sz="2400" b="1" dirty="0">
                <a:solidFill>
                  <a:schemeClr val="bg1"/>
                </a:solidFill>
              </a:rPr>
              <a:t>Дидактические игры на развитие эмоций</a:t>
            </a:r>
          </a:p>
        </p:txBody>
      </p:sp>
      <p:pic>
        <p:nvPicPr>
          <p:cNvPr id="2049" name="Picture 1" descr="I:\конкурсы\ЛЭПбук\5-7 лет\Внимание\корректурная проба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2844" y="1000107"/>
            <a:ext cx="3643338" cy="2706575"/>
          </a:xfrm>
          <a:prstGeom prst="rect">
            <a:avLst/>
          </a:prstGeom>
          <a:noFill/>
        </p:spPr>
      </p:pic>
      <p:pic>
        <p:nvPicPr>
          <p:cNvPr id="2050" name="Picture 2" descr="I:\конкурсы\ЛЭПбук\3-5 лет\разрезные\0c13ba1ba9637fb1d5e286f87180b37f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57620" y="1000108"/>
            <a:ext cx="2028839" cy="2750968"/>
          </a:xfrm>
          <a:prstGeom prst="rect">
            <a:avLst/>
          </a:prstGeom>
          <a:noFill/>
        </p:spPr>
      </p:pic>
      <p:pic>
        <p:nvPicPr>
          <p:cNvPr id="2" name="Рисунок 1" descr="C:\Users\ВВН\Downloads\SmartPic_20240503093044_60324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0800000">
            <a:off x="0" y="3643314"/>
            <a:ext cx="3760116" cy="15335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Рисунок 16" descr="E:\2023-2024\Конкурсы выступления\Летбук\Младьший средний возраст\домик.png"/>
          <p:cNvPicPr/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72198" y="1000108"/>
            <a:ext cx="2928958" cy="392909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5" name="Рисунок 6" descr="Picture background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28992" y="3786190"/>
            <a:ext cx="1712514" cy="2290765"/>
          </a:xfrm>
          <a:prstGeom prst="rect">
            <a:avLst/>
          </a:prstGeom>
          <a:noFill/>
        </p:spPr>
      </p:pic>
      <p:pic>
        <p:nvPicPr>
          <p:cNvPr id="2054" name="Рисунок 4" descr="Picture background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00826" y="4929198"/>
            <a:ext cx="953587" cy="1181092"/>
          </a:xfrm>
          <a:prstGeom prst="rect">
            <a:avLst/>
          </a:prstGeom>
          <a:noFill/>
        </p:spPr>
      </p:pic>
      <p:pic>
        <p:nvPicPr>
          <p:cNvPr id="3" name="Рисунок 16" descr="Picture background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43570" y="5000636"/>
            <a:ext cx="837320" cy="1143008"/>
          </a:xfrm>
          <a:prstGeom prst="rect">
            <a:avLst/>
          </a:prstGeom>
          <a:noFill/>
        </p:spPr>
      </p:pic>
      <p:pic>
        <p:nvPicPr>
          <p:cNvPr id="2052" name="Рисунок 19" descr="Picture background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00298" y="5429264"/>
            <a:ext cx="881505" cy="1209620"/>
          </a:xfrm>
          <a:prstGeom prst="rect">
            <a:avLst/>
          </a:prstGeom>
          <a:noFill/>
        </p:spPr>
      </p:pic>
      <p:pic>
        <p:nvPicPr>
          <p:cNvPr id="2056" name="Рисунок 7" descr="Picture background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14942" y="3837683"/>
            <a:ext cx="804861" cy="1094938"/>
          </a:xfrm>
          <a:prstGeom prst="rect">
            <a:avLst/>
          </a:prstGeom>
          <a:noFill/>
        </p:spPr>
      </p:pic>
      <p:pic>
        <p:nvPicPr>
          <p:cNvPr id="2057" name="Рисунок 13" descr="Picture background"/>
          <p:cNvPicPr>
            <a:picLocks noChangeAspect="1" noChangeArrowheads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80320" y="4929198"/>
            <a:ext cx="1663680" cy="1179579"/>
          </a:xfrm>
          <a:prstGeom prst="rect">
            <a:avLst/>
          </a:prstGeom>
          <a:noFill/>
        </p:spPr>
      </p:pic>
      <p:sp>
        <p:nvSpPr>
          <p:cNvPr id="2058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59" name="Rectangle 11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80204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3" descr="F:\Cloud@Mail.Ru\Производство\ПРОЕКТЫ\318_Спорт\Преза\21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11113"/>
            <a:ext cx="9144000" cy="686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5" descr="F:\Cloud@Mail.Ru\Производство\ПРОЕКТЫ\318_Спорт\Преза\низ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10188" y="6153150"/>
            <a:ext cx="3833812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4" name="AutoShape 5" descr="IMG-2d4198dc7197aae3dc19b3f092874896-V.jpg"/>
          <p:cNvSpPr>
            <a:spLocks noChangeAspect="1" noChangeArrowheads="1"/>
          </p:cNvSpPr>
          <p:nvPr/>
        </p:nvSpPr>
        <p:spPr bwMode="auto">
          <a:xfrm>
            <a:off x="144463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ru-RU" altLang="ru-RU"/>
          </a:p>
        </p:txBody>
      </p:sp>
      <p:sp>
        <p:nvSpPr>
          <p:cNvPr id="5125" name="AutoShape 7" descr="IMG-2d4198dc7197aae3dc19b3f092874896-V.jpg"/>
          <p:cNvSpPr>
            <a:spLocks noChangeAspect="1" noChangeArrowheads="1"/>
          </p:cNvSpPr>
          <p:nvPr/>
        </p:nvSpPr>
        <p:spPr bwMode="auto">
          <a:xfrm>
            <a:off x="144463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ru-RU" altLang="ru-RU"/>
          </a:p>
        </p:txBody>
      </p:sp>
      <p:sp>
        <p:nvSpPr>
          <p:cNvPr id="5126" name="AutoShape 11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ru-RU" altLang="ru-RU"/>
          </a:p>
        </p:txBody>
      </p:sp>
      <p:pic>
        <p:nvPicPr>
          <p:cNvPr id="5127" name="Picture 1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28750" y="1143000"/>
            <a:ext cx="6024563" cy="273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8" name="Picture 13" descr="H:\конкурсы\Форум раннее детство\фото\b287776e4a1ee246115a78594fb0ccee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5750" y="3857625"/>
            <a:ext cx="2549525" cy="223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9" name="Picture 14" descr="H:\конкурсы\Форум раннее детство\фото\f74c3298ad261b8f3d44d343d615e708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86125" y="4214813"/>
            <a:ext cx="2463800" cy="164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0" name="Picture 15" descr="H:\конкурсы\Форум раннее детство\фото\KAMYKI-KAMIENIE-DEKORACYJNE-SZKLANE-AKWARIUM-KWIETNIK-370G-KOLOROWE.jp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72188" y="3786188"/>
            <a:ext cx="2143125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Заголовок 3"/>
          <p:cNvSpPr txBox="1">
            <a:spLocks/>
          </p:cNvSpPr>
          <p:nvPr/>
        </p:nvSpPr>
        <p:spPr bwMode="auto">
          <a:xfrm>
            <a:off x="2432050" y="-20638"/>
            <a:ext cx="6681788" cy="9779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ru-RU" sz="2400" b="1" dirty="0">
                <a:solidFill>
                  <a:schemeClr val="bg1"/>
                </a:solidFill>
              </a:rPr>
              <a:t>Средства песочной терапии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F:\Cloud@Mail.Ru\Производство\ПРОЕКТЫ\318_Спорт\Преза\21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" y="-149308"/>
            <a:ext cx="9144001" cy="6868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F:\Cloud@Mail.Ru\Производство\ПРОЕКТЫ\318_Спорт\Преза\низ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10188" y="6153650"/>
            <a:ext cx="3833813" cy="666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Прямоугольник 20"/>
          <p:cNvSpPr/>
          <p:nvPr/>
        </p:nvSpPr>
        <p:spPr>
          <a:xfrm>
            <a:off x="3008734" y="2236988"/>
            <a:ext cx="129614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Impact" pitchFamily="34" charset="0"/>
                <a:cs typeface="Arial" pitchFamily="34" charset="0"/>
              </a:rPr>
              <a:t>Подзаголовок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5204345" y="2167468"/>
            <a:ext cx="129614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Impact" pitchFamily="34" charset="0"/>
                <a:cs typeface="Arial" pitchFamily="34" charset="0"/>
              </a:rPr>
              <a:t>Подзаголовок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7408507" y="2130801"/>
            <a:ext cx="129614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Impact" pitchFamily="34" charset="0"/>
                <a:cs typeface="Arial" pitchFamily="34" charset="0"/>
              </a:rPr>
              <a:t>Подзаголовок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5148065" y="2714165"/>
            <a:ext cx="1304585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7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Читать художественную литературу с сюжетом спортивной тематики – занятие увлекательное. Во-первых, это возможность побывать в таких ситуациях, где в силу характера, географического положения и других причин (к примеру, читать о боксе - женщинам) не окажешься. Во-вторых, благодаря художественной выразительности текстов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7408508" y="2714165"/>
            <a:ext cx="1304585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7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Читать художественную литературу с сюжетом спортивной тематики – занятие увлекательное. Во-первых, это возможность побывать в таких ситуациях, где в силу характера, географического положения и других причин (к примеру, читать о боксе - женщинам) не окажешься. Во-вторых, благодаря художественной выразительности текстов</a:t>
            </a:r>
          </a:p>
        </p:txBody>
      </p:sp>
      <p:pic>
        <p:nvPicPr>
          <p:cNvPr id="22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19" y="1700809"/>
            <a:ext cx="2376265" cy="31683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07504" y="20568"/>
            <a:ext cx="2277616" cy="10081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599394" y="1028733"/>
            <a:ext cx="4572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/>
              <a:t>Контакты:</a:t>
            </a:r>
          </a:p>
          <a:p>
            <a:endParaRPr lang="ru-RU" sz="2000" dirty="0"/>
          </a:p>
          <a:p>
            <a:r>
              <a:rPr lang="ru-RU" sz="2000" dirty="0"/>
              <a:t>Педагог-психолог высшей квалификационной категории</a:t>
            </a:r>
          </a:p>
          <a:p>
            <a:r>
              <a:rPr lang="ru-RU" sz="2000" dirty="0"/>
              <a:t>Учитель-дефектолог </a:t>
            </a:r>
          </a:p>
          <a:p>
            <a:r>
              <a:rPr lang="ru-RU" sz="2000" dirty="0" err="1"/>
              <a:t>Войцихова</a:t>
            </a:r>
            <a:r>
              <a:rPr lang="ru-RU" sz="2000" dirty="0"/>
              <a:t> Ирина Михайловна</a:t>
            </a:r>
          </a:p>
          <a:p>
            <a:endParaRPr lang="ru-RU" sz="2000" dirty="0"/>
          </a:p>
          <a:p>
            <a:r>
              <a:rPr lang="ru-RU" dirty="0"/>
              <a:t>МАДОУ «</a:t>
            </a:r>
            <a:r>
              <a:rPr lang="ru-RU" dirty="0" err="1"/>
              <a:t>Детспорт</a:t>
            </a:r>
            <a:r>
              <a:rPr lang="ru-RU" dirty="0"/>
              <a:t>»</a:t>
            </a:r>
          </a:p>
          <a:p>
            <a:r>
              <a:rPr lang="ru-RU" dirty="0"/>
              <a:t>г. Пермь</a:t>
            </a:r>
          </a:p>
          <a:p>
            <a:r>
              <a:rPr lang="ru-RU" dirty="0"/>
              <a:t>ул. </a:t>
            </a:r>
            <a:r>
              <a:rPr lang="ru-RU" dirty="0" err="1"/>
              <a:t>Сысольская</a:t>
            </a:r>
            <a:r>
              <a:rPr lang="ru-RU" dirty="0"/>
              <a:t>, 9 «а»</a:t>
            </a:r>
          </a:p>
          <a:p>
            <a:r>
              <a:rPr lang="ru-RU" dirty="0" err="1"/>
              <a:t>e-mail</a:t>
            </a:r>
            <a:r>
              <a:rPr lang="ru-RU" dirty="0"/>
              <a:t>: </a:t>
            </a:r>
            <a:r>
              <a:rPr lang="ru-RU" u="sng" dirty="0">
                <a:hlinkClick r:id="rId5"/>
              </a:rPr>
              <a:t>mdouds318@mail.ru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50334062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440</TotalTime>
  <Words>193</Words>
  <Application>Microsoft Office PowerPoint</Application>
  <PresentationFormat>Экран (4:3)</PresentationFormat>
  <Paragraphs>31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Arial</vt:lpstr>
      <vt:lpstr>Calibri</vt:lpstr>
      <vt:lpstr>Impact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Зам по ВМР</dc:creator>
  <cp:lastModifiedBy>Екатерина Чимутова</cp:lastModifiedBy>
  <cp:revision>37</cp:revision>
  <dcterms:created xsi:type="dcterms:W3CDTF">2021-08-31T06:24:45Z</dcterms:created>
  <dcterms:modified xsi:type="dcterms:W3CDTF">2026-09-11T17:53:23Z</dcterms:modified>
</cp:coreProperties>
</file>