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Patrick Hand" panose="020F0502020204030204" pitchFamily="2" charset="0"/>
      <p:regular r:id="rId1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6273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AD6D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AD6D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AD6D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AD6D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AD6D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AD6D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CAD6DE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3225998"/>
            <a:ext cx="4937760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Подготовка к школе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864037" y="4213384"/>
            <a:ext cx="74159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Начните учебный год с уверенностью! Вот что важно знать о подготовке вашего ребенка к первому </a:t>
            </a:r>
            <a:r>
              <a:rPr lang="en-US" sz="19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классу</a:t>
            </a: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</a:t>
            </a:r>
            <a:r>
              <a:rPr lang="ru-RU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383838"/>
              </a:solidFill>
              <a:latin typeface="Patrick Hand" pitchFamily="34" charset="0"/>
              <a:ea typeface="Patrick Hand" pitchFamily="34" charset="-122"/>
              <a:cs typeface="Patrick Hand" pitchFamily="34" charset="-120"/>
            </a:endParaRP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383838"/>
              </a:solidFill>
              <a:latin typeface="Patrick Hand" pitchFamily="34" charset="0"/>
              <a:ea typeface="Patrick Hand" pitchFamily="34" charset="-122"/>
              <a:cs typeface="Patrick Hand" pitchFamily="34" charset="-120"/>
            </a:endParaRP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383838"/>
              </a:solidFill>
              <a:latin typeface="Patrick Hand" pitchFamily="34" charset="0"/>
              <a:ea typeface="Patrick Hand" pitchFamily="34" charset="-122"/>
              <a:cs typeface="Patrick Hand" pitchFamily="34" charset="-120"/>
            </a:endParaRP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383838"/>
              </a:solidFill>
              <a:latin typeface="Patrick Hand" pitchFamily="34" charset="0"/>
              <a:ea typeface="Patrick Hand" pitchFamily="34" charset="-122"/>
              <a:cs typeface="Patrick Hand" pitchFamily="34" charset="-120"/>
            </a:endParaRP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383838"/>
              </a:solidFill>
              <a:latin typeface="Patrick Hand" pitchFamily="34" charset="0"/>
              <a:ea typeface="Patrick Hand" pitchFamily="34" charset="-122"/>
              <a:cs typeface="Patrick Hand" pitchFamily="34" charset="-120"/>
            </a:endParaRP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383838"/>
              </a:solidFill>
              <a:latin typeface="Patrick Hand" pitchFamily="34" charset="0"/>
              <a:ea typeface="Patrick Hand" pitchFamily="34" charset="-122"/>
              <a:cs typeface="Patrick Hand" pitchFamily="34" charset="-120"/>
            </a:endParaRPr>
          </a:p>
          <a:p>
            <a:pPr marL="0" indent="0" algn="l">
              <a:lnSpc>
                <a:spcPts val="3100"/>
              </a:lnSpc>
              <a:buNone/>
            </a:pPr>
            <a:r>
              <a:rPr lang="ru-RU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Родительское собрание</a:t>
            </a: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383838"/>
              </a:solidFill>
            </a:endParaRP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383838"/>
              </a:solidFill>
            </a:endParaRP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383838"/>
              </a:solidFill>
            </a:endParaRP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383838"/>
              </a:solidFill>
            </a:endParaRP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383838"/>
              </a:solidFill>
            </a:endParaRPr>
          </a:p>
          <a:p>
            <a:pPr marL="0" indent="0" algn="l">
              <a:lnSpc>
                <a:spcPts val="3100"/>
              </a:lnSpc>
              <a:buNone/>
            </a:pPr>
            <a:endParaRPr lang="ru-RU" sz="1900" dirty="0">
              <a:solidFill>
                <a:srgbClr val="383838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248" y="1644098"/>
            <a:ext cx="6366926" cy="363871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21025" y="1125938"/>
            <a:ext cx="5793105" cy="518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1. Академическая готовность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273163" y="2391849"/>
            <a:ext cx="7693104" cy="1326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Академическая готовность является важным аспектом подготовки ребенка к школе. Она включает в себя базовые знания и навыки, необходимые для успешного усвоения учебной программы. Проверьте, обладает ли ваш ребенок следующими умениями: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187564" y="3799893"/>
            <a:ext cx="4163129" cy="3315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Знает алфавит (печатные буквы)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187564" y="4180747"/>
            <a:ext cx="7693104" cy="3315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Умеет считать до 10 и обратно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87564" y="4584845"/>
            <a:ext cx="7693104" cy="3315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Умеет сравнивать количество предметов (больше, меньше, равно)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187564" y="4988944"/>
            <a:ext cx="7693104" cy="3315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Может назвать основные цвета и формы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87564" y="5393043"/>
            <a:ext cx="6855223" cy="373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Умеет группировать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предметы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по</a:t>
            </a:r>
            <a:r>
              <a:rPr lang="ru-RU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признакам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(цвет, форма, размер)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187564" y="5812332"/>
            <a:ext cx="7693104" cy="3315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Может пересказать короткий рассказ или сказку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90357" y="6523702"/>
            <a:ext cx="12530676" cy="100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600"/>
              </a:lnSpc>
              <a:buNone/>
            </a:pP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Если ребенок испытывает трудности в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какой-либо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из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этих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областей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,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рекомендуется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уделить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этому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дополнительное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внимание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и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позаниматься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с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ним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,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используя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игровые методы и наглядные пособия.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Важно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помнить, что развитие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академических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навыков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должно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быть интересным и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увлекательным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для</a:t>
            </a:r>
            <a:r>
              <a:rPr lang="en-US" sz="1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ребенка.</a:t>
            </a:r>
            <a:endParaRPr lang="en-US" sz="16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831097" y="7767484"/>
            <a:ext cx="1679077" cy="3637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20716" y="1351598"/>
            <a:ext cx="9988272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2. Социально-эмоциональная готовность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1920716" y="4841081"/>
            <a:ext cx="248959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Социальные навыки</a:t>
            </a:r>
            <a:endParaRPr lang="en-US" sz="1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1920716" y="5297805"/>
            <a:ext cx="3349466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Умение делиться, сотрудничать и решать конфликты мирным путем.</a:t>
            </a:r>
            <a:endParaRPr lang="en-US" sz="1900" dirty="0"/>
          </a:p>
        </p:txBody>
      </p:sp>
      <p:sp>
        <p:nvSpPr>
          <p:cNvPr id="7" name="Text 3"/>
          <p:cNvSpPr/>
          <p:nvPr/>
        </p:nvSpPr>
        <p:spPr>
          <a:xfrm>
            <a:off x="5640467" y="4841081"/>
            <a:ext cx="331731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Эмоциональный интеллект</a:t>
            </a:r>
            <a:endParaRPr lang="en-US" sz="1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5640467" y="5297805"/>
            <a:ext cx="3349466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Понимание своих и чужих эмоций, умение их выражать и контролировать.</a:t>
            </a:r>
            <a:endParaRPr lang="en-US" sz="1900" dirty="0"/>
          </a:p>
        </p:txBody>
      </p:sp>
      <p:sp>
        <p:nvSpPr>
          <p:cNvPr id="10" name="Text 5"/>
          <p:cNvSpPr/>
          <p:nvPr/>
        </p:nvSpPr>
        <p:spPr>
          <a:xfrm>
            <a:off x="9615856" y="3502159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Уверенность в себе</a:t>
            </a:r>
            <a:endParaRPr lang="en-US" sz="1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9435028" y="3836969"/>
            <a:ext cx="2572888" cy="17012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Вера в свои силы и возможности, готовность пробовать новое.</a:t>
            </a:r>
            <a:endParaRPr lang="en-US" sz="19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523" y="2462450"/>
            <a:ext cx="3683659" cy="2070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6898" y="2183874"/>
            <a:ext cx="2619012" cy="24420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8988" y="2116813"/>
            <a:ext cx="2469435" cy="43215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77727" y="7736988"/>
            <a:ext cx="1676545" cy="3657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83859" y="297875"/>
            <a:ext cx="7288411" cy="5036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3. Физическая готовность и здоровье</a:t>
            </a:r>
            <a:endParaRPr lang="en-US" sz="3150" dirty="0"/>
          </a:p>
        </p:txBody>
      </p:sp>
      <p:sp>
        <p:nvSpPr>
          <p:cNvPr id="4" name="Text 1"/>
          <p:cNvSpPr/>
          <p:nvPr/>
        </p:nvSpPr>
        <p:spPr>
          <a:xfrm>
            <a:off x="419833" y="1004377"/>
            <a:ext cx="7734062" cy="1289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Физическое здоровье и развитие играют важную роль в успешной адаптации ребенка к школе. Убедитесь, что ваш ребенок физически готов к учебным нагрузкам и обладает необходимыми навыками самообслуживания. Проверьте следующие аспекты: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1766853" y="2078582"/>
            <a:ext cx="7734062" cy="644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Хорошо развита мелкая моторика (умеет держать карандаш, рисовать, вырезать)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1766853" y="2793672"/>
            <a:ext cx="7734062" cy="644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Имеет сформированные навыки самообслуживания (одеваться, обуваться, умываться)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1766853" y="3508761"/>
            <a:ext cx="7734062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Имеет хорошее зрение и слух (проверено врачом)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766853" y="3901548"/>
            <a:ext cx="7734062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Сделаны все необходимые прививки (согласно календарю прививок)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570839" y="4262947"/>
            <a:ext cx="5651747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Ребенок приучен к режиму дня (достаточно спит, правильно питается)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7843189" y="5534347"/>
            <a:ext cx="5651747" cy="1289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Регулярно посещайте врачей для профилактических осмотров, следите за питанием и режимом дня ребенка. Развивайте мелкую моторику с помощью игр и занятий, требующих точности движений. Поощряйте физическую активность и занятия спортом.</a:t>
            </a:r>
            <a:endParaRPr lang="en-US" sz="1550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37" y="4514084"/>
            <a:ext cx="7485602" cy="35995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24437" y="7755556"/>
            <a:ext cx="1682642" cy="3657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10101" y="637580"/>
            <a:ext cx="4629150" cy="578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4. Развитие речи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810101" y="1563410"/>
            <a:ext cx="7523798" cy="1851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Развитие речи является важным показателем готовности ребенка к школе. Хорошо развитая речь позволяет ребенку эффективно общаться, понимать учебный материал и выражать свои мысли. Оцените уровень развития речи вашего ребенка </a:t>
            </a:r>
            <a:r>
              <a:rPr lang="en-US" sz="1800" dirty="0" err="1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по</a:t>
            </a: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следующим критериям: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810101" y="3675221"/>
            <a:ext cx="752379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Четко произносит все звуки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10101" y="4126468"/>
            <a:ext cx="752379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Строит простые и сложные предложения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10101" y="4577715"/>
            <a:ext cx="752379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Понимает значение слов и выражений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10101" y="5028962"/>
            <a:ext cx="752379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Может рассказать о себе и своей семье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10101" y="5480209"/>
            <a:ext cx="752379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Умеет задавать вопросы и отвечать на них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10101" y="6110883"/>
            <a:ext cx="7523798" cy="1481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Разговаривайте с ребенком, читайте ему книги, обсуждайте прочитанное, играйте в словесные игры. Если у ребенка есть проблемы с речью, обратитесь к логопеду для консультации и коррекции.</a:t>
            </a:r>
            <a:endParaRPr lang="en-US" sz="1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6990" y="925492"/>
            <a:ext cx="5836801" cy="6240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74679" y="7770374"/>
            <a:ext cx="1682642" cy="3657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0101" y="822722"/>
            <a:ext cx="4869894" cy="578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5. Внимание и память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810101" y="1748552"/>
            <a:ext cx="7523798" cy="1481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Внимание и память являются важными когнитивными функциями, необходимыми для успешного обучения в школе. Оцените, насколько хорошо развиты эти функции у вашего ребенка: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810101" y="3490079"/>
            <a:ext cx="752379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Может концентрироваться на задании в течение 15-20 минут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10101" y="3941326"/>
            <a:ext cx="752379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Запоминает короткие стихи и песни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10101" y="4392573"/>
            <a:ext cx="752379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Может повторить последовательность из 3-4 действий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10101" y="4843820"/>
            <a:ext cx="752379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Умеет находить отличия между двумя картинками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10101" y="5295067"/>
            <a:ext cx="7523798" cy="370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Помнит имена своих друзей и учителей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10101" y="5925741"/>
            <a:ext cx="7523798" cy="1481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Развивайте внимание и память ребенка с помощью специальных игр и упражнений, таких как "найди отличия", "что изменилось", "запомни и повтори". Поощряйте ребенка к чтению и заучиванию стихов.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9236" y="972145"/>
            <a:ext cx="7578328" cy="1118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6. Практическая готовность (что нужно купить)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269236" y="2426137"/>
            <a:ext cx="7578328" cy="10737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Подготовка к школе включает в себя приобретение необходимых учебных принадлежностей и одежды. Составьте список необходимых покупок и приобретите все необходимое заранее: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69236" y="3751421"/>
            <a:ext cx="7578328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Школьная форма или одежда (согласно требованиям школы)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69236" y="4187547"/>
            <a:ext cx="7578328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Рюкзак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269236" y="4623673"/>
            <a:ext cx="7578328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Пенал, карандаши, ручки, ластик, точилка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6269236" y="5059799"/>
            <a:ext cx="7578328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Тетради, обложки для тетрадей и учебников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6269236" y="5495925"/>
            <a:ext cx="7578328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Альбом для рисования, краски, кисти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6269236" y="5932051"/>
            <a:ext cx="7578328" cy="357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Спортивная форма и обувь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6269236" y="6541532"/>
            <a:ext cx="7578328" cy="7158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Привлекайте ребенка к выбору школьных принадлежностей, чтобы создать у него положительное отношение к школе.</a:t>
            </a:r>
            <a:endParaRPr lang="en-US" sz="175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4582" y="7760326"/>
            <a:ext cx="1682642" cy="3657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04743" y="845106"/>
            <a:ext cx="6698694" cy="574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7. Организационные вопросы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804743" y="1764625"/>
            <a:ext cx="7534513" cy="1103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Перед началом учебного года необходимо решить ряд организационных вопросов, чтобы обеспечить ребенку комфортную и безопасную адаптацию к школе: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804743" y="3126581"/>
            <a:ext cx="7534513" cy="367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Ребенок зачислен в школу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04743" y="3574733"/>
            <a:ext cx="7534513" cy="367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Известно имя и контактные данные классного руководителя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04743" y="4022884"/>
            <a:ext cx="7534513" cy="367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Подготовлено рабочее место для занятий дома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04743" y="4471035"/>
            <a:ext cx="7534513" cy="367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Обсужден маршрут до школы и обратно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04743" y="4919186"/>
            <a:ext cx="7534513" cy="367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Ознакомлен с правилами поведения в школе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04743" y="5545574"/>
            <a:ext cx="7534513" cy="183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Посетите школу вместе с ребенком, познакомьте его с классным руководителем и другими учениками. Обсудите с ребенком правила поведения в школе и возможные трудности, с которыми он может столкнуться. Важно создать у ребенка позитивное представление о школе и поддержать его в период адаптации.</a:t>
            </a:r>
            <a:endParaRPr lang="en-US" sz="1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9256" y="0"/>
            <a:ext cx="6291144" cy="82212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714</Words>
  <Application>Microsoft Office PowerPoint</Application>
  <PresentationFormat>Произвольный</PresentationFormat>
  <Paragraphs>78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Patrick Hand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Чимутова</cp:lastModifiedBy>
  <cp:revision>5</cp:revision>
  <dcterms:created xsi:type="dcterms:W3CDTF">2025-04-21T11:31:10Z</dcterms:created>
  <dcterms:modified xsi:type="dcterms:W3CDTF">2026-09-10T19:14:30Z</dcterms:modified>
</cp:coreProperties>
</file>