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6" r:id="rId3"/>
    <p:sldId id="265" r:id="rId4"/>
    <p:sldId id="266" r:id="rId5"/>
    <p:sldId id="267" r:id="rId6"/>
    <p:sldId id="272" r:id="rId7"/>
    <p:sldId id="273" r:id="rId8"/>
    <p:sldId id="274" r:id="rId9"/>
    <p:sldId id="275" r:id="rId10"/>
    <p:sldId id="276" r:id="rId11"/>
    <p:sldId id="277" r:id="rId12"/>
    <p:sldId id="290" r:id="rId13"/>
    <p:sldId id="289" r:id="rId14"/>
    <p:sldId id="287" r:id="rId15"/>
    <p:sldId id="279" r:id="rId16"/>
    <p:sldId id="282" r:id="rId17"/>
    <p:sldId id="280" r:id="rId18"/>
    <p:sldId id="281" r:id="rId19"/>
    <p:sldId id="291" r:id="rId20"/>
    <p:sldId id="286" r:id="rId21"/>
    <p:sldId id="285" r:id="rId22"/>
    <p:sldId id="283" r:id="rId23"/>
    <p:sldId id="284" r:id="rId24"/>
    <p:sldId id="288" r:id="rId25"/>
    <p:sldId id="292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9-08T17:48:10.882" v="0" actId="2696"/>
      <pc:docMkLst>
        <pc:docMk/>
      </pc:docMkLst>
      <pc:sldChg chg="del">
        <pc:chgData name="Екатерина Чимутова" userId="4e1c11216741eefa" providerId="LiveId" clId="{E01BB03D-4D9F-4CF2-BCCB-B77BB2E13832}" dt="2026-09-08T17:48:10.882" v="0" actId="2696"/>
        <pc:sldMkLst>
          <pc:docMk/>
          <pc:sldMk cId="2238444408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87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398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186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98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58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29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47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14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20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479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075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978D2-82B8-4DAF-9803-0501A2853B1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87356-A56D-4154-8ACB-FEE4B7CC5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8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4EDFCD-F272-4E68-9271-0E5147506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11" y="3645653"/>
            <a:ext cx="10515600" cy="4800764"/>
          </a:xfrm>
        </p:spPr>
        <p:txBody>
          <a:bodyPr>
            <a:normAutofit/>
          </a:bodyPr>
          <a:lstStyle/>
          <a:p>
            <a:endParaRPr lang="ru-RU" sz="6600" b="1" dirty="0">
              <a:solidFill>
                <a:schemeClr val="accent2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1FED9BC-C348-4617-ACD0-6625B29269B2}"/>
              </a:ext>
            </a:extLst>
          </p:cNvPr>
          <p:cNvSpPr/>
          <p:nvPr/>
        </p:nvSpPr>
        <p:spPr>
          <a:xfrm>
            <a:off x="1295400" y="989814"/>
            <a:ext cx="10058400" cy="4015819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accent2"/>
                </a:solidFill>
              </a:rPr>
              <a:t>Что из чего готовят ? </a:t>
            </a:r>
            <a:br>
              <a:rPr lang="ru-RU" sz="7200" b="1" dirty="0">
                <a:solidFill>
                  <a:schemeClr val="accent2"/>
                </a:solidFill>
              </a:rPr>
            </a:br>
            <a:r>
              <a:rPr lang="ru-RU" sz="7200" b="1" dirty="0">
                <a:solidFill>
                  <a:schemeClr val="accent2"/>
                </a:solidFill>
              </a:rPr>
              <a:t>Фрукты и овощи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19124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08660"/>
          </a:xfrm>
        </p:spPr>
        <p:txBody>
          <a:bodyPr>
            <a:normAutofit fontScale="90000"/>
          </a:bodyPr>
          <a:lstStyle/>
          <a:p>
            <a:r>
              <a:rPr lang="ru-RU" sz="7200" b="1" dirty="0"/>
              <a:t>ОВОЩИ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592022" y="4913999"/>
            <a:ext cx="2817257" cy="43285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6746" y="1943100"/>
            <a:ext cx="6671764" cy="460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46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675F7-0E60-4382-8928-FF922564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Назови одним словом</a:t>
            </a: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E6A86857-C754-4910-A948-AF021DF586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05048" y="4393174"/>
            <a:ext cx="3930977" cy="209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Picture background">
            <a:extLst>
              <a:ext uri="{FF2B5EF4-FFF2-40B4-BE49-F238E27FC236}">
                <a16:creationId xmlns:a16="http://schemas.microsoft.com/office/drawing/2014/main" id="{2885C876-7B08-426F-8E3B-FAB025541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4554" y="1864805"/>
            <a:ext cx="2627252" cy="136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EB352C1C-98A8-481A-811B-1FE94E2C4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7008" y="1690688"/>
            <a:ext cx="2982283" cy="263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EA65292D-ED2A-4A7E-BACC-631AEA968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354" y="3711865"/>
            <a:ext cx="4191223" cy="261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C19256-914C-4C8A-8466-5F69C14FEE68}"/>
              </a:ext>
            </a:extLst>
          </p:cNvPr>
          <p:cNvSpPr txBox="1"/>
          <p:nvPr/>
        </p:nvSpPr>
        <p:spPr>
          <a:xfrm>
            <a:off x="5058273" y="3429000"/>
            <a:ext cx="14550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/>
              <a:t>ЭТО</a:t>
            </a:r>
          </a:p>
        </p:txBody>
      </p:sp>
    </p:spTree>
    <p:extLst>
      <p:ext uri="{BB962C8B-B14F-4D97-AF65-F5344CB8AC3E}">
        <p14:creationId xmlns:p14="http://schemas.microsoft.com/office/powerpoint/2010/main" val="2215257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675F7-0E60-4382-8928-FF922564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Назови одним словом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C19256-914C-4C8A-8466-5F69C14FEE68}"/>
              </a:ext>
            </a:extLst>
          </p:cNvPr>
          <p:cNvSpPr txBox="1"/>
          <p:nvPr/>
        </p:nvSpPr>
        <p:spPr>
          <a:xfrm>
            <a:off x="5058273" y="3429000"/>
            <a:ext cx="14550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/>
              <a:t>ЭТО</a:t>
            </a:r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028BDA20-D50E-46A5-9D35-E3FDFFD65D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036" y="1389543"/>
            <a:ext cx="3712209" cy="265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icture background">
            <a:extLst>
              <a:ext uri="{FF2B5EF4-FFF2-40B4-BE49-F238E27FC236}">
                <a16:creationId xmlns:a16="http://schemas.microsoft.com/office/drawing/2014/main" id="{9076444B-AA8F-4DD9-96DB-99CF0AC46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31681" y="1548499"/>
            <a:ext cx="3804988" cy="264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375A8DA0-ABDE-411E-86A3-0A2D17D44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3846" y="3695260"/>
            <a:ext cx="3027808" cy="295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7FC76020-E8BE-4BFA-8E4E-500517884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670" y="4084838"/>
            <a:ext cx="3426575" cy="247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061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7E51A-8B3A-4533-A5EA-137AD6C27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/>
              <a:t>ФРУКТЫ</a:t>
            </a:r>
          </a:p>
        </p:txBody>
      </p:sp>
      <p:pic>
        <p:nvPicPr>
          <p:cNvPr id="1028" name="Picture 4" descr="фрукты для детей на прозрачном фоне 30 фото">
            <a:extLst>
              <a:ext uri="{FF2B5EF4-FFF2-40B4-BE49-F238E27FC236}">
                <a16:creationId xmlns:a16="http://schemas.microsoft.com/office/drawing/2014/main" id="{7F1A538D-8830-44D1-88D1-90E0C2B2F5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4611" y="2141537"/>
            <a:ext cx="792277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780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FB2343C-8A09-4CD2-8AC4-7C2FD4B7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ru-RU" b="1" dirty="0"/>
              <a:t>Назови одним словом</a:t>
            </a:r>
          </a:p>
        </p:txBody>
      </p:sp>
      <p:pic>
        <p:nvPicPr>
          <p:cNvPr id="5" name="Picture 2" descr="апельсин для детей на прозрачном фоне 26 фото">
            <a:extLst>
              <a:ext uri="{FF2B5EF4-FFF2-40B4-BE49-F238E27FC236}">
                <a16:creationId xmlns:a16="http://schemas.microsoft.com/office/drawing/2014/main" id="{28944F39-4DC6-4531-BEBB-D908887E71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1631" y="4473372"/>
            <a:ext cx="2475430" cy="231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Яблоко">
            <a:extLst>
              <a:ext uri="{FF2B5EF4-FFF2-40B4-BE49-F238E27FC236}">
                <a16:creationId xmlns:a16="http://schemas.microsoft.com/office/drawing/2014/main" id="{BBD22DF8-9946-4EBF-84DB-A1CFEFFE1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0881" y="1249227"/>
            <a:ext cx="2564876" cy="256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упить саженцы Груши в Иркутске | Сад Абраменко">
            <a:extLst>
              <a:ext uri="{FF2B5EF4-FFF2-40B4-BE49-F238E27FC236}">
                <a16:creationId xmlns:a16="http://schemas.microsoft.com/office/drawing/2014/main" id="{9D2798BF-2E51-4ED1-AD65-04032FE52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410" y="3921469"/>
            <a:ext cx="2906652" cy="290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слива для детей на прозрачном фоне 26 фото">
            <a:extLst>
              <a:ext uri="{FF2B5EF4-FFF2-40B4-BE49-F238E27FC236}">
                <a16:creationId xmlns:a16="http://schemas.microsoft.com/office/drawing/2014/main" id="{C947BF47-E51B-4C88-AD2C-DBD48E328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1631" y="1408453"/>
            <a:ext cx="2832856" cy="279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EB9C70-2366-421F-BDBD-8E55C301B459}"/>
              </a:ext>
            </a:extLst>
          </p:cNvPr>
          <p:cNvSpPr txBox="1"/>
          <p:nvPr/>
        </p:nvSpPr>
        <p:spPr>
          <a:xfrm>
            <a:off x="5058273" y="3429000"/>
            <a:ext cx="14550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/>
              <a:t>ЭТО</a:t>
            </a:r>
          </a:p>
        </p:txBody>
      </p:sp>
    </p:spTree>
    <p:extLst>
      <p:ext uri="{BB962C8B-B14F-4D97-AF65-F5344CB8AC3E}">
        <p14:creationId xmlns:p14="http://schemas.microsoft.com/office/powerpoint/2010/main" val="250176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104A0-9DAB-4486-807A-F2106977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Фрукт или овощ?</a:t>
            </a: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6474CCB4-52E4-4EB8-8DA0-8F2C38D6D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3592" y="1772969"/>
            <a:ext cx="5274800" cy="471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805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104A0-9DAB-4486-807A-F2106977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Фрукт или овощ?</a:t>
            </a:r>
          </a:p>
        </p:txBody>
      </p:sp>
      <p:pic>
        <p:nvPicPr>
          <p:cNvPr id="5" name="Picture 2" descr="слива для детей на прозрачном фоне 26 фото">
            <a:extLst>
              <a:ext uri="{FF2B5EF4-FFF2-40B4-BE49-F238E27FC236}">
                <a16:creationId xmlns:a16="http://schemas.microsoft.com/office/drawing/2014/main" id="{3345344D-2A8A-46D1-9F03-8A4638368B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8651" y="2063700"/>
            <a:ext cx="4020632" cy="396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483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104A0-9DAB-4486-807A-F2106977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Фрукт или овощ?</a:t>
            </a:r>
          </a:p>
        </p:txBody>
      </p:sp>
      <p:pic>
        <p:nvPicPr>
          <p:cNvPr id="6" name="Picture 2" descr="Яблоко">
            <a:extLst>
              <a:ext uri="{FF2B5EF4-FFF2-40B4-BE49-F238E27FC236}">
                <a16:creationId xmlns:a16="http://schemas.microsoft.com/office/drawing/2014/main" id="{DC3DCC0E-A96B-445C-8439-4117731967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387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104A0-9DAB-4486-807A-F2106977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Фрукт или овощ?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A762A271-8DB8-4F1F-949E-CEF6DB5294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4930" y="1966675"/>
            <a:ext cx="6736460" cy="421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181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104A0-9DAB-4486-807A-F2106977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Фрукт или овощ?</a:t>
            </a:r>
          </a:p>
        </p:txBody>
      </p:sp>
      <p:pic>
        <p:nvPicPr>
          <p:cNvPr id="6" name="Picture 2" descr="апельсин для детей на прозрачном фоне 26 фото">
            <a:extLst>
              <a:ext uri="{FF2B5EF4-FFF2-40B4-BE49-F238E27FC236}">
                <a16:creationId xmlns:a16="http://schemas.microsoft.com/office/drawing/2014/main" id="{4B766B7C-E0CE-4699-9108-E5D8FEF110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7525" y="1825625"/>
            <a:ext cx="465695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709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E8118-4C21-4EF6-B3FB-720B9C364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b="1" dirty="0"/>
              <a:t>Что из чего? </a:t>
            </a:r>
          </a:p>
        </p:txBody>
      </p:sp>
      <p:pic>
        <p:nvPicPr>
          <p:cNvPr id="4" name="Объект 3" descr="кастрюля с супом на прозрачном фоне 26 фото">
            <a:extLst>
              <a:ext uri="{FF2B5EF4-FFF2-40B4-BE49-F238E27FC236}">
                <a16:creationId xmlns:a16="http://schemas.microsoft.com/office/drawing/2014/main" id="{5BDC60C3-EB7D-413A-AB77-A0CB9C88BD1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0192" y="2299718"/>
            <a:ext cx="4081808" cy="2867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Рисунки компота - 34 фото">
            <a:extLst>
              <a:ext uri="{FF2B5EF4-FFF2-40B4-BE49-F238E27FC236}">
                <a16:creationId xmlns:a16="http://schemas.microsoft.com/office/drawing/2014/main" id="{D2549CB2-4A90-42D8-9145-13255597D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867" y="2405366"/>
            <a:ext cx="3110847" cy="297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Варим суп и компот | Логопедический кружок | Дзен">
            <a:extLst>
              <a:ext uri="{FF2B5EF4-FFF2-40B4-BE49-F238E27FC236}">
                <a16:creationId xmlns:a16="http://schemas.microsoft.com/office/drawing/2014/main" id="{549BF837-0CD3-449A-9DB2-621C5B2772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166" b="-5361"/>
          <a:stretch/>
        </p:blipFill>
        <p:spPr bwMode="auto">
          <a:xfrm>
            <a:off x="4876183" y="1974412"/>
            <a:ext cx="2630079" cy="35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103F5B-EF00-4BC3-BBF4-132FC87B9D81}"/>
              </a:ext>
            </a:extLst>
          </p:cNvPr>
          <p:cNvSpPr txBox="1"/>
          <p:nvPr/>
        </p:nvSpPr>
        <p:spPr>
          <a:xfrm>
            <a:off x="9476071" y="5357291"/>
            <a:ext cx="13500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/>
              <a:t>СУП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79BDBD-F273-4ACC-AB6D-3060B7036AE3}"/>
              </a:ext>
            </a:extLst>
          </p:cNvPr>
          <p:cNvSpPr txBox="1"/>
          <p:nvPr/>
        </p:nvSpPr>
        <p:spPr>
          <a:xfrm flipH="1">
            <a:off x="719272" y="5494131"/>
            <a:ext cx="3431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/>
              <a:t>КОМПОТ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40FF2B-75FD-4F71-A7A8-FB402094436B}"/>
              </a:ext>
            </a:extLst>
          </p:cNvPr>
          <p:cNvSpPr txBox="1"/>
          <p:nvPr/>
        </p:nvSpPr>
        <p:spPr>
          <a:xfrm>
            <a:off x="5019002" y="5391604"/>
            <a:ext cx="27892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/>
              <a:t>ВАРЕНЬЕ</a:t>
            </a:r>
          </a:p>
        </p:txBody>
      </p:sp>
    </p:spTree>
    <p:extLst>
      <p:ext uri="{BB962C8B-B14F-4D97-AF65-F5344CB8AC3E}">
        <p14:creationId xmlns:p14="http://schemas.microsoft.com/office/powerpoint/2010/main" val="2881676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0B9A4-1E9D-42D3-9979-BC9CD3E8D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положим в компот? Фрукты (ягоды).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A8E244-0AA2-452A-B6C0-E60C2D2E821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386499" y="1825625"/>
            <a:ext cx="451701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4" descr="фрукты для детей на прозрачном фоне 30 фото">
            <a:extLst>
              <a:ext uri="{FF2B5EF4-FFF2-40B4-BE49-F238E27FC236}">
                <a16:creationId xmlns:a16="http://schemas.microsoft.com/office/drawing/2014/main" id="{B66D887D-0CF7-457B-BA6D-4C61D543B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1453" y="1959880"/>
            <a:ext cx="5321989" cy="358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Рисунки компота - 34 фото">
            <a:extLst>
              <a:ext uri="{FF2B5EF4-FFF2-40B4-BE49-F238E27FC236}">
                <a16:creationId xmlns:a16="http://schemas.microsoft.com/office/drawing/2014/main" id="{71F663B5-9641-4308-9B92-240D9C89A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7158" y="2007909"/>
            <a:ext cx="3809632" cy="363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F0DB30-4031-403F-941E-8C4B88447E37}"/>
              </a:ext>
            </a:extLst>
          </p:cNvPr>
          <p:cNvSpPr/>
          <p:nvPr/>
        </p:nvSpPr>
        <p:spPr>
          <a:xfrm>
            <a:off x="5743500" y="564665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F3916135-DB8D-407F-B684-48C641F23202}"/>
              </a:ext>
            </a:extLst>
          </p:cNvPr>
          <p:cNvSpPr/>
          <p:nvPr/>
        </p:nvSpPr>
        <p:spPr>
          <a:xfrm>
            <a:off x="5719918" y="382728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775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4E20DB-171D-44CA-B91B-9D4ED7243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делает? Варит компот.</a:t>
            </a:r>
            <a:endParaRPr lang="ru-RU" dirty="0"/>
          </a:p>
        </p:txBody>
      </p:sp>
      <p:sp>
        <p:nvSpPr>
          <p:cNvPr id="4" name="AutoShape 2" descr="Как варить компот из сухофруктов: сколько времени нужно, рецепт | РБК Life">
            <a:extLst>
              <a:ext uri="{FF2B5EF4-FFF2-40B4-BE49-F238E27FC236}">
                <a16:creationId xmlns:a16="http://schemas.microsoft.com/office/drawing/2014/main" id="{9CA4C4F9-6F50-4085-833C-641F63CEB7EB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7984502" y="1825625"/>
            <a:ext cx="336929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4" descr="Как варить компот из сухофруктов: сколько времени нужно, рецепт | РБК Life">
            <a:extLst>
              <a:ext uri="{FF2B5EF4-FFF2-40B4-BE49-F238E27FC236}">
                <a16:creationId xmlns:a16="http://schemas.microsoft.com/office/drawing/2014/main" id="{382946BD-AE69-4A8E-90E0-E15E605ABF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Компот из крыжовника и малины, пошаговый рецепт с фото на 123 ккал">
            <a:extLst>
              <a:ext uri="{FF2B5EF4-FFF2-40B4-BE49-F238E27FC236}">
                <a16:creationId xmlns:a16="http://schemas.microsoft.com/office/drawing/2014/main" id="{82D02862-5B81-44F0-873A-72168BA267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8" name="Picture 8" descr="Компот из мандаринов">
            <a:extLst>
              <a:ext uri="{FF2B5EF4-FFF2-40B4-BE49-F238E27FC236}">
                <a16:creationId xmlns:a16="http://schemas.microsoft.com/office/drawing/2014/main" id="{356C17C1-2FF9-4DE2-AE0D-F4E8898A3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0715" y="1497291"/>
            <a:ext cx="5625445" cy="397025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7EFC15-6E06-49B5-81FD-3ADD49A83A8E}"/>
              </a:ext>
            </a:extLst>
          </p:cNvPr>
          <p:cNvSpPr/>
          <p:nvPr/>
        </p:nvSpPr>
        <p:spPr>
          <a:xfrm>
            <a:off x="4482445" y="573025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6459CC-7A70-4578-A11A-F5062F1563AE}"/>
              </a:ext>
            </a:extLst>
          </p:cNvPr>
          <p:cNvSpPr/>
          <p:nvPr/>
        </p:nvSpPr>
        <p:spPr>
          <a:xfrm>
            <a:off x="5821051" y="573025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510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4799F-DCE3-411F-A69A-B53865D42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Какой компот?</a:t>
            </a:r>
            <a:endParaRPr lang="ru-RU" dirty="0"/>
          </a:p>
        </p:txBody>
      </p:sp>
      <p:pic>
        <p:nvPicPr>
          <p:cNvPr id="2050" name="Picture 2" descr="Фруктовый Компот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D6AFC0E6-049C-418B-A3E6-65CEED7377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0791" y="1273563"/>
            <a:ext cx="4911886" cy="411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1D252830-216D-4C91-BED0-C8E0E327D14C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Вишня. Как нарисовать вишню акварелью">
            <a:extLst>
              <a:ext uri="{FF2B5EF4-FFF2-40B4-BE49-F238E27FC236}">
                <a16:creationId xmlns:a16="http://schemas.microsoft.com/office/drawing/2014/main" id="{7B5A9A91-2D0F-408D-B751-4111E2F35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8583" y="1713226"/>
            <a:ext cx="2608066" cy="391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817C60-C34E-4417-824A-212C6396BBC5}"/>
              </a:ext>
            </a:extLst>
          </p:cNvPr>
          <p:cNvSpPr/>
          <p:nvPr/>
        </p:nvSpPr>
        <p:spPr>
          <a:xfrm>
            <a:off x="4529320" y="557847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EF874E1-0BB3-4584-BAC8-B846355FD782}"/>
              </a:ext>
            </a:extLst>
          </p:cNvPr>
          <p:cNvSpPr/>
          <p:nvPr/>
        </p:nvSpPr>
        <p:spPr>
          <a:xfrm>
            <a:off x="5806391" y="557847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36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58D0B7-8991-4CB9-882C-BB38D184B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Какой компот?</a:t>
            </a:r>
            <a:endParaRPr lang="ru-RU" dirty="0"/>
          </a:p>
        </p:txBody>
      </p:sp>
      <p:pic>
        <p:nvPicPr>
          <p:cNvPr id="5124" name="Picture 4" descr="Компот: векторные изображения и иллюстрации, которые можно скачать  бесплатно | Freepik">
            <a:extLst>
              <a:ext uri="{FF2B5EF4-FFF2-40B4-BE49-F238E27FC236}">
                <a16:creationId xmlns:a16="http://schemas.microsoft.com/office/drawing/2014/main" id="{8B55BBD2-9F8E-424D-947A-70D2EC36E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1732" y="1924265"/>
            <a:ext cx="4401630" cy="37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2B9708D0-9B14-47EC-8E53-81088C393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2924" y="1825625"/>
            <a:ext cx="1040876" cy="4351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E0D82713-4FF5-4249-AF89-CF1F1AD15419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33A4FB0-55C6-4918-ACB2-EA045794E3BC}"/>
              </a:ext>
            </a:extLst>
          </p:cNvPr>
          <p:cNvSpPr/>
          <p:nvPr/>
        </p:nvSpPr>
        <p:spPr>
          <a:xfrm>
            <a:off x="4680408" y="574508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7F63152-7B35-4128-A0B4-97B1717E5C27}"/>
              </a:ext>
            </a:extLst>
          </p:cNvPr>
          <p:cNvSpPr/>
          <p:nvPr/>
        </p:nvSpPr>
        <p:spPr>
          <a:xfrm>
            <a:off x="5881177" y="575655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Яблоко">
            <a:extLst>
              <a:ext uri="{FF2B5EF4-FFF2-40B4-BE49-F238E27FC236}">
                <a16:creationId xmlns:a16="http://schemas.microsoft.com/office/drawing/2014/main" id="{19F87803-766E-4307-9437-92BEB6549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019857"/>
            <a:ext cx="3396056" cy="339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730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FFF54-5B73-49A5-B4D9-F8A5B26EC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Какой компот?</a:t>
            </a:r>
          </a:p>
        </p:txBody>
      </p:sp>
      <p:pic>
        <p:nvPicPr>
          <p:cNvPr id="3074" name="Picture 2" descr="Фруктовый Компот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7BEA07FC-1C43-4CD8-B20D-6F83E55D3E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8136" y="1984342"/>
            <a:ext cx="4203971" cy="376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3450BF22-03F6-4EFE-A662-73C60F7FF8D4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1F019C-FC78-43B0-9390-88965E132D3C}"/>
              </a:ext>
            </a:extLst>
          </p:cNvPr>
          <p:cNvSpPr/>
          <p:nvPr/>
        </p:nvSpPr>
        <p:spPr>
          <a:xfrm>
            <a:off x="4852084" y="574508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211148-ED69-4794-B55C-677726AEAB93}"/>
              </a:ext>
            </a:extLst>
          </p:cNvPr>
          <p:cNvSpPr/>
          <p:nvPr/>
        </p:nvSpPr>
        <p:spPr>
          <a:xfrm>
            <a:off x="6096000" y="574508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Более 1 025 200 работ на тему «клубника»: стоковые фото, картинки и  изображения royalty-free - iStock">
            <a:extLst>
              <a:ext uri="{FF2B5EF4-FFF2-40B4-BE49-F238E27FC236}">
                <a16:creationId xmlns:a16="http://schemas.microsoft.com/office/drawing/2014/main" id="{0D90BE8B-D1C3-4486-A5C6-AD8EC1B1E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662" y="1966100"/>
            <a:ext cx="3822765" cy="369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801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9A4CB-0419-4AAD-9496-04DB19C52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Какой компот?</a:t>
            </a:r>
            <a:endParaRPr lang="ru-RU" dirty="0"/>
          </a:p>
        </p:txBody>
      </p:sp>
      <p:pic>
        <p:nvPicPr>
          <p:cNvPr id="4098" name="Picture 2" descr="Компот: векторные изображения и иллюстрации, которые можно скачать  бесплатно | Freepik">
            <a:extLst>
              <a:ext uri="{FF2B5EF4-FFF2-40B4-BE49-F238E27FC236}">
                <a16:creationId xmlns:a16="http://schemas.microsoft.com/office/drawing/2014/main" id="{B558F8F7-CFFF-4FC3-8A76-77667F0220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20932" y="1756853"/>
            <a:ext cx="3909533" cy="392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16A84E9C-002B-45D1-9822-C3032779319B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8C77900-1ED0-4088-A263-E21C1CD543A3}"/>
              </a:ext>
            </a:extLst>
          </p:cNvPr>
          <p:cNvSpPr/>
          <p:nvPr/>
        </p:nvSpPr>
        <p:spPr>
          <a:xfrm>
            <a:off x="4852084" y="574508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DFEB767-FBE5-4FC5-BC28-AAE2447219F7}"/>
              </a:ext>
            </a:extLst>
          </p:cNvPr>
          <p:cNvSpPr/>
          <p:nvPr/>
        </p:nvSpPr>
        <p:spPr>
          <a:xfrm>
            <a:off x="6116016" y="574508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Малина - калорийность, полезные свойства, польза и вред, описание -  Calorizator.ru">
            <a:extLst>
              <a:ext uri="{FF2B5EF4-FFF2-40B4-BE49-F238E27FC236}">
                <a16:creationId xmlns:a16="http://schemas.microsoft.com/office/drawing/2014/main" id="{C621924F-345C-4466-970C-55703A37C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815" y="1925925"/>
            <a:ext cx="3463565" cy="346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293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BF9A3-2607-43DF-94FC-BA377C8C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положим в варенье? Фрукты (ягоды)</a:t>
            </a:r>
            <a:endParaRPr lang="ru-RU" dirty="0"/>
          </a:p>
        </p:txBody>
      </p:sp>
      <p:pic>
        <p:nvPicPr>
          <p:cNvPr id="4" name="Picture 2" descr="Варим суп и компот | Логопедический кружок | Дзен">
            <a:extLst>
              <a:ext uri="{FF2B5EF4-FFF2-40B4-BE49-F238E27FC236}">
                <a16:creationId xmlns:a16="http://schemas.microsoft.com/office/drawing/2014/main" id="{A03D0662-37BE-4C35-9F9D-9E70D1B28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166" b="-5361"/>
          <a:stretch/>
        </p:blipFill>
        <p:spPr bwMode="auto">
          <a:xfrm>
            <a:off x="1144571" y="2106387"/>
            <a:ext cx="2630079" cy="359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фрукты для детей на прозрачном фоне 30 фото">
            <a:extLst>
              <a:ext uri="{FF2B5EF4-FFF2-40B4-BE49-F238E27FC236}">
                <a16:creationId xmlns:a16="http://schemas.microsoft.com/office/drawing/2014/main" id="{3F1E8B3D-2D42-447D-8D51-51734ABAB6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4381" y="2419186"/>
            <a:ext cx="5406832" cy="296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DA4A7F5D-0EBF-44BA-A9E8-C840CC5F0E2B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0602E8-C2B3-4531-8D65-094DF98B91C3}"/>
              </a:ext>
            </a:extLst>
          </p:cNvPr>
          <p:cNvSpPr/>
          <p:nvPr/>
        </p:nvSpPr>
        <p:spPr>
          <a:xfrm>
            <a:off x="5201616" y="557847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245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E8527-9A20-48C1-8E02-55C7CB55C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Что делает? Варит варенье. </a:t>
            </a:r>
          </a:p>
        </p:txBody>
      </p:sp>
      <p:pic>
        <p:nvPicPr>
          <p:cNvPr id="9218" name="Picture 2" descr="Варенье из ежевики, пошаговый рецепт с фотографиями – Русская кухня:  Заготовки. «Еда»">
            <a:extLst>
              <a:ext uri="{FF2B5EF4-FFF2-40B4-BE49-F238E27FC236}">
                <a16:creationId xmlns:a16="http://schemas.microsoft.com/office/drawing/2014/main" id="{B5FEC201-0668-4A67-A12E-173CEDEA51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6624" y="1418022"/>
            <a:ext cx="6038751" cy="402195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C1B8CB-AC51-4450-95CF-415665F2130A}"/>
              </a:ext>
            </a:extLst>
          </p:cNvPr>
          <p:cNvSpPr/>
          <p:nvPr/>
        </p:nvSpPr>
        <p:spPr>
          <a:xfrm>
            <a:off x="4852084" y="574508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918BC1D-40DE-4228-B389-7097F28041CA}"/>
              </a:ext>
            </a:extLst>
          </p:cNvPr>
          <p:cNvSpPr/>
          <p:nvPr/>
        </p:nvSpPr>
        <p:spPr>
          <a:xfrm>
            <a:off x="6180421" y="574508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28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535A0-2D32-4F43-A657-B62192B29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Какое варенье?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D48078-AE7C-42E8-A3B9-A2FE9F094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33533"/>
            <a:ext cx="1763598" cy="64342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Варим суп и компот | Логопедический кружок | Дзен">
            <a:extLst>
              <a:ext uri="{FF2B5EF4-FFF2-40B4-BE49-F238E27FC236}">
                <a16:creationId xmlns:a16="http://schemas.microsoft.com/office/drawing/2014/main" id="{2220ECFB-618F-40C8-B5FE-72D0A9A005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1548011"/>
            <a:ext cx="4724605" cy="371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3776CE-3462-4092-8C68-02A9BD820872}"/>
              </a:ext>
            </a:extLst>
          </p:cNvPr>
          <p:cNvSpPr/>
          <p:nvPr/>
        </p:nvSpPr>
        <p:spPr>
          <a:xfrm>
            <a:off x="4885079" y="557847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F07CEBE-DA3A-4751-B43B-25F75A34A6D6}"/>
              </a:ext>
            </a:extLst>
          </p:cNvPr>
          <p:cNvSpPr/>
          <p:nvPr/>
        </p:nvSpPr>
        <p:spPr>
          <a:xfrm>
            <a:off x="6096000" y="557847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Вишня. Как нарисовать вишню акварелью">
            <a:extLst>
              <a:ext uri="{FF2B5EF4-FFF2-40B4-BE49-F238E27FC236}">
                <a16:creationId xmlns:a16="http://schemas.microsoft.com/office/drawing/2014/main" id="{E8B88F45-96F3-450E-B8E7-15FA4B845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2851" y="1348690"/>
            <a:ext cx="2608066" cy="391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C76B62F4-1940-4B80-AE1E-7198E81D52ED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60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03D14D-8070-4E2E-87C6-98C5324A6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Какое варенье?</a:t>
            </a:r>
            <a:endParaRPr lang="ru-RU" dirty="0"/>
          </a:p>
        </p:txBody>
      </p:sp>
      <p:pic>
        <p:nvPicPr>
          <p:cNvPr id="6146" name="Picture 2" descr="Jam food vector illustration | Premium AI-generated image">
            <a:extLst>
              <a:ext uri="{FF2B5EF4-FFF2-40B4-BE49-F238E27FC236}">
                <a16:creationId xmlns:a16="http://schemas.microsoft.com/office/drawing/2014/main" id="{9214BBFC-09E9-4B68-BEBF-C424BE31E6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201" y="1540249"/>
            <a:ext cx="4262134" cy="426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Более 1 025 200 работ на тему «клубника»: стоковые фото, картинки и  изображения royalty-free - iStock">
            <a:extLst>
              <a:ext uri="{FF2B5EF4-FFF2-40B4-BE49-F238E27FC236}">
                <a16:creationId xmlns:a16="http://schemas.microsoft.com/office/drawing/2014/main" id="{FFAA757D-B8C8-4B90-AEEC-B861FD15D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662" y="1966100"/>
            <a:ext cx="3822765" cy="369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64699566-CCBA-4EBA-9A61-5D3CC1DF6D6E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3C5BBF8-A06F-463E-9DF3-3315C8859D3E}"/>
              </a:ext>
            </a:extLst>
          </p:cNvPr>
          <p:cNvSpPr/>
          <p:nvPr/>
        </p:nvSpPr>
        <p:spPr>
          <a:xfrm>
            <a:off x="4536287" y="559425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BD14261-7A14-4F51-BBDC-C03F51DAABC1}"/>
              </a:ext>
            </a:extLst>
          </p:cNvPr>
          <p:cNvSpPr/>
          <p:nvPr/>
        </p:nvSpPr>
        <p:spPr>
          <a:xfrm>
            <a:off x="5984801" y="559425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046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8C100-8655-4ED1-A50E-196A089C1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Какое варенье?</a:t>
            </a:r>
          </a:p>
        </p:txBody>
      </p:sp>
      <p:pic>
        <p:nvPicPr>
          <p:cNvPr id="7172" name="Picture 4" descr="Компот: векторные изображения и иллюстрации, которые можно скачать  бесплатно | Freepik">
            <a:extLst>
              <a:ext uri="{FF2B5EF4-FFF2-40B4-BE49-F238E27FC236}">
                <a16:creationId xmlns:a16="http://schemas.microsoft.com/office/drawing/2014/main" id="{E210D49D-AD82-4C9D-AD7B-C15B2F1C5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3266" y="1511993"/>
            <a:ext cx="4338541" cy="433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3D29B10A-0534-45EB-B2F2-7BEB525D2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338" y="5524107"/>
            <a:ext cx="10109462" cy="65285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2" descr="слива для детей на прозрачном фоне 26 фото">
            <a:extLst>
              <a:ext uri="{FF2B5EF4-FFF2-40B4-BE49-F238E27FC236}">
                <a16:creationId xmlns:a16="http://schemas.microsoft.com/office/drawing/2014/main" id="{2F3B8B94-08C9-443A-B084-75B2510FA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6878" y="2240718"/>
            <a:ext cx="2919851" cy="288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F968FED2-F8C2-4FF9-89D5-A1954BEB019F}"/>
              </a:ext>
            </a:extLst>
          </p:cNvPr>
          <p:cNvSpPr/>
          <p:nvPr/>
        </p:nvSpPr>
        <p:spPr>
          <a:xfrm>
            <a:off x="5137608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C66DDD-A881-4C9A-A2E3-FEFB06D90150}"/>
              </a:ext>
            </a:extLst>
          </p:cNvPr>
          <p:cNvSpPr/>
          <p:nvPr/>
        </p:nvSpPr>
        <p:spPr>
          <a:xfrm>
            <a:off x="4536287" y="559425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7366E33-0F11-48AB-A915-16E75C9C9FCB}"/>
              </a:ext>
            </a:extLst>
          </p:cNvPr>
          <p:cNvSpPr/>
          <p:nvPr/>
        </p:nvSpPr>
        <p:spPr>
          <a:xfrm>
            <a:off x="5949776" y="560324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55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55424-6D13-48B0-BAE3-EEE7EC8D1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 положим в суп? Овощи</a:t>
            </a: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A743F151-F193-448D-AC60-52D154F6C9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4120" y="2341408"/>
            <a:ext cx="3849680" cy="265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E4CC3912-7DC0-4EE7-8492-7535BE27133F}"/>
              </a:ext>
            </a:extLst>
          </p:cNvPr>
          <p:cNvSpPr/>
          <p:nvPr/>
        </p:nvSpPr>
        <p:spPr>
          <a:xfrm>
            <a:off x="5494097" y="3429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кастрюля с супом на прозрачном фоне 26 фото">
            <a:extLst>
              <a:ext uri="{FF2B5EF4-FFF2-40B4-BE49-F238E27FC236}">
                <a16:creationId xmlns:a16="http://schemas.microsoft.com/office/drawing/2014/main" id="{0FC3BBBC-AFB7-4AA8-A8CD-5EEC296BCC6D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171" y="2042055"/>
            <a:ext cx="4061460" cy="31076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CB0658-0D1F-442F-B998-B76B18541097}"/>
              </a:ext>
            </a:extLst>
          </p:cNvPr>
          <p:cNvSpPr/>
          <p:nvPr/>
        </p:nvSpPr>
        <p:spPr>
          <a:xfrm>
            <a:off x="5526101" y="545285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70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A95A0A-735E-44F2-AA8B-BE83F6750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Какой суп?</a:t>
            </a:r>
            <a:endParaRPr lang="ru-RU" dirty="0"/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BC94A73A-D21B-4F02-A747-DBF52148AA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160" y="1690688"/>
            <a:ext cx="4910228" cy="339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Тарелка супа клипарт (45 фото)">
            <a:extLst>
              <a:ext uri="{FF2B5EF4-FFF2-40B4-BE49-F238E27FC236}">
                <a16:creationId xmlns:a16="http://schemas.microsoft.com/office/drawing/2014/main" id="{5BD648B5-A343-4D26-A765-2FA17A836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0439" y="917564"/>
            <a:ext cx="4503361" cy="447564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B70D31-A916-402F-AC23-06C92C1FA75B}"/>
              </a:ext>
            </a:extLst>
          </p:cNvPr>
          <p:cNvSpPr/>
          <p:nvPr/>
        </p:nvSpPr>
        <p:spPr>
          <a:xfrm>
            <a:off x="4861090" y="543036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85F1BC-34E5-49FF-8BDA-352CEF35DDBC}"/>
              </a:ext>
            </a:extLst>
          </p:cNvPr>
          <p:cNvSpPr/>
          <p:nvPr/>
        </p:nvSpPr>
        <p:spPr>
          <a:xfrm>
            <a:off x="6128995" y="543036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435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110</Words>
  <Application>Microsoft Office PowerPoint</Application>
  <PresentationFormat>Широкоэкранный</PresentationFormat>
  <Paragraphs>31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Презентация PowerPoint</vt:lpstr>
      <vt:lpstr>ОВОЩИ</vt:lpstr>
      <vt:lpstr>Назови одним словом</vt:lpstr>
      <vt:lpstr>Назови одним словом</vt:lpstr>
      <vt:lpstr>ФРУКТЫ</vt:lpstr>
      <vt:lpstr>Назови одним словом</vt:lpstr>
      <vt:lpstr>Фрукт или овощ?</vt:lpstr>
      <vt:lpstr>Фрукт или овощ?</vt:lpstr>
      <vt:lpstr>Фрукт или овощ?</vt:lpstr>
      <vt:lpstr>Фрукт или овощ?</vt:lpstr>
      <vt:lpstr>Фрукт или овощ?</vt:lpstr>
      <vt:lpstr>Что из чего? </vt:lpstr>
      <vt:lpstr>Что положим в компот? Фрукты (ягоды).</vt:lpstr>
      <vt:lpstr>Что делает? Варит компот.</vt:lpstr>
      <vt:lpstr>Какой компот?</vt:lpstr>
      <vt:lpstr>Какой компот?</vt:lpstr>
      <vt:lpstr>Какой компот?</vt:lpstr>
      <vt:lpstr>Какой компот?</vt:lpstr>
      <vt:lpstr>Что положим в варенье? Фрукты (ягоды)</vt:lpstr>
      <vt:lpstr>Что делает? Варит варенье. </vt:lpstr>
      <vt:lpstr>Какое варенье?</vt:lpstr>
      <vt:lpstr>Какое варенье?</vt:lpstr>
      <vt:lpstr>Какое варенье?</vt:lpstr>
      <vt:lpstr>Что положим в суп? Овощи</vt:lpstr>
      <vt:lpstr>Какой суп?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ОВОЩИ</dc:title>
  <dc:creator>ГБУДО НО ЦППМСП</dc:creator>
  <cp:lastModifiedBy>Екатерина Чимутова</cp:lastModifiedBy>
  <cp:revision>18</cp:revision>
  <dcterms:created xsi:type="dcterms:W3CDTF">2025-03-05T12:56:48Z</dcterms:created>
  <dcterms:modified xsi:type="dcterms:W3CDTF">2026-09-08T17:48:14Z</dcterms:modified>
</cp:coreProperties>
</file>