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39BC5-B95A-405C-A149-BF2A9D359C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81364-9441-4D41-81F2-7DE631971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2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81364-9441-4D41-81F2-7DE63197118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62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27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54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75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67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66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7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05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76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11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9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97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E5E866A-009F-454C-8C5D-CD358CBA2C2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EBFA95E-9AFB-4BAE-B839-BC927F473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3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hedevrum.ai/?utm_referrer=https%3A%2F%2Fyandex.ru%2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60C64-5846-40C8-A8FD-55B82A317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303" y="235262"/>
            <a:ext cx="9966960" cy="55252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бюджетное общеобразовательное учреждение </a:t>
            </a:r>
            <a:b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«Школа-интернат №4» г. </a:t>
            </a:r>
            <a:r>
              <a:rPr lang="ru-RU" sz="1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КУрска</a:t>
            </a:r>
            <a:endPara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1A1780-B4D1-45F7-B8E7-7C5D14AD8E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35164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0E5E48-B85E-4116-A4AD-29A6BCDAC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4555" y="0"/>
            <a:ext cx="8767860" cy="645707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бюджетное общеобразовательное учреждение </a:t>
            </a:r>
          </a:p>
          <a:p>
            <a:pPr>
              <a:lnSpc>
                <a:spcPct val="100000"/>
              </a:lnSpc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«Школа-интернат №4» г. Курска</a:t>
            </a:r>
          </a:p>
          <a:p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Весенняя</a:t>
            </a:r>
          </a:p>
          <a:p>
            <a:pPr>
              <a:lnSpc>
                <a:spcPct val="100000"/>
              </a:lnSpc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</a:t>
            </a:r>
          </a:p>
          <a:p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</a:t>
            </a:r>
          </a:p>
          <a:p>
            <a:pPr algn="r"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Баркова Марина Александровна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2299D5-84A2-4147-A723-29CCFEA956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8852" y="2617659"/>
            <a:ext cx="4392385" cy="424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4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99B688-A7E5-4F52-B6DE-3C6C73C31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4C9AE16-06F5-4F42-9D6A-3E77F8274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79C24-E618-4C5D-B4A2-0466FF4EA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32" y="201636"/>
            <a:ext cx="10356167" cy="6656363"/>
          </a:xfrm>
        </p:spPr>
        <p:txBody>
          <a:bodyPr>
            <a:normAutofit fontScale="90000"/>
          </a:bodyPr>
          <a:lstStyle/>
          <a:p>
            <a:pPr marL="342900" marR="0" lvl="0" indent="-3429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9FF99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чего нужна артикуляционная 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гимнастика?</a:t>
            </a:r>
            <a:br>
              <a:rPr lang="ru-RU" dirty="0"/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Важную роль в формировании правильного произношения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звуков играет чёткая, точная, координированная работа артикуляционного аппарата. Для выработки полноценных 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движений губ, языка, челюсти полезна артикуляционная гимнастика – совокупность специальных упражнений, направленных  на укрепление мышц артикуляционного аппарата, развитие силы, подвижности и дифференцированности движений  органов, участвующих в речевом процессе.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Правильное произношение звуков наряду с богатым словарным запасом и грамматически верной, хорошо развитой, связной речью является одним из основных  показателей готовности ребёнка к  школьному  обучению.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Общеизвестно, что недостатки устной речи могут привести к плохой успеваемости, поэтому работать над их  устранением нужно с раннего детства.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2661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71359D-F021-4BF6-A908-C7A82E307F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615"/>
            <a:ext cx="12192000" cy="683361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76E323-6792-464A-B886-E2326E1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Причины, по которым необходимо заниматься артикуляционной гимнастикой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D5D41-EA37-43F0-BE02-C71076BEF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74055"/>
            <a:ext cx="9872871" cy="48111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своевременным занятиям артикуляционной гимнастикой некоторые дети сами могут научиться говорить чисто правильно, без помощи специалиста.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со сложными нарушениями звукопроизношения смогут быстрее преодолеть свои речевые дефекты, когда с ними начнёт заниматься логопед: их  мышцы будут уже подготовлены.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 очень полезна также детям с правильным, но вялым произношением, про которых  говорят, что у них  “каша во рту”.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артикуляционной гимнастикой позволяют всем – и детям и взрослым говорить правильно, чётко и красиво. Надо помнить, что чёткое произношение звуков является основой при обучении письму на начальном этапе.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379D9F-C33D-476B-8847-5AC436D851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9140C-3CEF-4434-8B1F-737E98A9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323" y="83820"/>
            <a:ext cx="9875520" cy="10275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Рекомендации по проведению артикуляционных упражнений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83F54D-F24D-448E-809F-F115271F9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656" y="1111348"/>
            <a:ext cx="11127545" cy="52613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упражнения надо выполнять медленно, перед зеркалом, так как ребёнку необходим зрительный контроль. После того как малыш немного освоится, зеркало можно убрать. Полезно задавать ребёнку наводящие вопросы. Например: Что делают губы? Что делает язычок? Где он находится (вверху или внизу)?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Затем темп упражнений можно увеличить и выполнять их под счёт. Но при этом следите за тем, чтобы упражнения выполнялись точно и плавно, иначе занятия не имеют смысла.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Лучше заниматься два раза в день (утром и вечером) в течении 5 – 7 минут, в зависимости от возраста и усидчивости ребёнка.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Занимаясь с детьми 3 – 4 летнего возраста, следите, чтобы они усвоили основные движения.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детям 4 – 5 лет требования повышаются: движения должны быть всё более чёткими и плавными, без подёргиваний.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6 – 7 летнем возрасте дети выполняют упражнения в быстром темпе и умеют удерживать положение языка некоторое время без изменений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6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2C3E60-433E-4188-A137-EA097DB03B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3516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730D8-805A-4AC3-AF3F-4AECE4616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601628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                                    «Дудочка»</a:t>
            </a:r>
            <a:br>
              <a:rPr lang="ru-RU" dirty="0"/>
            </a:br>
            <a:br>
              <a:rPr lang="ru-RU" dirty="0"/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губы – трубочка –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Превратились в дудочку,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я дудеть могу: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Ду-ду-ду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ду-ду-ду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dirty="0">
                <a:solidFill>
                  <a:schemeClr val="tx1"/>
                </a:solidFill>
              </a:rPr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823BFA5-BE5E-4706-9FBD-C4471D846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99512" l="587" r="97263">
                        <a14:foregroundMark x1="15054" y1="67871" x2="15054" y2="67871"/>
                        <a14:foregroundMark x1="34702" y1="79102" x2="34702" y2="79102"/>
                        <a14:foregroundMark x1="42620" y1="75781" x2="42620" y2="75781"/>
                        <a14:foregroundMark x1="36559" y1="76270" x2="28543" y2="96582"/>
                        <a14:foregroundMark x1="28543" y1="96582" x2="25318" y2="99609"/>
                        <a14:foregroundMark x1="5767" y1="90234" x2="8016" y2="40820"/>
                        <a14:foregroundMark x1="8016" y1="40820" x2="3812" y2="54395"/>
                        <a14:foregroundMark x1="24829" y1="36621" x2="30303" y2="18066"/>
                        <a14:foregroundMark x1="30303" y1="18066" x2="51417" y2="14258"/>
                        <a14:foregroundMark x1="51417" y1="14258" x2="86999" y2="27930"/>
                        <a14:foregroundMark x1="86999" y1="27930" x2="79472" y2="34277"/>
                        <a14:foregroundMark x1="22092" y1="31445" x2="19746" y2="25391"/>
                        <a14:foregroundMark x1="25318" y1="25879" x2="27664" y2="18457"/>
                        <a14:foregroundMark x1="87879" y1="45996" x2="98436" y2="68750"/>
                        <a14:foregroundMark x1="98436" y1="68750" x2="93548" y2="87012"/>
                        <a14:foregroundMark x1="93548" y1="87012" x2="88856" y2="90723"/>
                        <a14:foregroundMark x1="85142" y1="83301" x2="93548" y2="65039"/>
                        <a14:foregroundMark x1="95894" y1="97266" x2="82600" y2="85938"/>
                        <a14:foregroundMark x1="82600" y1="85938" x2="95992" y2="95703"/>
                        <a14:foregroundMark x1="95992" y1="95703" x2="97263" y2="54004"/>
                        <a14:foregroundMark x1="97263" y1="54004" x2="89345" y2="41309"/>
                        <a14:foregroundMark x1="8993" y1="87500" x2="1564" y2="73047"/>
                        <a14:foregroundMark x1="5767" y1="70703" x2="587" y2="63672"/>
                        <a14:foregroundMark x1="51515" y1="10449" x2="40762" y2="12793"/>
                        <a14:foregroundMark x1="24438" y1="58105" x2="24438" y2="54395"/>
                        <a14:foregroundMark x1="82796" y1="66504" x2="84653" y2="59961"/>
                        <a14:foregroundMark x1="82307" y1="67383" x2="82796" y2="60449"/>
                        <a14:foregroundMark x1="85630" y1="63184" x2="83675" y2="66992"/>
                        <a14:foregroundMark x1="84164" y1="23535" x2="78592" y2="21191"/>
                        <a14:backgroundMark x1="19257" y1="49707" x2="14174" y2="34766"/>
                        <a14:backgroundMark x1="28641" y1="58984" x2="22972" y2="68359"/>
                        <a14:backgroundMark x1="79961" y1="57617" x2="84164" y2="49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2393" y="2201031"/>
            <a:ext cx="4629607" cy="463413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475FF7-4ED8-4689-9414-BBA52E28FB0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1" y="4327654"/>
            <a:ext cx="3285979" cy="250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3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72C8DB-CB72-40F6-9E03-FC072126D3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C7615-1D05-4C75-8904-AB7782F3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053" y="219222"/>
            <a:ext cx="9875520" cy="89212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«Заборчик»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2036A-50E1-44FC-82D1-8C9487B93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197" y="942536"/>
            <a:ext cx="10467231" cy="3151162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Зубы ровно мы смыкаем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заборчик получаем…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сейчас раздвинем губы –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Посчитаем наши зубы.</a:t>
            </a:r>
          </a:p>
          <a:p>
            <a:pPr marL="45720" indent="0">
              <a:lnSpc>
                <a:spcPct val="100000"/>
              </a:lnSpc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lnSpc>
                <a:spcPct val="100000"/>
              </a:lnSpc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730669-2C71-4ED6-A8A4-DFA2BF9448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8295" y="2470960"/>
            <a:ext cx="4513705" cy="43626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200DC0-4099-4F95-B6F6-C7E54D9426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07754"/>
            <a:ext cx="2869809" cy="271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6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9E85FB-ABF0-46EF-A306-A73D2B2738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6FCA7-5935-4DD8-99C3-E1DB463F5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4384"/>
            <a:ext cx="9875520" cy="104476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«Качели»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0381BA-CA1F-4DBB-8616-7E763E417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07" y="889782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дуба, выше ели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качелях мы взлетели.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скажите, вы б сумели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Язычком «качать качели»?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46CF94-1B04-46F9-9FF8-3E535DBB82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555" y="2795016"/>
            <a:ext cx="4165445" cy="4038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498B4A-F6E1-43F4-A3C0-639BACE3EF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98609"/>
            <a:ext cx="2250120" cy="21350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FA66BB-A66D-498D-A2B5-57C975EFF4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120" y="4698609"/>
            <a:ext cx="2250120" cy="213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84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B550BE-6F09-4FEF-9B75-3B37AC7D2C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70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61524-2E43-4810-B373-69F6CDC0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585" y="-164123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«Лошадка»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88CA73-2529-49E0-A317-128E750D7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947" y="749105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веселая лошадка,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Темная, как шоколадка.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Язычком пощелкай громко –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Стук копыт услышишь звонкий.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2AEF2F-95AB-43C5-AC3D-50F852B80C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88" b="99492" l="3638" r="90855">
                        <a14:foregroundMark x1="23697" y1="10163" x2="22714" y2="6606"/>
                        <a14:foregroundMark x1="54376" y1="13415" x2="52606" y2="5589"/>
                        <a14:foregroundMark x1="9243" y1="48272" x2="5408" y2="60976"/>
                        <a14:foregroundMark x1="5408" y1="60976" x2="6096" y2="88415"/>
                        <a14:foregroundMark x1="6096" y1="88415" x2="34317" y2="94207"/>
                        <a14:foregroundMark x1="39193" y1="93449" x2="52606" y2="91362"/>
                        <a14:foregroundMark x1="34317" y1="94207" x2="34808" y2="94131"/>
                        <a14:foregroundMark x1="52606" y1="91362" x2="32645" y2="88516"/>
                        <a14:foregroundMark x1="32645" y1="88516" x2="51229" y2="92073"/>
                        <a14:foregroundMark x1="51229" y1="92073" x2="67257" y2="87500"/>
                        <a14:foregroundMark x1="67257" y1="87500" x2="75025" y2="77846"/>
                        <a14:foregroundMark x1="75025" y1="77846" x2="68633" y2="89736"/>
                        <a14:foregroundMark x1="68633" y1="89736" x2="79154" y2="97358"/>
                        <a14:foregroundMark x1="79154" y1="97358" x2="64503" y2="99492"/>
                        <a14:foregroundMark x1="64503" y1="99492" x2="47493" y2="94106"/>
                        <a14:foregroundMark x1="23402" y1="64228" x2="10324" y2="71443"/>
                        <a14:foregroundMark x1="10324" y1="71443" x2="24877" y2="64329"/>
                        <a14:foregroundMark x1="24877" y1="64329" x2="12586" y2="70325"/>
                        <a14:foregroundMark x1="12586" y1="70325" x2="3638" y2="84451"/>
                        <a14:foregroundMark x1="3638" y1="84451" x2="17797" y2="71748"/>
                        <a14:foregroundMark x1="17797" y1="71748" x2="4425" y2="68191"/>
                        <a14:foregroundMark x1="4425" y1="68191" x2="3736" y2="97256"/>
                        <a14:foregroundMark x1="62930" y1="68801" x2="57424" y2="78760"/>
                        <a14:foregroundMark x1="56441" y1="68801" x2="64700" y2="59959"/>
                        <a14:foregroundMark x1="83284" y1="74898" x2="72566" y2="73780"/>
                        <a14:foregroundMark x1="62242" y1="59959" x2="54376" y2="68089"/>
                        <a14:foregroundMark x1="86332" y1="40752" x2="87021" y2="26931"/>
                        <a14:foregroundMark x1="87021" y1="26931" x2="75320" y2="16362"/>
                        <a14:foregroundMark x1="75320" y1="16362" x2="61554" y2="17683"/>
                        <a14:foregroundMark x1="61554" y1="17683" x2="73058" y2="19207"/>
                        <a14:foregroundMark x1="73058" y1="19207" x2="85054" y2="25102"/>
                        <a14:foregroundMark x1="85054" y1="25102" x2="89774" y2="31504"/>
                        <a14:foregroundMark x1="75025" y1="14126" x2="63127" y2="12195"/>
                        <a14:foregroundMark x1="63127" y1="12195" x2="57424" y2="14126"/>
                        <a14:foregroundMark x1="84661" y1="23374" x2="87709" y2="24390"/>
                        <a14:foregroundMark x1="90855" y1="34350" x2="89774" y2="41463"/>
                        <a14:foregroundMark x1="75025" y1="14126" x2="77778" y2="13720"/>
                        <a14:foregroundMark x1="71583" y1="11280" x2="63618" y2="9858"/>
                        <a14:foregroundMark x1="86037" y1="22256" x2="89086" y2="21240"/>
                        <a14:backgroundMark x1="37856" y1="92276" x2="35792" y2="94106"/>
                        <a14:backgroundMark x1="39921" y1="94817" x2="34415" y2="93394"/>
                        <a14:backgroundMark x1="42281" y1="94817" x2="35103" y2="95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0616" y="2877288"/>
            <a:ext cx="4089009" cy="39563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AC175D-94FE-4979-B3DE-BF843AFBE2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24" y="3941299"/>
            <a:ext cx="2961871" cy="291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1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366726-E0ED-41F6-881C-40B74B47E5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" y="24384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EA179-4ADD-4AFF-A05C-A003CBC2A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88" y="-259608"/>
            <a:ext cx="9875520" cy="153976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«Часики»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F60F674A-EB38-4430-8E2B-196CBF6C6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720970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Тик-так, тик-так – 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Ходят часики - вот так!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Влево тик, вправо так.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Ходят часики – вот так!</a:t>
            </a:r>
          </a:p>
          <a:p>
            <a:pPr marL="45720" indent="0"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E3C4CC-BF6E-4D79-A7C1-83338E99E6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6143" y="2590430"/>
            <a:ext cx="4377307" cy="42675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BA85E3-154E-4B4B-8B77-D4995E9E7F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52" y="4212715"/>
            <a:ext cx="2992902" cy="26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2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E8FFEB-8956-43D5-B844-742DAA5378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5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4746A-C41B-4E9E-B3B0-2C6BCD10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49" y="-327660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«Грибок»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D7B783-8598-47B8-8D80-CB88F3B0C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498" y="692834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тоненькой ножке –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грибок.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на присоске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Шевельнуться не смог.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084652-D8FF-4E9E-A285-37F765CFBB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43" b="94727" l="489" r="98631">
                        <a14:foregroundMark x1="31281" y1="79785" x2="23363" y2="71680"/>
                        <a14:foregroundMark x1="23363" y1="71680" x2="12903" y2="73633"/>
                        <a14:foregroundMark x1="12903" y1="73633" x2="23558" y2="75684"/>
                        <a14:foregroundMark x1="23558" y1="75684" x2="18280" y2="94531"/>
                        <a14:foregroundMark x1="21212" y1="94336" x2="12903" y2="93652"/>
                        <a14:foregroundMark x1="12903" y1="93652" x2="14370" y2="86133"/>
                        <a14:foregroundMark x1="14370" y1="86133" x2="6940" y2="82227"/>
                        <a14:foregroundMark x1="6940" y1="82227" x2="11241" y2="74414"/>
                        <a14:foregroundMark x1="11241" y1="74414" x2="17693" y2="71484"/>
                        <a14:foregroundMark x1="17693" y1="71484" x2="20039" y2="64648"/>
                        <a14:foregroundMark x1="20039" y1="64648" x2="9775" y2="50684"/>
                        <a14:foregroundMark x1="9775" y1="50684" x2="2639" y2="56348"/>
                        <a14:foregroundMark x1="2639" y1="56348" x2="3324" y2="70703"/>
                        <a14:foregroundMark x1="3324" y1="70703" x2="11144" y2="54590"/>
                        <a14:foregroundMark x1="11144" y1="54590" x2="13978" y2="74316"/>
                        <a14:foregroundMark x1="13978" y1="74316" x2="9873" y2="61719"/>
                        <a14:foregroundMark x1="9873" y1="61719" x2="20235" y2="70313"/>
                        <a14:foregroundMark x1="20235" y1="70313" x2="19159" y2="66895"/>
                        <a14:foregroundMark x1="9873" y1="49805" x2="2248" y2="53711"/>
                        <a14:foregroundMark x1="2248" y1="53711" x2="5474" y2="73633"/>
                        <a14:foregroundMark x1="5474" y1="73633" x2="10850" y2="66309"/>
                        <a14:foregroundMark x1="10850" y1="66309" x2="5181" y2="54785"/>
                        <a14:foregroundMark x1="5181" y1="54785" x2="2542" y2="65918"/>
                        <a14:foregroundMark x1="2542" y1="65918" x2="1662" y2="58008"/>
                        <a14:foregroundMark x1="22190" y1="35059" x2="21994" y2="27246"/>
                        <a14:foregroundMark x1="21994" y1="27246" x2="23851" y2="19043"/>
                        <a14:foregroundMark x1="23851" y1="19043" x2="21603" y2="31250"/>
                        <a14:foregroundMark x1="21603" y1="31250" x2="16911" y2="23926"/>
                        <a14:foregroundMark x1="16911" y1="23926" x2="22385" y2="40039"/>
                        <a14:foregroundMark x1="22385" y1="40039" x2="24633" y2="36133"/>
                        <a14:foregroundMark x1="21799" y1="17480" x2="24242" y2="20313"/>
                        <a14:foregroundMark x1="16422" y1="26465" x2="14663" y2="24219"/>
                        <a14:foregroundMark x1="39883" y1="13574" x2="42522" y2="6836"/>
                        <a14:foregroundMark x1="42522" y1="6836" x2="35191" y2="11621"/>
                        <a14:foregroundMark x1="35191" y1="11621" x2="40371" y2="6543"/>
                        <a14:foregroundMark x1="40371" y1="6543" x2="45259" y2="13086"/>
                        <a14:foregroundMark x1="45259" y1="13086" x2="51808" y2="6543"/>
                        <a14:foregroundMark x1="51808" y1="6543" x2="55230" y2="10059"/>
                        <a14:foregroundMark x1="9091" y1="48438" x2="1466" y2="48242"/>
                        <a14:foregroundMark x1="1466" y1="48242" x2="489" y2="50293"/>
                        <a14:foregroundMark x1="50342" y1="76270" x2="48485" y2="94629"/>
                        <a14:foregroundMark x1="48485" y1="94629" x2="48583" y2="79785"/>
                        <a14:foregroundMark x1="48583" y1="79785" x2="45846" y2="89453"/>
                        <a14:foregroundMark x1="45846" y1="89453" x2="45455" y2="90039"/>
                        <a14:foregroundMark x1="39492" y1="91504" x2="40665" y2="91113"/>
                        <a14:foregroundMark x1="38807" y1="91895" x2="39687" y2="91895"/>
                        <a14:foregroundMark x1="39687" y1="91309" x2="38807" y2="86523"/>
                        <a14:foregroundMark x1="36559" y1="92285" x2="36364" y2="88574"/>
                        <a14:foregroundMark x1="65103" y1="93750" x2="65298" y2="87793"/>
                        <a14:foregroundMark x1="72727" y1="91895" x2="70870" y2="72656"/>
                        <a14:foregroundMark x1="78299" y1="94727" x2="76637" y2="86523"/>
                        <a14:foregroundMark x1="83773" y1="89453" x2="81916" y2="72852"/>
                        <a14:foregroundMark x1="81916" y1="72852" x2="79374" y2="80469"/>
                        <a14:foregroundMark x1="79374" y1="80469" x2="87292" y2="79590"/>
                        <a14:foregroundMark x1="87292" y1="79590" x2="87488" y2="79980"/>
                        <a14:foregroundMark x1="94526" y1="87598" x2="94330" y2="86328"/>
                        <a14:foregroundMark x1="95503" y1="93164" x2="95503" y2="90234"/>
                        <a14:foregroundMark x1="94037" y1="89453" x2="94037" y2="89453"/>
                        <a14:foregroundMark x1="94037" y1="89453" x2="94037" y2="87012"/>
                        <a14:foregroundMark x1="98631" y1="25000" x2="97752" y2="17188"/>
                        <a14:foregroundMark x1="97752" y1="17188" x2="84262" y2="25781"/>
                        <a14:foregroundMark x1="84262" y1="25781" x2="80059" y2="33398"/>
                        <a14:foregroundMark x1="80059" y1="33398" x2="79081" y2="45605"/>
                        <a14:foregroundMark x1="79081" y1="45605" x2="84262" y2="66504"/>
                        <a14:foregroundMark x1="84262" y1="66504" x2="94037" y2="73047"/>
                        <a14:foregroundMark x1="94037" y1="73047" x2="69404" y2="69531"/>
                        <a14:foregroundMark x1="69404" y1="69531" x2="77028" y2="68652"/>
                        <a14:foregroundMark x1="77028" y1="68652" x2="94233" y2="55176"/>
                        <a14:foregroundMark x1="94233" y1="55176" x2="94428" y2="41895"/>
                        <a14:foregroundMark x1="94428" y1="41895" x2="91593" y2="72852"/>
                        <a14:foregroundMark x1="91593" y1="72852" x2="91593" y2="72656"/>
                        <a14:foregroundMark x1="67840" y1="20313" x2="68817" y2="26270"/>
                        <a14:foregroundMark x1="98631" y1="72656" x2="91593" y2="76270"/>
                        <a14:foregroundMark x1="91593" y1="76270" x2="91202" y2="75488"/>
                        <a14:backgroundMark x1="78690" y1="83105" x2="75562" y2="836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755" y="1983544"/>
            <a:ext cx="4869695" cy="48744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B9D782-F1E7-4D34-BA11-B39F7E2BED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565" y="4175343"/>
            <a:ext cx="3055187" cy="266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58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EE1F08-1B72-4C09-811C-3D29224935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5" y="24384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676E5-E850-4001-84B1-CAA49EE9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50" y="-32156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«Маляр»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25E62F-56E0-4BBA-A0B7-B7BED198F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499" y="735037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Красить потолок пора,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Пригласили маляра.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Челюсть ниже опускаем,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к небу поднимаем,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Поведем вперед-назад – 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маляр работе рад!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FE83F6-A11D-4FB2-9D14-AB0E071A05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52" b="97131" l="8551" r="95362">
                        <a14:foregroundMark x1="9710" y1="87805" x2="16812" y2="83214"/>
                        <a14:foregroundMark x1="16812" y1="83214" x2="9275" y2="81062"/>
                        <a14:foregroundMark x1="9275" y1="81062" x2="9275" y2="80775"/>
                        <a14:foregroundMark x1="77971" y1="84218" x2="91739" y2="73458"/>
                        <a14:foregroundMark x1="91739" y1="73458" x2="88261" y2="83070"/>
                        <a14:foregroundMark x1="88261" y1="83070" x2="84203" y2="68867"/>
                        <a14:foregroundMark x1="84203" y1="68867" x2="83478" y2="74892"/>
                        <a14:foregroundMark x1="82899" y1="74175" x2="78551" y2="72023"/>
                        <a14:foregroundMark x1="77826" y1="82209" x2="77826" y2="82209"/>
                        <a14:foregroundMark x1="77826" y1="82209" x2="77826" y2="82209"/>
                        <a14:foregroundMark x1="95797" y1="75323" x2="95797" y2="75323"/>
                        <a14:foregroundMark x1="79855" y1="76758" x2="79855" y2="76758"/>
                        <a14:foregroundMark x1="76087" y1="79914" x2="76087" y2="79914"/>
                        <a14:foregroundMark x1="9420" y1="80775" x2="9420" y2="80775"/>
                        <a14:foregroundMark x1="11884" y1="81349" x2="8551" y2="80344"/>
                        <a14:foregroundMark x1="26812" y1="93974" x2="46232" y2="86514"/>
                        <a14:foregroundMark x1="46232" y1="86514" x2="56667" y2="93687"/>
                        <a14:foregroundMark x1="56667" y1="93687" x2="70000" y2="97274"/>
                        <a14:foregroundMark x1="70000" y1="97274" x2="67246" y2="85079"/>
                        <a14:foregroundMark x1="49130" y1="9756" x2="47971" y2="8752"/>
                        <a14:foregroundMark x1="75217" y1="26973" x2="78261" y2="33572"/>
                        <a14:foregroundMark x1="78261" y1="33572" x2="74928" y2="40746"/>
                        <a14:foregroundMark x1="74928" y1="40746" x2="74783" y2="40746"/>
                        <a14:foregroundMark x1="65362" y1="64849" x2="65797" y2="62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380" y="2287702"/>
            <a:ext cx="4463122" cy="4508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14438A-BCDC-419D-A6FF-5EB7FD9A57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566" y="4285353"/>
            <a:ext cx="2759766" cy="25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4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634BCA-6717-4C84-BD1F-282F0F9799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" y="24384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26817-E92B-4C45-903C-3CF8DE2F1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0"/>
            <a:ext cx="9752428" cy="12039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«Горка»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0413CA-2088-4E39-9491-AB3206FA8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511" y="1002324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горки весело кататься,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Вниз лететь и не бояться.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Выгибается язык,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нижним зубкам он прилип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067C69-8D85-4F2F-8B8D-21EF5A309F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95" b="98633" l="196" r="99316">
                        <a14:foregroundMark x1="69892" y1="35938" x2="81427" y2="33008"/>
                        <a14:foregroundMark x1="81427" y1="33008" x2="91202" y2="37598"/>
                        <a14:foregroundMark x1="91202" y1="37598" x2="96383" y2="54395"/>
                        <a14:foregroundMark x1="96383" y1="54395" x2="96872" y2="80762"/>
                        <a14:foregroundMark x1="96872" y1="80762" x2="80352" y2="35645"/>
                        <a14:foregroundMark x1="80352" y1="35645" x2="79277" y2="50684"/>
                        <a14:foregroundMark x1="79277" y1="50684" x2="88368" y2="86914"/>
                        <a14:foregroundMark x1="88368" y1="86914" x2="86804" y2="95117"/>
                        <a14:foregroundMark x1="86804" y1="95117" x2="71261" y2="98730"/>
                        <a14:foregroundMark x1="71261" y1="98730" x2="21994" y2="95605"/>
                        <a14:foregroundMark x1="89736" y1="21094" x2="97947" y2="35059"/>
                        <a14:foregroundMark x1="97947" y1="35059" x2="98436" y2="62207"/>
                        <a14:foregroundMark x1="98436" y1="62207" x2="96970" y2="28223"/>
                        <a14:foregroundMark x1="96970" y1="28223" x2="98631" y2="88867"/>
                        <a14:foregroundMark x1="98631" y1="88867" x2="95308" y2="96973"/>
                        <a14:foregroundMark x1="95308" y1="96973" x2="91593" y2="76270"/>
                        <a14:foregroundMark x1="96383" y1="25000" x2="96383" y2="16602"/>
                        <a14:foregroundMark x1="96383" y1="16602" x2="94330" y2="23535"/>
                        <a14:foregroundMark x1="94330" y1="23535" x2="94330" y2="25391"/>
                        <a14:foregroundMark x1="93060" y1="19043" x2="88368" y2="18262"/>
                        <a14:foregroundMark x1="99413" y1="41406" x2="99022" y2="24609"/>
                        <a14:foregroundMark x1="69404" y1="28516" x2="68719" y2="21191"/>
                        <a14:foregroundMark x1="68719" y1="21191" x2="65298" y2="13770"/>
                        <a14:foregroundMark x1="65298" y1="13770" x2="52884" y2="7617"/>
                        <a14:foregroundMark x1="52884" y1="7617" x2="43402" y2="10547"/>
                        <a14:foregroundMark x1="43402" y1="10547" x2="39198" y2="18457"/>
                        <a14:foregroundMark x1="39198" y1="18457" x2="38612" y2="25684"/>
                        <a14:foregroundMark x1="45455" y1="12891" x2="41544" y2="16602"/>
                        <a14:foregroundMark x1="71065" y1="16211" x2="63148" y2="8789"/>
                        <a14:foregroundMark x1="63148" y1="8789" x2="54350" y2="5664"/>
                        <a14:foregroundMark x1="54350" y1="5664" x2="52981" y2="4492"/>
                        <a14:foregroundMark x1="10068" y1="97461" x2="16031" y2="52539"/>
                        <a14:foregroundMark x1="16031" y1="52539" x2="13783" y2="44531"/>
                        <a14:foregroundMark x1="13783" y1="44531" x2="13783" y2="36816"/>
                        <a14:foregroundMark x1="13783" y1="36816" x2="16422" y2="30078"/>
                        <a14:foregroundMark x1="16422" y1="30078" x2="16422" y2="21289"/>
                        <a14:foregroundMark x1="16422" y1="21289" x2="7038" y2="27832"/>
                        <a14:foregroundMark x1="7038" y1="27832" x2="6354" y2="30762"/>
                        <a14:foregroundMark x1="12805" y1="98633" x2="20137" y2="82910"/>
                        <a14:foregroundMark x1="12610" y1="98633" x2="11046" y2="64355"/>
                        <a14:foregroundMark x1="11046" y1="64355" x2="6158" y2="54688"/>
                        <a14:foregroundMark x1="6158" y1="54688" x2="5963" y2="61523"/>
                        <a14:foregroundMark x1="3128" y1="56250" x2="196" y2="52344"/>
                        <a14:foregroundMark x1="23460" y1="42480" x2="29228" y2="43652"/>
                        <a14:foregroundMark x1="36950" y1="54785" x2="39883" y2="55566"/>
                        <a14:foregroundMark x1="4106" y1="46777" x2="4301" y2="42285"/>
                        <a14:foregroundMark x1="18475" y1="40039" x2="17498" y2="35938"/>
                        <a14:foregroundMark x1="2933" y1="81055" x2="8700" y2="80176"/>
                        <a14:foregroundMark x1="3519" y1="97852" x2="2737" y2="90918"/>
                        <a14:foregroundMark x1="1271" y1="66211" x2="1271" y2="605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760" y="2715540"/>
            <a:ext cx="4138415" cy="41424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359365-F481-41EB-8537-FC3FB9D15E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29402"/>
            <a:ext cx="3291840" cy="310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18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911C6D-7438-4F3B-A99D-8BB6A7D7A3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5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C02AB-917F-43CD-8B0F-79C1AFFE1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14" y="-327660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«Чашечка»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5202D-0A41-427C-9A5C-D4D21E41E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714" y="692834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язык, как чашечка – 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Глубокая, большая.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На=ка, выгни язычок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края и до края.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7E1519-20B8-4793-AE7D-981B818795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13" y="3747362"/>
            <a:ext cx="3564272" cy="31106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D2F07A-676F-4EC1-813D-4FE3B59FF6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653" y="2746115"/>
            <a:ext cx="4250347" cy="411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41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2123EC-637B-4A0D-B1F6-FC1E1B3AAE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384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7CF54-ED70-4B85-BE26-D3BE7C77F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812" y="154159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«Окошко»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6CEDC1-7F56-4DC6-972A-1CB1018D5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12" y="1527165"/>
            <a:ext cx="9872871" cy="35919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открыть ротик- жарко,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 ротик – холодно.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88A583-CA31-4A5B-BFDD-5DE1904C9F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353013"/>
            <a:ext cx="2447778" cy="24806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634BA1-1EC1-4B67-9D4B-7426A65495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822" y="3404616"/>
            <a:ext cx="354517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29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56D7D1-8FA5-4E9B-B3F2-B32E62D4B4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5" y="0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D6657-5E0A-40CA-9799-65CD882FA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782" y="34231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«Вкусное варенье»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164F78-FEEE-454C-8DC2-5991FEB2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347" y="1698674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Варенье быстро облизнем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Широким, ловким языком.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6519D8-EB0B-4285-BD26-B5E71D7A8C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565" y="3025371"/>
            <a:ext cx="2321169" cy="38326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AB7EF7-AF7E-49D3-9975-960F8B9725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1" b="99080" l="9872" r="90819">
                        <a14:foregroundMark x1="23988" y1="41002" x2="24186" y2="31084"/>
                        <a14:foregroundMark x1="24186" y1="31084" x2="39585" y2="10941"/>
                        <a14:foregroundMark x1="39585" y1="10941" x2="58045" y2="7771"/>
                        <a14:foregroundMark x1="58045" y1="7771" x2="66732" y2="9816"/>
                        <a14:foregroundMark x1="73939" y1="14110" x2="73939" y2="14110"/>
                        <a14:foregroundMark x1="87064" y1="27571" x2="87660" y2="28630"/>
                        <a14:foregroundMark x1="82428" y1="19325" x2="85059" y2="24005"/>
                        <a14:foregroundMark x1="85896" y1="30935" x2="77098" y2="42434"/>
                        <a14:foregroundMark x1="87660" y1="28630" x2="86361" y2="30328"/>
                        <a14:foregroundMark x1="87562" y1="29141" x2="90918" y2="32209"/>
                        <a14:foregroundMark x1="82626" y1="42229" x2="80652" y2="39980"/>
                        <a14:foregroundMark x1="67917" y1="60532" x2="67917" y2="60532"/>
                        <a14:foregroundMark x1="67917" y1="61145" x2="67720" y2="58078"/>
                        <a14:foregroundMark x1="18065" y1="34254" x2="21224" y2="30368"/>
                        <a14:foregroundMark x1="17868" y1="80573" x2="24877" y2="94888"/>
                        <a14:foregroundMark x1="24877" y1="94888" x2="25962" y2="99080"/>
                        <a14:backgroundMark x1="87957" y1="27096" x2="84995" y2="25051"/>
                        <a14:backgroundMark x1="78875" y1="35685" x2="78677" y2="35072"/>
                        <a14:backgroundMark x1="86377" y1="30368" x2="84995" y2="29141"/>
                        <a14:backgroundMark x1="82231" y1="28323" x2="81244" y2="30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820" y="2241122"/>
            <a:ext cx="4756847" cy="459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11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250596-FC32-4824-8996-2ABA0D9FE7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A0A87-3CA1-475F-9458-F5760D20C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47" y="-32156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«Индюк»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883656-C07F-49FF-BC6B-00572C5B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647" y="791307"/>
            <a:ext cx="9872871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открыт мой рот,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Язычок – назад – вперед.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Лижет «чашечкой губу»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болобочет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бегу.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8DCE24-591B-4610-AC87-A449CA8B58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38706"/>
            <a:ext cx="3080824" cy="23071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0A4FE9-7979-4E8D-8741-E75D4A4CFD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0824" y="4550898"/>
            <a:ext cx="3193368" cy="23071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F63402-3066-43EF-AE85-6B2EA128B83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11" b="97866" l="9833" r="89971">
                        <a14:foregroundMark x1="63422" y1="10874" x2="66962" y2="8435"/>
                        <a14:foregroundMark x1="73156" y1="11687" x2="73943" y2="7012"/>
                        <a14:foregroundMark x1="84071" y1="24390" x2="85054" y2="29167"/>
                        <a14:foregroundMark x1="50541" y1="30183" x2="46804" y2="29370"/>
                        <a14:foregroundMark x1="81908" y1="65041" x2="83088" y2="72358"/>
                        <a14:foregroundMark x1="83088" y1="72358" x2="80924" y2="71951"/>
                        <a14:foregroundMark x1="81711" y1="65244" x2="85054" y2="65854"/>
                        <a14:foregroundMark x1="30088" y1="85772" x2="26352" y2="92886"/>
                        <a14:foregroundMark x1="26352" y1="92886" x2="23697" y2="93496"/>
                        <a14:foregroundMark x1="68240" y1="91260" x2="68437" y2="97866"/>
                        <a14:foregroundMark x1="62832" y1="91667" x2="62832" y2="97663"/>
                        <a14:foregroundMark x1="83481" y1="19919" x2="83481" y2="19919"/>
                        <a14:foregroundMark x1="51721" y1="14939" x2="49361" y2="13110"/>
                        <a14:foregroundMark x1="50541" y1="18293" x2="48181" y2="17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825" y="1993937"/>
            <a:ext cx="5014586" cy="48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60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E58FEC-6D26-4B9A-99D5-B171E6FF55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80803-F99A-4B5D-9730-EDEE0F32D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B34625-BD5D-4472-A669-8F36F066A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>
              <a:solidFill>
                <a:srgbClr val="F59E00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1.Е.М. Косинова Уроки логопеда. Игры для развития речи Издательство «Эксмо2, 2010 г.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М.Ф. Фомичева Воспитание у детей правильного произношения Издательство «Просвещение», 1980 г.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Шедеврум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— с нейросетями Яндекса для создания картинок и видео (shedevrum.ai)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91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712E38-0E0B-415E-A503-5F6B668BE5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2F24A-AC75-4FB3-B7D4-3D704B75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5" y="647114"/>
            <a:ext cx="9893105" cy="1318846"/>
          </a:xfrm>
        </p:spPr>
        <p:txBody>
          <a:bodyPr/>
          <a:lstStyle/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2DA444-4928-4C7D-A0F9-DB1883ADF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8000" dirty="0">
                <a:solidFill>
                  <a:srgbClr val="FF0000"/>
                </a:solidFill>
              </a:rPr>
              <a:t>Спасибо </a:t>
            </a:r>
          </a:p>
          <a:p>
            <a:pPr marL="45720" indent="0" algn="ctr">
              <a:buNone/>
            </a:pPr>
            <a:r>
              <a:rPr lang="ru-RU" sz="8000" dirty="0">
                <a:solidFill>
                  <a:srgbClr val="FF0000"/>
                </a:solidFill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1339296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182</TotalTime>
  <Words>779</Words>
  <Application>Microsoft Office PowerPoint</Application>
  <PresentationFormat>Широкоэкранный</PresentationFormat>
  <Paragraphs>89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</vt:lpstr>
      <vt:lpstr>Corbel</vt:lpstr>
      <vt:lpstr>Times New Roman</vt:lpstr>
      <vt:lpstr>Wingdings</vt:lpstr>
      <vt:lpstr>Базис</vt:lpstr>
      <vt:lpstr>Областное бюджетное общеобразовательное учреждение  «Школа-интернат №4» г. КУрска</vt:lpstr>
      <vt:lpstr>         Для чего нужна артикуляционная                              гимнастика? Важную роль в формировании правильного произношения  звуков играет чёткая, точная, координированная работа артикуляционного аппарата. Для выработки полноценных   движений губ, языка, челюсти полезна артикуляционная гимнастика – совокупность специальных упражнений, направленных  на укрепление мышц артикуляционного аппарата, развитие силы, подвижности и дифференцированности движений  органов, участвующих в речевом процессе. Правильное произношение звуков наряду с богатым словарным запасом и грамматически верной, хорошо развитой, связной речью является одним из основных  показателей готовности ребёнка к  школьному  обучению. Общеизвестно, что недостатки устной речи могут привести к плохой успеваемости, поэтому работать над их  устранением нужно с раннего детства.        </vt:lpstr>
      <vt:lpstr>Причины, по которым необходимо заниматься артикуляционной гимнастикой </vt:lpstr>
      <vt:lpstr>Рекомендации по проведению артикуляционных упражнений</vt:lpstr>
      <vt:lpstr>                                    «Дудочка»  Мои губы – трубочка –  Превратились в дудочку, Громко я дудеть могу: Ду-ду-ду, ду-ду-ду!      </vt:lpstr>
      <vt:lpstr>«Заборчик»</vt:lpstr>
      <vt:lpstr>«Качели»</vt:lpstr>
      <vt:lpstr>«Лошадка»</vt:lpstr>
      <vt:lpstr>«Часики»</vt:lpstr>
      <vt:lpstr>«Грибок»</vt:lpstr>
      <vt:lpstr>«Маляр»</vt:lpstr>
      <vt:lpstr>«Горка»</vt:lpstr>
      <vt:lpstr>«Чашечка»</vt:lpstr>
      <vt:lpstr>«Окошко»</vt:lpstr>
      <vt:lpstr>«Вкусное варенье»</vt:lpstr>
      <vt:lpstr>«Индюк»</vt:lpstr>
      <vt:lpstr>Список литературы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Областное бюджетное общеобразовательное учреждение  «Школа-интернат №4» г. КУрска</dc:title>
  <dc:creator>User</dc:creator>
  <cp:lastModifiedBy>Екатерина Чимутова</cp:lastModifiedBy>
  <cp:revision>16</cp:revision>
  <dcterms:created xsi:type="dcterms:W3CDTF">2024-07-28T08:32:00Z</dcterms:created>
  <dcterms:modified xsi:type="dcterms:W3CDTF">2026-09-03T17:33:34Z</dcterms:modified>
</cp:coreProperties>
</file>