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5" r:id="rId5"/>
    <p:sldId id="264" r:id="rId6"/>
    <p:sldId id="262" r:id="rId7"/>
    <p:sldId id="263" r:id="rId8"/>
    <p:sldId id="261" r:id="rId9"/>
    <p:sldId id="260" r:id="rId10"/>
    <p:sldId id="258" r:id="rId11"/>
    <p:sldId id="259" r:id="rId12"/>
    <p:sldId id="270" r:id="rId13"/>
    <p:sldId id="269" r:id="rId14"/>
    <p:sldId id="268" r:id="rId15"/>
    <p:sldId id="267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ветлана баган" initials="сб" lastIdx="2" clrIdx="0">
    <p:extLst>
      <p:ext uri="{19B8F6BF-5375-455C-9EA6-DF929625EA0E}">
        <p15:presenceInfo xmlns:p15="http://schemas.microsoft.com/office/powerpoint/2012/main" userId="c6bd7e737877e7b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E030"/>
    <a:srgbClr val="45727B"/>
    <a:srgbClr val="98F67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15T18:56:46.267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  <p:cm authorId="1" dt="2025-04-15T19:59:33.019" idx="2">
    <p:pos x="146" y="146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0:16.754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0:27.849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0:43.627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0:44.96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0:48.58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0:48.873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1:10.680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1:11.131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5T18:11:11.378"/>
    </inkml:context>
    <inkml:brush xml:id="br0">
      <inkml:brushProperty name="width" value="0.05" units="cm"/>
      <inkml:brushProperty name="height" value="0.3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EE767-186F-F0FD-ADBB-19B9E2B5C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8DD7F5-722B-9463-8979-B8C7CA68A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55EF2A-20CB-9AC3-330A-DB2E020C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5DD73D-6D9F-2CDE-21DF-2AE6AF410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330742-D20C-358F-4179-67A9A470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6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D5EFB1-5E06-123F-6420-678CDCCC5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59E61A-D5AA-0FFE-1443-1E6CA9199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749F89-8FD2-4A01-96BE-10F63672B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E6590E-D77E-ED06-DBA7-21F0B3882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1E57A4-78A8-12A5-33C3-B9C5F84E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71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35C97-E1D1-4480-3E13-32803851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B6689A-70F6-797D-3A53-433237F91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858FA-6E85-794E-2329-937062B8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89D47B-BAF6-15D8-B397-2283912F3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9D7488-35FF-1E0F-7E2D-DEEFAB02D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50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1481B-4C11-027A-50CD-A2A4FA2B2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6EFFE6-9CC9-52A0-4C9D-D44449934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8D008E-FFB1-DA3A-B110-586D7A2C7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9822C8-27FB-618C-2C4F-288B58650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697F73-D8DB-7C06-9CB7-8B85D9F0B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BB2E6C-0182-D8CA-7D80-0673EF1A2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5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B38E6-84B6-4C4B-683D-B563B56E0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AD8DF9-1D34-FE8B-03B9-C5CCB2F67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2EF37D-4A0A-5BF1-7CEA-2735CB3AF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C23B6F-B821-F0A3-A56A-595CC17C18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976980-7E42-8044-05B9-F7EAC76CC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3FD588-A88C-CBE8-AEA2-0055D4F7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6A44F28-7428-87E4-6948-0A3767A8E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506D1FA-B2AD-D8A3-3B8E-2D8ADA78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414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3B4D8-F5A3-F475-1A6D-BC203C6A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795130-14C0-70DB-C7E0-AB64A5BC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0145BF-A639-561A-D478-F6EBAB0D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A65C34-BF87-A11C-942B-C7C422A2A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9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219E09-4B27-44DD-EA5C-6040256C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CE213F-35C1-605A-871C-21A6F724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2408184-D0BD-9BA3-E785-4BB9F559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98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C3B34-0174-7297-3E0A-96EF9016D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E03E95-2C29-1773-7EA9-AA8E2ED61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7AA659-DD3B-EC81-580A-AE83F4861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75E34B-ADA9-A9B1-0396-0C9B5D88A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49DE1A-CC27-1B6B-A759-4AA3C8DFD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29C1E1-0363-D44D-4DC4-253250CC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20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29E217-B671-85F1-CA97-0CCA45E4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5919C6-C696-F187-0F30-0A229738AF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C3DA5E-CA76-36D3-E49F-C47EFA4A3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4EC3A2-FF73-21FA-1D21-3E552F286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C11EA0-59CC-B008-502F-D0349D526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ECBB4B-403B-CE09-790A-5D6B29B6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04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44EE0-33B5-A1AE-B8FD-A7B756CFB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28117C-C06A-86AD-BD17-DBD474582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08BDA5-3283-80B5-20DC-246AE2E6C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5C8DA4-959C-C4BF-BD0C-0D0A6854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EF075-EFE8-08E3-D2BE-510C9FFE7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105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70E73BB-D769-930A-1F74-D50080439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253B95-EF74-1B2F-EA62-4E47F3EA4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AE751F-6950-508B-2086-F158334E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7F3E60-BE65-79FF-1502-59E6E87E8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AE6FCF-EEEF-E688-9378-B28F04A9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08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F6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26150-004E-40D2-EE8B-2D08E75F1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E2637C-EB75-BBFF-5C75-8075E2AB4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D67402-E556-503C-5C0C-8CEA6D0D7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3C03F-BC13-4EAC-9A1D-E4206B9D175C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9882FD-3ED8-0A83-696A-2F4F75CD4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A54289-001A-9762-CA6F-3422D9AA40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CC8D7-B8EC-4782-92C6-CE0C4C1B2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14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gif"/><Relationship Id="rId7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e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jpeg"/><Relationship Id="rId2" Type="http://schemas.openxmlformats.org/officeDocument/2006/relationships/image" Target="../media/image1.jpeg"/><Relationship Id="rId16" Type="http://schemas.openxmlformats.org/officeDocument/2006/relationships/image" Target="../media/image49.jpeg"/><Relationship Id="rId20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" Type="http://schemas.openxmlformats.org/officeDocument/2006/relationships/image" Target="../media/image1.jpe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comments" Target="../comments/comment1.xml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950.png"/><Relationship Id="rId18" Type="http://schemas.openxmlformats.org/officeDocument/2006/relationships/customXml" Target="../ink/ink9.xml"/><Relationship Id="rId3" Type="http://schemas.openxmlformats.org/officeDocument/2006/relationships/image" Target="../media/image99.gif"/><Relationship Id="rId7" Type="http://schemas.openxmlformats.org/officeDocument/2006/relationships/image" Target="../media/image920.png"/><Relationship Id="rId12" Type="http://schemas.openxmlformats.org/officeDocument/2006/relationships/customXml" Target="../ink/ink5.xml"/><Relationship Id="rId17" Type="http://schemas.openxmlformats.org/officeDocument/2006/relationships/customXml" Target="../ink/ink8.xml"/><Relationship Id="rId2" Type="http://schemas.openxmlformats.org/officeDocument/2006/relationships/image" Target="../media/image1.jpeg"/><Relationship Id="rId16" Type="http://schemas.openxmlformats.org/officeDocument/2006/relationships/image" Target="../media/image96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940.png"/><Relationship Id="rId5" Type="http://schemas.openxmlformats.org/officeDocument/2006/relationships/image" Target="../media/image910.png"/><Relationship Id="rId15" Type="http://schemas.openxmlformats.org/officeDocument/2006/relationships/customXml" Target="../ink/ink7.xml"/><Relationship Id="rId10" Type="http://schemas.openxmlformats.org/officeDocument/2006/relationships/customXml" Target="../ink/ink4.xml"/><Relationship Id="rId19" Type="http://schemas.openxmlformats.org/officeDocument/2006/relationships/image" Target="../media/image100.png"/><Relationship Id="rId4" Type="http://schemas.openxmlformats.org/officeDocument/2006/relationships/customXml" Target="../ink/ink1.xml"/><Relationship Id="rId9" Type="http://schemas.openxmlformats.org/officeDocument/2006/relationships/image" Target="../media/image930.png"/><Relationship Id="rId14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6A861-266F-50AC-9BF1-10CF94B39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34D4264E-C5FB-A55E-894E-2959227AC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3BB52D-33B4-6260-5486-BAA8DB35B1DD}"/>
              </a:ext>
            </a:extLst>
          </p:cNvPr>
          <p:cNvSpPr txBox="1"/>
          <p:nvPr/>
        </p:nvSpPr>
        <p:spPr>
          <a:xfrm>
            <a:off x="757084" y="288645"/>
            <a:ext cx="10972800" cy="3409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5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КВЕСТ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5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«Угадай сказку»</a:t>
            </a:r>
          </a:p>
          <a:p>
            <a:pPr algn="ctr">
              <a:spcAft>
                <a:spcPts val="800"/>
              </a:spcAft>
            </a:pPr>
            <a:r>
              <a:rPr lang="ru-RU" sz="40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для учащихся первого класса </a:t>
            </a:r>
          </a:p>
          <a:p>
            <a:pPr algn="ctr">
              <a:spcAft>
                <a:spcPts val="800"/>
              </a:spcAft>
            </a:pPr>
            <a:r>
              <a:rPr lang="ru-RU" sz="40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с задержкой психического развития</a:t>
            </a:r>
          </a:p>
        </p:txBody>
      </p:sp>
      <p:pic>
        <p:nvPicPr>
          <p:cNvPr id="18436" name="Picture 4" descr="Picture background">
            <a:extLst>
              <a:ext uri="{FF2B5EF4-FFF2-40B4-BE49-F238E27FC236}">
                <a16:creationId xmlns:a16="http://schemas.microsoft.com/office/drawing/2014/main" id="{AA8AACC1-EC4F-E6D0-8C1B-E00F4A319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0916" y="3628103"/>
            <a:ext cx="7600336" cy="322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Смайлик гиф анимация картинки: Блестяшки скачать">
            <a:extLst>
              <a:ext uri="{FF2B5EF4-FFF2-40B4-BE49-F238E27FC236}">
                <a16:creationId xmlns:a16="http://schemas.microsoft.com/office/drawing/2014/main" id="{A57F129F-B87B-A285-192B-AB6D0D10EDD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251152">
            <a:off x="123733" y="493913"/>
            <a:ext cx="2219325" cy="1181101"/>
          </a:xfrm>
          <a:prstGeom prst="rect">
            <a:avLst/>
          </a:prstGeom>
          <a:noFill/>
        </p:spPr>
      </p:pic>
      <p:pic>
        <p:nvPicPr>
          <p:cNvPr id="5" name="Picture 9" descr="Смайлик гиф анимация картинки: Блестяшки скачать">
            <a:extLst>
              <a:ext uri="{FF2B5EF4-FFF2-40B4-BE49-F238E27FC236}">
                <a16:creationId xmlns:a16="http://schemas.microsoft.com/office/drawing/2014/main" id="{A11150DA-8BBA-6FFC-B982-11E46CE376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578838">
            <a:off x="9721123" y="535330"/>
            <a:ext cx="2219325" cy="1181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64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BBDF4D5B-F0B0-E60F-85C6-483283737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7CAE97-C27E-5869-8E59-CEE8ED205255}"/>
              </a:ext>
            </a:extLst>
          </p:cNvPr>
          <p:cNvSpPr txBox="1"/>
          <p:nvPr/>
        </p:nvSpPr>
        <p:spPr>
          <a:xfrm>
            <a:off x="737419" y="334298"/>
            <a:ext cx="10736825" cy="5075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28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познавательных процессов у детей с ограниченными возможностями здоровья младшего школьного возраста.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 </a:t>
            </a:r>
            <a:endParaRPr lang="ru-RU" sz="2800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развивать связную речь, умение различать гласные и согласные звуки;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закрепить умение читать, считать, понимать смысл прочитанного, слушать инструкцию взрослого;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формировать положительную учебную мотивацию, </a:t>
            </a:r>
            <a:r>
              <a:rPr lang="ru-RU" sz="2800" kern="100" dirty="0">
                <a:solidFill>
                  <a:srgbClr val="00206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8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аблюдательность, любознательность.</a:t>
            </a:r>
          </a:p>
        </p:txBody>
      </p:sp>
      <p:pic>
        <p:nvPicPr>
          <p:cNvPr id="2" name="Picture 9" descr="Цветочный узор - Разделители и линеечки - Картинки анимация гиф №304">
            <a:extLst>
              <a:ext uri="{FF2B5EF4-FFF2-40B4-BE49-F238E27FC236}">
                <a16:creationId xmlns:a16="http://schemas.microsoft.com/office/drawing/2014/main" id="{8F6167B9-6A84-F1CC-01AF-08554E0F777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8447" y="5409405"/>
            <a:ext cx="6215106" cy="1314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163604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C304E-5BCB-B34E-79F7-C492EBC19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8E9E154D-1B17-BCFC-B43B-4B307F98C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74584B-946C-8792-E334-33DAB28DEAD7}"/>
              </a:ext>
            </a:extLst>
          </p:cNvPr>
          <p:cNvSpPr txBox="1"/>
          <p:nvPr/>
        </p:nvSpPr>
        <p:spPr>
          <a:xfrm>
            <a:off x="131976" y="65988"/>
            <a:ext cx="11901139" cy="2151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квеста: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Ребята, сегодня вас ждёт увлекательное приключение. Мы вместе попытаемся угадать, какую сказку смотрели девочки в кукольном театре. Для этого нам будет необходимо выполнить задания квеста. Давайте познакомимся с подружками Настей, Катей и Таней. Итак, начинаем.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F24CE-6E01-DF10-F824-A1798CBC72EB}"/>
              </a:ext>
            </a:extLst>
          </p:cNvPr>
          <p:cNvSpPr txBox="1"/>
          <p:nvPr/>
        </p:nvSpPr>
        <p:spPr>
          <a:xfrm>
            <a:off x="262332" y="2283334"/>
            <a:ext cx="4114802" cy="2048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Узнай у кого из девочек Насти (А), Кати (В) или Тани (С) есть любимая игрушка плюшевый мишка?</a:t>
            </a:r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DB908B6E-9B35-347B-11E1-C133C46469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88077" y="2317763"/>
            <a:ext cx="6049002" cy="421316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16D3A4-F14F-07F8-426F-847533E4C4DA}"/>
              </a:ext>
            </a:extLst>
          </p:cNvPr>
          <p:cNvSpPr txBox="1"/>
          <p:nvPr/>
        </p:nvSpPr>
        <p:spPr>
          <a:xfrm>
            <a:off x="131976" y="6296885"/>
            <a:ext cx="2718228" cy="46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</a:t>
            </a: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Кати (В)</a:t>
            </a:r>
          </a:p>
        </p:txBody>
      </p:sp>
    </p:spTree>
    <p:extLst>
      <p:ext uri="{BB962C8B-B14F-4D97-AF65-F5344CB8AC3E}">
        <p14:creationId xmlns:p14="http://schemas.microsoft.com/office/powerpoint/2010/main" val="42506355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BC0DB-EC2D-836D-D5FC-73AC4FF0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5389A39D-9E50-496E-D88A-8D9A00544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FDD7CC-09B5-8E54-667D-FAB7BDFAF32F}"/>
              </a:ext>
            </a:extLst>
          </p:cNvPr>
          <p:cNvSpPr txBox="1"/>
          <p:nvPr/>
        </p:nvSpPr>
        <p:spPr>
          <a:xfrm>
            <a:off x="885217" y="593387"/>
            <a:ext cx="10564238" cy="1258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У Кати, Насти и Тани есть собачки: Жучка, Бобик и </a:t>
            </a:r>
            <a:r>
              <a:rPr lang="ru-RU" sz="2400" b="1" kern="100" dirty="0" err="1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Тобик</a:t>
            </a: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Как зовут питомца Кати, если у Насти собачку зовут не Бобик и не Жучка, а у Тани не Жучка.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9F611F48-1709-7EB8-B85E-2CE299D36E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582" y="1864996"/>
            <a:ext cx="2064432" cy="220116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060E24B-CEAE-38EF-8325-3C9447858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00218"/>
              </p:ext>
            </p:extLst>
          </p:nvPr>
        </p:nvGraphicFramePr>
        <p:xfrm>
          <a:off x="4309353" y="4562272"/>
          <a:ext cx="3385226" cy="7684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312">
                  <a:extLst>
                    <a:ext uri="{9D8B030D-6E8A-4147-A177-3AD203B41FA5}">
                      <a16:colId xmlns:a16="http://schemas.microsoft.com/office/drawing/2014/main" val="479766023"/>
                    </a:ext>
                  </a:extLst>
                </a:gridCol>
                <a:gridCol w="731799">
                  <a:extLst>
                    <a:ext uri="{9D8B030D-6E8A-4147-A177-3AD203B41FA5}">
                      <a16:colId xmlns:a16="http://schemas.microsoft.com/office/drawing/2014/main" val="1697664765"/>
                    </a:ext>
                  </a:extLst>
                </a:gridCol>
                <a:gridCol w="675298">
                  <a:extLst>
                    <a:ext uri="{9D8B030D-6E8A-4147-A177-3AD203B41FA5}">
                      <a16:colId xmlns:a16="http://schemas.microsoft.com/office/drawing/2014/main" val="1541126049"/>
                    </a:ext>
                  </a:extLst>
                </a:gridCol>
                <a:gridCol w="675979">
                  <a:extLst>
                    <a:ext uri="{9D8B030D-6E8A-4147-A177-3AD203B41FA5}">
                      <a16:colId xmlns:a16="http://schemas.microsoft.com/office/drawing/2014/main" val="3439739595"/>
                    </a:ext>
                  </a:extLst>
                </a:gridCol>
                <a:gridCol w="620838">
                  <a:extLst>
                    <a:ext uri="{9D8B030D-6E8A-4147-A177-3AD203B41FA5}">
                      <a16:colId xmlns:a16="http://schemas.microsoft.com/office/drawing/2014/main" val="1509942716"/>
                    </a:ext>
                  </a:extLst>
                </a:gridCol>
              </a:tblGrid>
              <a:tr h="768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AE0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AE0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</a:rPr>
                        <a:t> </a:t>
                      </a:r>
                      <a:endParaRPr lang="ru-RU" sz="11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AE0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>
                          <a:effectLst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AE0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kern="100" dirty="0">
                          <a:effectLst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AE0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4804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0E2ED4F-044C-62D1-F135-E4EDE1271661}"/>
              </a:ext>
            </a:extLst>
          </p:cNvPr>
          <p:cNvSpPr txBox="1"/>
          <p:nvPr/>
        </p:nvSpPr>
        <p:spPr>
          <a:xfrm>
            <a:off x="785913" y="5690681"/>
            <a:ext cx="2456640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Жучка</a:t>
            </a:r>
          </a:p>
        </p:txBody>
      </p:sp>
      <p:pic>
        <p:nvPicPr>
          <p:cNvPr id="10246" name="Picture 6" descr="Picture background">
            <a:extLst>
              <a:ext uri="{FF2B5EF4-FFF2-40B4-BE49-F238E27FC236}">
                <a16:creationId xmlns:a16="http://schemas.microsoft.com/office/drawing/2014/main" id="{6689CA5C-8BBF-F8B8-B7A6-B21F49605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3164" y="1792619"/>
            <a:ext cx="2358299" cy="23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Picture background">
            <a:extLst>
              <a:ext uri="{FF2B5EF4-FFF2-40B4-BE49-F238E27FC236}">
                <a16:creationId xmlns:a16="http://schemas.microsoft.com/office/drawing/2014/main" id="{E8EF586B-FC96-7A06-E49E-B54EEF5C7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1775" y="1788203"/>
            <a:ext cx="2397659" cy="227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0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12187-B9C7-4FF5-6CA4-26290F897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62F55B29-5E41-D865-0332-0292A0F2C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4296CD-F22C-B801-3DB8-C5316A715F15}"/>
              </a:ext>
            </a:extLst>
          </p:cNvPr>
          <p:cNvSpPr txBox="1"/>
          <p:nvPr/>
        </p:nvSpPr>
        <p:spPr>
          <a:xfrm>
            <a:off x="1400784" y="447472"/>
            <a:ext cx="9863846" cy="850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Название какого предмета рифмуется с именем Таниной собачки?</a:t>
            </a:r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4B4BACCB-2A57-A5D8-0F3A-9EA4838DA0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6767" y="1528867"/>
            <a:ext cx="1827468" cy="1710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BD20A8DF-B7D7-6024-513E-9B75FF327F4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478" y="3852632"/>
            <a:ext cx="2964738" cy="206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4A3CB8D0-A780-9F03-D927-7C758E676A7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2013" y="3363278"/>
            <a:ext cx="2484445" cy="2555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54E76C-84F7-176A-B37C-B80BF37DF106}"/>
              </a:ext>
            </a:extLst>
          </p:cNvPr>
          <p:cNvSpPr txBox="1"/>
          <p:nvPr/>
        </p:nvSpPr>
        <p:spPr>
          <a:xfrm>
            <a:off x="1063219" y="6098865"/>
            <a:ext cx="2264113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ручка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1E4EAD-25B5-C2AD-FAD6-B506F2E6B3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9339">
            <a:off x="1533558" y="3655121"/>
            <a:ext cx="2099802" cy="27997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3DC218-6A92-39EB-8A80-B165D95C17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08" y="2031296"/>
            <a:ext cx="4384254" cy="18075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48C2C30-6BE6-DF79-0F9C-9427EDDB89B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470" y="1158655"/>
            <a:ext cx="2413262" cy="251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80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D539-E859-3935-474C-E3108A995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082DA1C3-4091-D7E9-9335-B37DFE55C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ECC32E-CBD7-3A2A-6ACB-BA713236F34A}"/>
              </a:ext>
            </a:extLst>
          </p:cNvPr>
          <p:cNvSpPr txBox="1"/>
          <p:nvPr/>
        </p:nvSpPr>
        <p:spPr>
          <a:xfrm>
            <a:off x="1468876" y="418289"/>
            <a:ext cx="9669293" cy="1662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На какую букву начинается название предмета из предыдущего задания? Сколько таких букв в табличке? Запиши число ______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BF7679E-3963-D0B1-35A2-25ECC6EE2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947336"/>
              </p:ext>
            </p:extLst>
          </p:nvPr>
        </p:nvGraphicFramePr>
        <p:xfrm>
          <a:off x="3142660" y="1789267"/>
          <a:ext cx="6643993" cy="424126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98795">
                  <a:extLst>
                    <a:ext uri="{9D8B030D-6E8A-4147-A177-3AD203B41FA5}">
                      <a16:colId xmlns:a16="http://schemas.microsoft.com/office/drawing/2014/main" val="1726960675"/>
                    </a:ext>
                  </a:extLst>
                </a:gridCol>
                <a:gridCol w="1248266">
                  <a:extLst>
                    <a:ext uri="{9D8B030D-6E8A-4147-A177-3AD203B41FA5}">
                      <a16:colId xmlns:a16="http://schemas.microsoft.com/office/drawing/2014/main" val="630564003"/>
                    </a:ext>
                  </a:extLst>
                </a:gridCol>
                <a:gridCol w="1049233">
                  <a:extLst>
                    <a:ext uri="{9D8B030D-6E8A-4147-A177-3AD203B41FA5}">
                      <a16:colId xmlns:a16="http://schemas.microsoft.com/office/drawing/2014/main" val="3993349212"/>
                    </a:ext>
                  </a:extLst>
                </a:gridCol>
                <a:gridCol w="1049233">
                  <a:extLst>
                    <a:ext uri="{9D8B030D-6E8A-4147-A177-3AD203B41FA5}">
                      <a16:colId xmlns:a16="http://schemas.microsoft.com/office/drawing/2014/main" val="2556191522"/>
                    </a:ext>
                  </a:extLst>
                </a:gridCol>
                <a:gridCol w="1049233">
                  <a:extLst>
                    <a:ext uri="{9D8B030D-6E8A-4147-A177-3AD203B41FA5}">
                      <a16:colId xmlns:a16="http://schemas.microsoft.com/office/drawing/2014/main" val="1350292045"/>
                    </a:ext>
                  </a:extLst>
                </a:gridCol>
                <a:gridCol w="1049233">
                  <a:extLst>
                    <a:ext uri="{9D8B030D-6E8A-4147-A177-3AD203B41FA5}">
                      <a16:colId xmlns:a16="http://schemas.microsoft.com/office/drawing/2014/main" val="3017532944"/>
                    </a:ext>
                  </a:extLst>
                </a:gridCol>
              </a:tblGrid>
              <a:tr h="706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А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Б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В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Г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Д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89318"/>
                  </a:ext>
                </a:extLst>
              </a:tr>
              <a:tr h="706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Е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Ё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Ж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З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3492839"/>
                  </a:ext>
                </a:extLst>
              </a:tr>
              <a:tr h="706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И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Й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К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Л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М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2464111"/>
                  </a:ext>
                </a:extLst>
              </a:tr>
              <a:tr h="706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Н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О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П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С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0655518"/>
                  </a:ext>
                </a:extLst>
              </a:tr>
              <a:tr h="706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Т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У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Ф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Х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6569599"/>
                  </a:ext>
                </a:extLst>
              </a:tr>
              <a:tr h="706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Ц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Ч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Ш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>
                          <a:solidFill>
                            <a:srgbClr val="002060"/>
                          </a:solidFill>
                          <a:effectLst/>
                        </a:rPr>
                        <a:t>Р</a:t>
                      </a:r>
                      <a:endParaRPr lang="ru-RU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600" b="1" kern="100" dirty="0">
                          <a:solidFill>
                            <a:srgbClr val="002060"/>
                          </a:solidFill>
                          <a:effectLst/>
                        </a:rPr>
                        <a:t>Ы</a:t>
                      </a:r>
                      <a:endParaRPr lang="ru-RU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706750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DE2B69-9178-5C35-34F6-B7B668AFDE75}"/>
              </a:ext>
            </a:extLst>
          </p:cNvPr>
          <p:cNvSpPr txBox="1"/>
          <p:nvPr/>
        </p:nvSpPr>
        <p:spPr>
          <a:xfrm>
            <a:off x="505838" y="5739320"/>
            <a:ext cx="1945532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10</a:t>
            </a:r>
          </a:p>
        </p:txBody>
      </p:sp>
    </p:spTree>
    <p:extLst>
      <p:ext uri="{BB962C8B-B14F-4D97-AF65-F5344CB8AC3E}">
        <p14:creationId xmlns:p14="http://schemas.microsoft.com/office/powerpoint/2010/main" val="70474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225A9-1692-49D1-BC32-88B8E9C04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C4659060-A372-E317-B898-616EFD8F4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863" y="-12859"/>
            <a:ext cx="12214863" cy="687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3EC317-BBD3-724D-69C2-AC429EBC96A7}"/>
              </a:ext>
            </a:extLst>
          </p:cNvPr>
          <p:cNvSpPr txBox="1"/>
          <p:nvPr/>
        </p:nvSpPr>
        <p:spPr>
          <a:xfrm>
            <a:off x="671208" y="486383"/>
            <a:ext cx="10817157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На какой яблоне количество яблок соответствует числу, написанному в предыдущем задании? Кто стоит около этой яблони?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6865097C-DDA8-E05E-A8C3-C45145A85B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876" y="1377965"/>
            <a:ext cx="4326497" cy="4326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883B8420-907B-6A09-FA3A-90D282DD16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3903" y="1349632"/>
            <a:ext cx="3131820" cy="435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219F677E-2967-6BEC-45E0-4756663A8C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2" t="-14815"/>
          <a:stretch/>
        </p:blipFill>
        <p:spPr bwMode="auto">
          <a:xfrm>
            <a:off x="8298721" y="693311"/>
            <a:ext cx="3693403" cy="50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F40573DC-F811-B864-DF35-1BEB512DBA7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2248" y="4272488"/>
            <a:ext cx="1799876" cy="183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4" name="Picture 6" descr="Picture background">
            <a:extLst>
              <a:ext uri="{FF2B5EF4-FFF2-40B4-BE49-F238E27FC236}">
                <a16:creationId xmlns:a16="http://schemas.microsoft.com/office/drawing/2014/main" id="{ECB2F3E0-528C-1614-8243-2BE12AA76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5" y="3962279"/>
            <a:ext cx="1790151" cy="18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Picture background">
            <a:extLst>
              <a:ext uri="{FF2B5EF4-FFF2-40B4-BE49-F238E27FC236}">
                <a16:creationId xmlns:a16="http://schemas.microsoft.com/office/drawing/2014/main" id="{7B90472B-71AA-E30B-19C2-85ABBA8EB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0774" y="4455165"/>
            <a:ext cx="1938407" cy="137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9BA3469-8061-CAB4-8306-821E72837B51}"/>
              </a:ext>
            </a:extLst>
          </p:cNvPr>
          <p:cNvSpPr txBox="1"/>
          <p:nvPr/>
        </p:nvSpPr>
        <p:spPr>
          <a:xfrm>
            <a:off x="504998" y="6047193"/>
            <a:ext cx="3015682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 пингвин</a:t>
            </a:r>
          </a:p>
        </p:txBody>
      </p:sp>
    </p:spTree>
    <p:extLst>
      <p:ext uri="{BB962C8B-B14F-4D97-AF65-F5344CB8AC3E}">
        <p14:creationId xmlns:p14="http://schemas.microsoft.com/office/powerpoint/2010/main" val="164454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219F5-D765-840B-BBC7-866EBE877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47E63071-9461-C745-2699-4C76D09ED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334A52-3448-185F-C018-76BE64F31CA4}"/>
              </a:ext>
            </a:extLst>
          </p:cNvPr>
          <p:cNvSpPr txBox="1"/>
          <p:nvPr/>
        </p:nvSpPr>
        <p:spPr>
          <a:xfrm>
            <a:off x="678425" y="403124"/>
            <a:ext cx="10903975" cy="4897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 букву, на которую заканчивается название животного из задания 5. Если эта буква означает гласный звук, обведи его красным цветом, если согласный – синим.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                   Д                     И                     А                     Е</a:t>
            </a:r>
            <a:endParaRPr lang="ru-RU" sz="32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К                   У                      Н                      С  </a:t>
            </a:r>
            <a:endParaRPr lang="ru-RU" sz="32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                 Ы                     О                     Р                     З</a:t>
            </a:r>
            <a:endParaRPr lang="ru-RU" sz="32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86B1B8-4508-F64A-825F-6D4C1B476DE8}"/>
              </a:ext>
            </a:extLst>
          </p:cNvPr>
          <p:cNvSpPr txBox="1"/>
          <p:nvPr/>
        </p:nvSpPr>
        <p:spPr>
          <a:xfrm>
            <a:off x="678425" y="6080799"/>
            <a:ext cx="5742040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обвести букву Н синим цветом</a:t>
            </a:r>
          </a:p>
        </p:txBody>
      </p:sp>
    </p:spTree>
    <p:extLst>
      <p:ext uri="{BB962C8B-B14F-4D97-AF65-F5344CB8AC3E}">
        <p14:creationId xmlns:p14="http://schemas.microsoft.com/office/powerpoint/2010/main" val="351679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40B53-B679-370D-490C-05CBCDFB1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4022F2F5-76C8-BB1A-A34A-C5CA40F67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5AA190-04AC-4FC1-5D6F-0B36ABBCD9D6}"/>
              </a:ext>
            </a:extLst>
          </p:cNvPr>
          <p:cNvSpPr txBox="1"/>
          <p:nvPr/>
        </p:nvSpPr>
        <p:spPr>
          <a:xfrm>
            <a:off x="639097" y="383459"/>
            <a:ext cx="11021961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Обведи рисунки по пунктиру в соответствии с цветом карандашей. Какой рисунок подходит по цвету к ответу из прошлого задания?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D6A600C4-DBD1-358D-0E77-565C669A98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904" y="1630168"/>
            <a:ext cx="2911600" cy="19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3B8CBF5D-3D15-FE3C-4BA8-CA2BEA0674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70" r="-2806"/>
          <a:stretch/>
        </p:blipFill>
        <p:spPr bwMode="auto">
          <a:xfrm>
            <a:off x="3417840" y="1274321"/>
            <a:ext cx="2479262" cy="26425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DC2F8534-5E38-61A6-A52C-E7CF664CE3F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94900" y="1654594"/>
            <a:ext cx="2889885" cy="19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A233EE78-6ABA-A495-6DC1-CFB8F62FB30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47021" y="1274321"/>
            <a:ext cx="2542517" cy="264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B95DF599-B311-A9E8-B8DF-CE7C3A4057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9504" y="4261884"/>
            <a:ext cx="2361606" cy="235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AFABBBC9-5EBE-4AF2-F293-8D0AB4043C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75760" y="4382652"/>
            <a:ext cx="3111500" cy="2118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ED97E5-CDA1-8173-3C16-3623A758D12E}"/>
              </a:ext>
            </a:extLst>
          </p:cNvPr>
          <p:cNvSpPr txBox="1"/>
          <p:nvPr/>
        </p:nvSpPr>
        <p:spPr>
          <a:xfrm>
            <a:off x="271820" y="6100464"/>
            <a:ext cx="2983767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машина</a:t>
            </a:r>
          </a:p>
        </p:txBody>
      </p:sp>
    </p:spTree>
    <p:extLst>
      <p:ext uri="{BB962C8B-B14F-4D97-AF65-F5344CB8AC3E}">
        <p14:creationId xmlns:p14="http://schemas.microsoft.com/office/powerpoint/2010/main" val="3389914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C56FA-103A-6BCC-0264-A0037E3CB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B9A6F9D2-F111-7BE0-A506-C4178DA2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9F44E9-1027-AAE4-4AA9-8272DFE6537A}"/>
              </a:ext>
            </a:extLst>
          </p:cNvPr>
          <p:cNvSpPr txBox="1"/>
          <p:nvPr/>
        </p:nvSpPr>
        <p:spPr>
          <a:xfrm>
            <a:off x="550606" y="344129"/>
            <a:ext cx="11031794" cy="175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Прочитай предложения. Сосчитай количество слов в каждом предложении и запиши их цифрами в окошки. Какое предложение подходит к рисунку в задании 7? Подчеркни его.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AED154-F436-63C7-AAFE-DAB28A72A9C3}"/>
              </a:ext>
            </a:extLst>
          </p:cNvPr>
          <p:cNvSpPr txBox="1"/>
          <p:nvPr/>
        </p:nvSpPr>
        <p:spPr>
          <a:xfrm>
            <a:off x="3345303" y="2458353"/>
            <a:ext cx="5838026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Наступила весна.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533A17-9683-E1A8-3A8A-8A3DE1347A0C}"/>
              </a:ext>
            </a:extLst>
          </p:cNvPr>
          <p:cNvSpPr txBox="1"/>
          <p:nvPr/>
        </p:nvSpPr>
        <p:spPr>
          <a:xfrm>
            <a:off x="3382296" y="3175819"/>
            <a:ext cx="6371303" cy="2446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дороге едет машина.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endParaRPr lang="ru-RU" sz="2400" b="1" kern="1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Построили большой магазин.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endParaRPr lang="ru-RU" sz="24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Утром дети делали весёлую зарядку.</a:t>
            </a:r>
            <a:endParaRPr lang="ru-RU" sz="2400" b="1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F8F0AE2-FCF7-0385-879C-5AA09E63D4B9}"/>
              </a:ext>
            </a:extLst>
          </p:cNvPr>
          <p:cNvSpPr/>
          <p:nvPr/>
        </p:nvSpPr>
        <p:spPr>
          <a:xfrm>
            <a:off x="2956683" y="2444279"/>
            <a:ext cx="518774" cy="46807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8D495C6-7728-D020-44D2-C09644CC1E0E}"/>
              </a:ext>
            </a:extLst>
          </p:cNvPr>
          <p:cNvSpPr/>
          <p:nvPr/>
        </p:nvSpPr>
        <p:spPr>
          <a:xfrm>
            <a:off x="2956683" y="3238500"/>
            <a:ext cx="533769" cy="5017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F5E0B2C-5378-7087-1CDE-49EDC4C3F370}"/>
              </a:ext>
            </a:extLst>
          </p:cNvPr>
          <p:cNvSpPr/>
          <p:nvPr/>
        </p:nvSpPr>
        <p:spPr>
          <a:xfrm>
            <a:off x="2956684" y="4198374"/>
            <a:ext cx="533768" cy="46807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3B598D4-8F80-DACD-875A-A7E2EEA0407E}"/>
              </a:ext>
            </a:extLst>
          </p:cNvPr>
          <p:cNvSpPr/>
          <p:nvPr/>
        </p:nvSpPr>
        <p:spPr>
          <a:xfrm>
            <a:off x="2971678" y="5096980"/>
            <a:ext cx="533768" cy="46807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kern="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6E5FC1-9A88-0578-142C-3653A15C9438}"/>
              </a:ext>
            </a:extLst>
          </p:cNvPr>
          <p:cNvSpPr txBox="1"/>
          <p:nvPr/>
        </p:nvSpPr>
        <p:spPr>
          <a:xfrm>
            <a:off x="737420" y="6139794"/>
            <a:ext cx="6174658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По дороге едет машина.</a:t>
            </a:r>
          </a:p>
        </p:txBody>
      </p:sp>
    </p:spTree>
    <p:extLst>
      <p:ext uri="{BB962C8B-B14F-4D97-AF65-F5344CB8AC3E}">
        <p14:creationId xmlns:p14="http://schemas.microsoft.com/office/powerpoint/2010/main" val="674295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408B3-E9F4-A08B-1C6F-E59A018A3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B79CD05A-C9C8-135C-993A-4D51F73D6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1FF6BF-C2F3-DC74-0124-B431282313C9}"/>
              </a:ext>
            </a:extLst>
          </p:cNvPr>
          <p:cNvSpPr txBox="1"/>
          <p:nvPr/>
        </p:nvSpPr>
        <p:spPr>
          <a:xfrm>
            <a:off x="1042218" y="363794"/>
            <a:ext cx="10294375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Выбери качели, на которых катаются столько детей, сколько слов в выбранном тобой предложении. 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1D7562F2-D096-ACE1-2BB8-015AC79B56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41" y="2375330"/>
            <a:ext cx="3398520" cy="250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D4CE91D0-944E-D756-EA4A-793633182B8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2523" y="2402963"/>
            <a:ext cx="3922395" cy="243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85C41FD8-1FEE-D16F-3AED-29EF54ECC0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4"/>
          <a:stretch/>
        </p:blipFill>
        <p:spPr bwMode="auto">
          <a:xfrm>
            <a:off x="7917303" y="2507226"/>
            <a:ext cx="4070011" cy="21585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6E3642-5DFB-0533-A3B8-8034613B11B5}"/>
              </a:ext>
            </a:extLst>
          </p:cNvPr>
          <p:cNvSpPr txBox="1"/>
          <p:nvPr/>
        </p:nvSpPr>
        <p:spPr>
          <a:xfrm>
            <a:off x="641432" y="6006617"/>
            <a:ext cx="2436065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4</a:t>
            </a:r>
          </a:p>
        </p:txBody>
      </p:sp>
    </p:spTree>
    <p:extLst>
      <p:ext uri="{BB962C8B-B14F-4D97-AF65-F5344CB8AC3E}">
        <p14:creationId xmlns:p14="http://schemas.microsoft.com/office/powerpoint/2010/main" val="73183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5640-17C6-9637-EFDA-02D35155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D6FE584A-954A-836F-FA06-14E58928F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2BDEA7-88E9-9E25-F45F-0F591473539C}"/>
              </a:ext>
            </a:extLst>
          </p:cNvPr>
          <p:cNvSpPr txBox="1"/>
          <p:nvPr/>
        </p:nvSpPr>
        <p:spPr>
          <a:xfrm>
            <a:off x="1219200" y="393290"/>
            <a:ext cx="10304206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Найди фишку домино, на которой столько же точек. Соедини её с подходящим числом.</a:t>
            </a: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F4FB1719-9048-EFA5-8C44-5E0630920D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1" t="20651" r="4037" b="22764"/>
          <a:stretch/>
        </p:blipFill>
        <p:spPr bwMode="auto">
          <a:xfrm>
            <a:off x="1661652" y="2074606"/>
            <a:ext cx="1973581" cy="9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4D0026F3-9AC4-1DD9-98FB-79C3A9CE1C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5034116" y="2074606"/>
            <a:ext cx="1973581" cy="9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30386F-07DD-1820-1BE4-EC4BC86455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33748" y="2074605"/>
            <a:ext cx="1973581" cy="1070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221D38D8-7470-8903-6743-AD7E3B104E9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9322" y="3709464"/>
            <a:ext cx="1973581" cy="197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B0EFF290-05A4-66BD-3368-A8072E8EB9B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245" y="3712791"/>
            <a:ext cx="949240" cy="189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77D25AD4-2652-26FE-1BE5-CA56D06FA7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02942" y="4227870"/>
            <a:ext cx="1904755" cy="96584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AB713DA-AB89-57B5-3235-38209D92E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700676"/>
              </p:ext>
            </p:extLst>
          </p:nvPr>
        </p:nvGraphicFramePr>
        <p:xfrm>
          <a:off x="4513007" y="5899355"/>
          <a:ext cx="3431456" cy="565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6149">
                  <a:extLst>
                    <a:ext uri="{9D8B030D-6E8A-4147-A177-3AD203B41FA5}">
                      <a16:colId xmlns:a16="http://schemas.microsoft.com/office/drawing/2014/main" val="566715470"/>
                    </a:ext>
                  </a:extLst>
                </a:gridCol>
                <a:gridCol w="646272">
                  <a:extLst>
                    <a:ext uri="{9D8B030D-6E8A-4147-A177-3AD203B41FA5}">
                      <a16:colId xmlns:a16="http://schemas.microsoft.com/office/drawing/2014/main" val="4218608832"/>
                    </a:ext>
                  </a:extLst>
                </a:gridCol>
                <a:gridCol w="686614">
                  <a:extLst>
                    <a:ext uri="{9D8B030D-6E8A-4147-A177-3AD203B41FA5}">
                      <a16:colId xmlns:a16="http://schemas.microsoft.com/office/drawing/2014/main" val="2670967553"/>
                    </a:ext>
                  </a:extLst>
                </a:gridCol>
                <a:gridCol w="685807">
                  <a:extLst>
                    <a:ext uri="{9D8B030D-6E8A-4147-A177-3AD203B41FA5}">
                      <a16:colId xmlns:a16="http://schemas.microsoft.com/office/drawing/2014/main" val="2678462283"/>
                    </a:ext>
                  </a:extLst>
                </a:gridCol>
                <a:gridCol w="686614">
                  <a:extLst>
                    <a:ext uri="{9D8B030D-6E8A-4147-A177-3AD203B41FA5}">
                      <a16:colId xmlns:a16="http://schemas.microsoft.com/office/drawing/2014/main" val="3950447779"/>
                    </a:ext>
                  </a:extLst>
                </a:gridCol>
              </a:tblGrid>
              <a:tr h="565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solidFill>
                            <a:srgbClr val="002060"/>
                          </a:solidFill>
                          <a:effectLst/>
                        </a:rPr>
                        <a:t>6</a:t>
                      </a:r>
                      <a:endParaRPr lang="ru-RU" sz="1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solidFill>
                            <a:srgbClr val="002060"/>
                          </a:solidFill>
                          <a:effectLst/>
                        </a:rPr>
                        <a:t>4</a:t>
                      </a:r>
                      <a:endParaRPr lang="ru-RU" sz="1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ru-RU" sz="1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ru-RU" sz="1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ru-RU" sz="11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75897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3C9A266-1CBA-46BB-F053-EE44FC0A8ED9}"/>
              </a:ext>
            </a:extLst>
          </p:cNvPr>
          <p:cNvSpPr txBox="1"/>
          <p:nvPr/>
        </p:nvSpPr>
        <p:spPr>
          <a:xfrm>
            <a:off x="1150373" y="5881924"/>
            <a:ext cx="2762865" cy="965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соединить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цифрой 4.</a:t>
            </a:r>
          </a:p>
        </p:txBody>
      </p:sp>
    </p:spTree>
    <p:extLst>
      <p:ext uri="{BB962C8B-B14F-4D97-AF65-F5344CB8AC3E}">
        <p14:creationId xmlns:p14="http://schemas.microsoft.com/office/powerpoint/2010/main" val="13310905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15118-C1C7-1B58-E294-2003B3574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9EFECF8E-AFC2-66B1-DFFD-679B69832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543905-8D1A-BC01-5F88-46F83C84B58F}"/>
              </a:ext>
            </a:extLst>
          </p:cNvPr>
          <p:cNvSpPr txBox="1"/>
          <p:nvPr/>
        </p:nvSpPr>
        <p:spPr>
          <a:xfrm>
            <a:off x="973394" y="521110"/>
            <a:ext cx="10520516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Найди группу, в которой предметов на два больше чем число в ответе предыдущего задания.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71C9C93-022D-9E41-1B3B-C1C4AE5A3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043890"/>
              </p:ext>
            </p:extLst>
          </p:nvPr>
        </p:nvGraphicFramePr>
        <p:xfrm>
          <a:off x="2032000" y="1582994"/>
          <a:ext cx="8128000" cy="4847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812207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48476121"/>
                    </a:ext>
                  </a:extLst>
                </a:gridCol>
              </a:tblGrid>
              <a:tr h="24236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311991"/>
                  </a:ext>
                </a:extLst>
              </a:tr>
              <a:tr h="24236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003339"/>
                  </a:ext>
                </a:extLst>
              </a:tr>
            </a:tbl>
          </a:graphicData>
        </a:graphic>
      </p:graphicFrame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FEE8C8A4-30F3-F71B-99E6-044361165B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8295" y="1987591"/>
            <a:ext cx="1227750" cy="815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BB6CF999-977E-0E5B-BB52-C19D5ACCBDB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5263" y="1809709"/>
            <a:ext cx="1490564" cy="1171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6AA1B799-E4F4-14E6-3ED0-4ABD2AE1DA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0014" y="2900953"/>
            <a:ext cx="1310640" cy="98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BD023EDC-3DF8-E4D7-C7A4-13609192B12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5263" y="3161584"/>
            <a:ext cx="1490564" cy="697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Picture background">
            <a:extLst>
              <a:ext uri="{FF2B5EF4-FFF2-40B4-BE49-F238E27FC236}">
                <a16:creationId xmlns:a16="http://schemas.microsoft.com/office/drawing/2014/main" id="{286C8513-313C-CDA5-55BF-AB5659005D7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4272" y="1666981"/>
            <a:ext cx="1490564" cy="105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Picture background">
            <a:extLst>
              <a:ext uri="{FF2B5EF4-FFF2-40B4-BE49-F238E27FC236}">
                <a16:creationId xmlns:a16="http://schemas.microsoft.com/office/drawing/2014/main" id="{D5D2E9BD-44D4-F2E1-B558-4CC3CD5A243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5355" y="1722968"/>
            <a:ext cx="1171104" cy="1171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Picture background">
            <a:extLst>
              <a:ext uri="{FF2B5EF4-FFF2-40B4-BE49-F238E27FC236}">
                <a16:creationId xmlns:a16="http://schemas.microsoft.com/office/drawing/2014/main" id="{F28F8621-39C8-A8A0-D944-D8FCB454D35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7415" y="2802931"/>
            <a:ext cx="1073785" cy="96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Picture background">
            <a:extLst>
              <a:ext uri="{FF2B5EF4-FFF2-40B4-BE49-F238E27FC236}">
                <a16:creationId xmlns:a16="http://schemas.microsoft.com/office/drawing/2014/main" id="{728E3AE4-2B86-DC81-3BE4-8E984CDDCB4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7335" y="2802931"/>
            <a:ext cx="975360" cy="97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Picture background">
            <a:extLst>
              <a:ext uri="{FF2B5EF4-FFF2-40B4-BE49-F238E27FC236}">
                <a16:creationId xmlns:a16="http://schemas.microsoft.com/office/drawing/2014/main" id="{942AC1FB-EB93-FF63-5AF5-63898411253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8556" y="2953975"/>
            <a:ext cx="773430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Picture background">
            <a:extLst>
              <a:ext uri="{FF2B5EF4-FFF2-40B4-BE49-F238E27FC236}">
                <a16:creationId xmlns:a16="http://schemas.microsoft.com/office/drawing/2014/main" id="{857EBAE0-FAC5-BA51-3C31-F2F0B258D54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1645" y="4264440"/>
            <a:ext cx="1035452" cy="892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Picture background">
            <a:extLst>
              <a:ext uri="{FF2B5EF4-FFF2-40B4-BE49-F238E27FC236}">
                <a16:creationId xmlns:a16="http://schemas.microsoft.com/office/drawing/2014/main" id="{A30C45D2-9DEB-0051-9E00-28AB15C8989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6448" y="4310441"/>
            <a:ext cx="701040" cy="964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Picture background">
            <a:extLst>
              <a:ext uri="{FF2B5EF4-FFF2-40B4-BE49-F238E27FC236}">
                <a16:creationId xmlns:a16="http://schemas.microsoft.com/office/drawing/2014/main" id="{58FA743F-75A0-3833-794F-0724FB548FE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34" y="5345639"/>
            <a:ext cx="1826307" cy="1027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Picture background">
            <a:extLst>
              <a:ext uri="{FF2B5EF4-FFF2-40B4-BE49-F238E27FC236}">
                <a16:creationId xmlns:a16="http://schemas.microsoft.com/office/drawing/2014/main" id="{FF919E7D-2D46-67B2-2071-07087F06B57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9942" y="4239441"/>
            <a:ext cx="824172" cy="824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Picture background">
            <a:extLst>
              <a:ext uri="{FF2B5EF4-FFF2-40B4-BE49-F238E27FC236}">
                <a16:creationId xmlns:a16="http://schemas.microsoft.com/office/drawing/2014/main" id="{750F50F1-1D4A-4DA8-7BF8-8F1A1FA1FB3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9536" y="4166197"/>
            <a:ext cx="990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Picture background">
            <a:extLst>
              <a:ext uri="{FF2B5EF4-FFF2-40B4-BE49-F238E27FC236}">
                <a16:creationId xmlns:a16="http://schemas.microsoft.com/office/drawing/2014/main" id="{2BE90E2D-81D9-71CC-3663-99C3D3AEED2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9006" y="4120477"/>
            <a:ext cx="982980" cy="103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Picture background">
            <a:extLst>
              <a:ext uri="{FF2B5EF4-FFF2-40B4-BE49-F238E27FC236}">
                <a16:creationId xmlns:a16="http://schemas.microsoft.com/office/drawing/2014/main" id="{A60C3FB7-D9EE-D863-E955-2DB52CEB0ABD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3652" y="5345639"/>
            <a:ext cx="929640" cy="92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Picture background">
            <a:extLst>
              <a:ext uri="{FF2B5EF4-FFF2-40B4-BE49-F238E27FC236}">
                <a16:creationId xmlns:a16="http://schemas.microsoft.com/office/drawing/2014/main" id="{8B20A045-5EF2-D7A1-B7E6-CFE583F25BBC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6514" y="5373579"/>
            <a:ext cx="891540" cy="891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Picture background">
            <a:extLst>
              <a:ext uri="{FF2B5EF4-FFF2-40B4-BE49-F238E27FC236}">
                <a16:creationId xmlns:a16="http://schemas.microsoft.com/office/drawing/2014/main" id="{9A36B246-1B2D-CA53-E338-636870AABDC4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3942" y="5446999"/>
            <a:ext cx="1039260" cy="775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738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0EE51-8059-C2C1-C8DB-A3C98ED5A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116C1975-2542-0A00-4722-FC57DCF3F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89A367-4D7A-AC0F-F953-DC999264DA3A}"/>
              </a:ext>
            </a:extLst>
          </p:cNvPr>
          <p:cNvSpPr txBox="1"/>
          <p:nvPr/>
        </p:nvSpPr>
        <p:spPr>
          <a:xfrm>
            <a:off x="678426" y="294968"/>
            <a:ext cx="11041626" cy="5752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Прочитай слова. Каким словом можно назвать группу предметов, выбранную в задании 11? Обведи его.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ТРАНСПОРТ                                   ГРИБЫ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ЖИВОТНЫЕ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ОДЕЖДА                             НАСЕКОМЫЕ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buNone/>
            </a:pPr>
            <a:r>
              <a:rPr lang="ru-RU" sz="3200" b="1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</a:rPr>
              <a:t>МЕБЕЛЬ</a:t>
            </a:r>
            <a:endParaRPr lang="ru-RU" sz="3200" b="1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608D3-13AC-7C0A-6CF4-B66573D6385F}"/>
              </a:ext>
            </a:extLst>
          </p:cNvPr>
          <p:cNvSpPr txBox="1"/>
          <p:nvPr/>
        </p:nvSpPr>
        <p:spPr>
          <a:xfrm>
            <a:off x="1091381" y="6078739"/>
            <a:ext cx="3421626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одежда</a:t>
            </a:r>
          </a:p>
        </p:txBody>
      </p:sp>
    </p:spTree>
    <p:extLst>
      <p:ext uri="{BB962C8B-B14F-4D97-AF65-F5344CB8AC3E}">
        <p14:creationId xmlns:p14="http://schemas.microsoft.com/office/powerpoint/2010/main" val="1154328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B90C0-7FAB-4E8B-8370-A448AE5C5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3B0ACEC1-C914-635E-69FA-35D2A7F8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50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B78C26-30FB-F65B-7E16-9CDDEB71C7B5}"/>
              </a:ext>
            </a:extLst>
          </p:cNvPr>
          <p:cNvSpPr txBox="1"/>
          <p:nvPr/>
        </p:nvSpPr>
        <p:spPr>
          <a:xfrm>
            <a:off x="560438" y="432619"/>
            <a:ext cx="10795819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Сколько согласных в слове, которое ты обвёл в предыдущем задании? Обведи картинку, на которой написана нужная цифра.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8A65A9-6B84-85B1-39D8-B8AEB6DF5FB6}"/>
              </a:ext>
            </a:extLst>
          </p:cNvPr>
          <p:cNvSpPr txBox="1"/>
          <p:nvPr/>
        </p:nvSpPr>
        <p:spPr>
          <a:xfrm flipH="1">
            <a:off x="1853242" y="1738900"/>
            <a:ext cx="9850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B656C0-FE0F-F77D-3825-8AAFBEAC2D4D}"/>
              </a:ext>
            </a:extLst>
          </p:cNvPr>
          <p:cNvSpPr txBox="1"/>
          <p:nvPr/>
        </p:nvSpPr>
        <p:spPr>
          <a:xfrm>
            <a:off x="5262098" y="1604331"/>
            <a:ext cx="8339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6601FD-AD3A-A553-7793-FA60A10EF5B3}"/>
              </a:ext>
            </a:extLst>
          </p:cNvPr>
          <p:cNvSpPr txBox="1"/>
          <p:nvPr/>
        </p:nvSpPr>
        <p:spPr>
          <a:xfrm>
            <a:off x="10225549" y="2816698"/>
            <a:ext cx="112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3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4BF437-9E71-BC7C-A17A-A8381683B630}"/>
              </a:ext>
            </a:extLst>
          </p:cNvPr>
          <p:cNvSpPr txBox="1"/>
          <p:nvPr/>
        </p:nvSpPr>
        <p:spPr>
          <a:xfrm>
            <a:off x="3421626" y="3815375"/>
            <a:ext cx="9950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6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5FFFE1-B187-EB07-1129-AB93EE1E5465}"/>
              </a:ext>
            </a:extLst>
          </p:cNvPr>
          <p:cNvSpPr txBox="1"/>
          <p:nvPr/>
        </p:nvSpPr>
        <p:spPr>
          <a:xfrm>
            <a:off x="7659330" y="3965722"/>
            <a:ext cx="6541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C4B550-1AE9-305C-0DF9-5C75ACC9D5EC}"/>
              </a:ext>
            </a:extLst>
          </p:cNvPr>
          <p:cNvSpPr txBox="1"/>
          <p:nvPr/>
        </p:nvSpPr>
        <p:spPr>
          <a:xfrm flipH="1">
            <a:off x="11353076" y="5829312"/>
            <a:ext cx="5438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5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9F8A8B-2D73-7674-BFCA-B18734023C31}"/>
              </a:ext>
            </a:extLst>
          </p:cNvPr>
          <p:cNvSpPr txBox="1"/>
          <p:nvPr/>
        </p:nvSpPr>
        <p:spPr>
          <a:xfrm>
            <a:off x="634056" y="6113419"/>
            <a:ext cx="2632406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ведро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BEA641-5D10-73F4-AB46-9AA376BB0E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074" y="3824719"/>
            <a:ext cx="2249619" cy="17314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E2D25C-DFA0-B91F-C26A-B531515FAA5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128" y="1877586"/>
            <a:ext cx="816935" cy="12314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A8ADAAE-46F6-A586-7A52-1A1D351557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8990" y="1078829"/>
            <a:ext cx="4275394" cy="24049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B077EFD-6077-26D6-D221-8207642E224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7934">
            <a:off x="17994" y="1864813"/>
            <a:ext cx="2206709" cy="196151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26A563A-8249-54B7-8DBC-538AF88736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704" y="2700892"/>
            <a:ext cx="2933332" cy="351835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9E52890-5641-EBE5-41E9-E038B47C53E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687" y="3965722"/>
            <a:ext cx="2249619" cy="22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70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01D73-9343-5C9C-A25F-FCB980D9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8E9E91E3-6B49-C6F2-57F8-A732C76CD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B0680E-D4FA-FA6E-0093-9CC37CB520B4}"/>
              </a:ext>
            </a:extLst>
          </p:cNvPr>
          <p:cNvSpPr txBox="1"/>
          <p:nvPr/>
        </p:nvSpPr>
        <p:spPr>
          <a:xfrm>
            <a:off x="875071" y="629264"/>
            <a:ext cx="10677831" cy="850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 Подбери пару предмету, который был обведён в задании 13. Назови его.</a:t>
            </a:r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9C95BBED-B4A4-AD7A-F5CB-80751D8843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53369" y="1152630"/>
            <a:ext cx="1673625" cy="236839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841059-9253-635F-F397-90C866351602}"/>
              </a:ext>
            </a:extLst>
          </p:cNvPr>
          <p:cNvSpPr txBox="1"/>
          <p:nvPr/>
        </p:nvSpPr>
        <p:spPr>
          <a:xfrm>
            <a:off x="887045" y="6281066"/>
            <a:ext cx="2426428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лопата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E949B5-8B62-0410-0248-1CC4529C9B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2695" y="4098779"/>
            <a:ext cx="1973021" cy="14865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957163-E4C9-834B-0D14-D71F93E9F4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6004">
            <a:off x="2161131" y="1098321"/>
            <a:ext cx="1403667" cy="2531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C734CD3-B555-6F51-9C56-98E5F803BE9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36899">
            <a:off x="4984861" y="1631119"/>
            <a:ext cx="2340268" cy="14658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2109D91-22D5-0022-FE9C-13919F78887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1174" y="4043206"/>
            <a:ext cx="1654143" cy="18533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BB4DED8-DFAB-4B3C-A2CD-DF740F16FA3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2730" y="3730916"/>
            <a:ext cx="2426428" cy="24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3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A8387-D1C3-7082-AD88-E73A9B31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BC6F57E2-30A1-88BC-8C58-2173DF5C5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A72064-6847-4618-4B91-2B2AC1DB2947}"/>
              </a:ext>
            </a:extLst>
          </p:cNvPr>
          <p:cNvSpPr txBox="1"/>
          <p:nvPr/>
        </p:nvSpPr>
        <p:spPr>
          <a:xfrm>
            <a:off x="796413" y="698091"/>
            <a:ext cx="10658168" cy="443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На какую букву начинается название этого предмета? Обведи эту букву. Сколько раз она встречается?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105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4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    Ц     Л     Ф     М     С     Л</a:t>
            </a:r>
            <a:endParaRPr lang="ru-RU" sz="44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4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    А    П    Ы    Л    Ц    З</a:t>
            </a:r>
            <a:endParaRPr lang="ru-RU" sz="44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4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     Л     И    Р    Л    Ц</a:t>
            </a:r>
            <a:endParaRPr lang="ru-RU" sz="44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4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   Ц     Ъ     Л     В</a:t>
            </a:r>
            <a:endParaRPr lang="ru-RU" sz="44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0561E4-740A-F615-93B3-3662E281B977}"/>
              </a:ext>
            </a:extLst>
          </p:cNvPr>
          <p:cNvSpPr txBox="1"/>
          <p:nvPr/>
        </p:nvSpPr>
        <p:spPr>
          <a:xfrm>
            <a:off x="796413" y="5968181"/>
            <a:ext cx="3559278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буква Л, 7 раз</a:t>
            </a:r>
          </a:p>
        </p:txBody>
      </p:sp>
    </p:spTree>
    <p:extLst>
      <p:ext uri="{BB962C8B-B14F-4D97-AF65-F5344CB8AC3E}">
        <p14:creationId xmlns:p14="http://schemas.microsoft.com/office/powerpoint/2010/main" val="38125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3D929-4D17-AC3A-A288-0A590A889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6097238A-A6F4-9A23-3650-88C5A0623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33FF3A-8993-A2E3-12E5-5634420C5F30}"/>
              </a:ext>
            </a:extLst>
          </p:cNvPr>
          <p:cNvSpPr txBox="1"/>
          <p:nvPr/>
        </p:nvSpPr>
        <p:spPr>
          <a:xfrm>
            <a:off x="943897" y="570271"/>
            <a:ext cx="10628671" cy="863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 Найди подходящее неравенство, в которое можно поставить число, из задания 15. Запомни это неравенство.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198A3E0-BDA6-F44D-01BC-4DFC18510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601942"/>
              </p:ext>
            </p:extLst>
          </p:nvPr>
        </p:nvGraphicFramePr>
        <p:xfrm>
          <a:off x="2536722" y="1681317"/>
          <a:ext cx="6774425" cy="3283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3189">
                  <a:extLst>
                    <a:ext uri="{9D8B030D-6E8A-4147-A177-3AD203B41FA5}">
                      <a16:colId xmlns:a16="http://schemas.microsoft.com/office/drawing/2014/main" val="2675275285"/>
                    </a:ext>
                  </a:extLst>
                </a:gridCol>
                <a:gridCol w="3371236">
                  <a:extLst>
                    <a:ext uri="{9D8B030D-6E8A-4147-A177-3AD203B41FA5}">
                      <a16:colId xmlns:a16="http://schemas.microsoft.com/office/drawing/2014/main" val="521093111"/>
                    </a:ext>
                  </a:extLst>
                </a:gridCol>
              </a:tblGrid>
              <a:tr h="1094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112520" algn="l"/>
                        </a:tabLst>
                      </a:pPr>
                      <a:r>
                        <a:rPr lang="ru-RU" sz="4000" b="1" kern="100" dirty="0">
                          <a:solidFill>
                            <a:srgbClr val="002060"/>
                          </a:solidFill>
                          <a:effectLst/>
                        </a:rPr>
                        <a:t>2 &gt; …</a:t>
                      </a:r>
                      <a:endParaRPr lang="ru-RU" sz="4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112520" algn="l"/>
                        </a:tabLst>
                      </a:pPr>
                      <a:r>
                        <a:rPr lang="ru-RU" sz="4000" b="1" kern="100" dirty="0">
                          <a:solidFill>
                            <a:srgbClr val="002060"/>
                          </a:solidFill>
                          <a:effectLst/>
                        </a:rPr>
                        <a:t>… &lt; 4</a:t>
                      </a:r>
                      <a:endParaRPr lang="ru-RU" sz="4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964238"/>
                  </a:ext>
                </a:extLst>
              </a:tr>
              <a:tr h="1094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112520" algn="l"/>
                        </a:tabLst>
                      </a:pPr>
                      <a:r>
                        <a:rPr lang="ru-RU" sz="4000" b="1" kern="100" dirty="0">
                          <a:solidFill>
                            <a:srgbClr val="002060"/>
                          </a:solidFill>
                          <a:effectLst/>
                        </a:rPr>
                        <a:t>… &lt; 3</a:t>
                      </a:r>
                      <a:endParaRPr lang="ru-RU" sz="4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112520" algn="l"/>
                        </a:tabLst>
                      </a:pPr>
                      <a:r>
                        <a:rPr lang="ru-RU" sz="4000" b="1" kern="100" dirty="0">
                          <a:solidFill>
                            <a:srgbClr val="002060"/>
                          </a:solidFill>
                          <a:effectLst/>
                        </a:rPr>
                        <a:t>6 &gt;…</a:t>
                      </a:r>
                      <a:endParaRPr lang="ru-RU" sz="4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319312"/>
                  </a:ext>
                </a:extLst>
              </a:tr>
              <a:tr h="1094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112520" algn="l"/>
                        </a:tabLst>
                      </a:pPr>
                      <a:r>
                        <a:rPr lang="ru-RU" sz="4000" b="1" kern="100" dirty="0">
                          <a:solidFill>
                            <a:srgbClr val="002060"/>
                          </a:solidFill>
                          <a:effectLst/>
                        </a:rPr>
                        <a:t>… &gt; 5</a:t>
                      </a:r>
                      <a:endParaRPr lang="ru-RU" sz="4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112520" algn="l"/>
                        </a:tabLst>
                      </a:pPr>
                      <a:r>
                        <a:rPr lang="ru-RU" sz="4000" b="1" kern="100" dirty="0">
                          <a:solidFill>
                            <a:srgbClr val="002060"/>
                          </a:solidFill>
                          <a:effectLst/>
                        </a:rPr>
                        <a:t>9 &lt; …</a:t>
                      </a:r>
                      <a:endParaRPr lang="ru-RU" sz="4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01213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C326D3CD-7241-F4A9-B45B-B3313D848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0350" y="3163888"/>
            <a:ext cx="5855970" cy="94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D772F-813A-DBA1-5E9B-C929B59A752F}"/>
              </a:ext>
            </a:extLst>
          </p:cNvPr>
          <p:cNvSpPr txBox="1"/>
          <p:nvPr/>
        </p:nvSpPr>
        <p:spPr>
          <a:xfrm>
            <a:off x="1465007" y="5780855"/>
            <a:ext cx="2969341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7 &gt; 5</a:t>
            </a:r>
          </a:p>
        </p:txBody>
      </p:sp>
    </p:spTree>
    <p:extLst>
      <p:ext uri="{BB962C8B-B14F-4D97-AF65-F5344CB8AC3E}">
        <p14:creationId xmlns:p14="http://schemas.microsoft.com/office/powerpoint/2010/main" val="273770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D4871-7CBE-4B56-9067-E96AC1B3C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FBAAB1BF-CE74-B48F-A254-38EF3F169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A87388-57C4-384D-5A32-055A4ED564C1}"/>
              </a:ext>
            </a:extLst>
          </p:cNvPr>
          <p:cNvSpPr txBox="1"/>
          <p:nvPr/>
        </p:nvSpPr>
        <p:spPr>
          <a:xfrm>
            <a:off x="501445" y="304800"/>
            <a:ext cx="11090787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 Подбери картинку к выбранному неравенству из задания 16.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BA8DA47B-BD86-5A8D-C768-A3F78EFD5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608583"/>
              </p:ext>
            </p:extLst>
          </p:nvPr>
        </p:nvGraphicFramePr>
        <p:xfrm>
          <a:off x="2032000" y="931165"/>
          <a:ext cx="8753987" cy="5622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5277">
                  <a:extLst>
                    <a:ext uri="{9D8B030D-6E8A-4147-A177-3AD203B41FA5}">
                      <a16:colId xmlns:a16="http://schemas.microsoft.com/office/drawing/2014/main" val="3896496113"/>
                    </a:ext>
                  </a:extLst>
                </a:gridCol>
                <a:gridCol w="4178710">
                  <a:extLst>
                    <a:ext uri="{9D8B030D-6E8A-4147-A177-3AD203B41FA5}">
                      <a16:colId xmlns:a16="http://schemas.microsoft.com/office/drawing/2014/main" val="1785736817"/>
                    </a:ext>
                  </a:extLst>
                </a:gridCol>
              </a:tblGrid>
              <a:tr h="246789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8262111"/>
                  </a:ext>
                </a:extLst>
              </a:tr>
              <a:tr h="315413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808672"/>
                  </a:ext>
                </a:extLst>
              </a:tr>
            </a:tbl>
          </a:graphicData>
        </a:graphic>
      </p:graphicFrame>
      <p:pic>
        <p:nvPicPr>
          <p:cNvPr id="16" name="Рисунок 15" descr="Picture background">
            <a:extLst>
              <a:ext uri="{FF2B5EF4-FFF2-40B4-BE49-F238E27FC236}">
                <a16:creationId xmlns:a16="http://schemas.microsoft.com/office/drawing/2014/main" id="{D328876D-4A5C-7872-42CD-F210D2C97E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15" y="5347147"/>
            <a:ext cx="1220449" cy="92164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FF99391-B6F8-EF04-DEA5-37E3587538D5}"/>
              </a:ext>
            </a:extLst>
          </p:cNvPr>
          <p:cNvSpPr txBox="1"/>
          <p:nvPr/>
        </p:nvSpPr>
        <p:spPr>
          <a:xfrm>
            <a:off x="33351" y="4906297"/>
            <a:ext cx="1998648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снежинок, 5 снежков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41D9B94-A175-A8B2-7019-8095AADDB2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220" y="3761634"/>
            <a:ext cx="2833818" cy="127946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C0B26B7-2B30-5AD6-56D0-37DE4A0DA82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0956" y="5089982"/>
            <a:ext cx="3126658" cy="105551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D43766E-8C76-3FAA-CEE3-38251249F67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2102" y="1021057"/>
            <a:ext cx="1104877" cy="110487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4E6B431-1CB0-1434-AB35-923FFB0BDE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8229" y="1063743"/>
            <a:ext cx="1061095" cy="106109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C4D322-B0B2-2B45-8CAC-81386CF9F4C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88114" y="2052279"/>
            <a:ext cx="2068705" cy="1234315"/>
          </a:xfrm>
          <a:prstGeom prst="rect">
            <a:avLst/>
          </a:prstGeom>
        </p:spPr>
      </p:pic>
      <p:pic>
        <p:nvPicPr>
          <p:cNvPr id="15362" name="Picture 2" descr="Picture background">
            <a:extLst>
              <a:ext uri="{FF2B5EF4-FFF2-40B4-BE49-F238E27FC236}">
                <a16:creationId xmlns:a16="http://schemas.microsoft.com/office/drawing/2014/main" id="{F2DC0968-2B0C-F3E5-DA97-BAE86E758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023" y="2687417"/>
            <a:ext cx="389142" cy="38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Picture background">
            <a:extLst>
              <a:ext uri="{FF2B5EF4-FFF2-40B4-BE49-F238E27FC236}">
                <a16:creationId xmlns:a16="http://schemas.microsoft.com/office/drawing/2014/main" id="{E914845C-2E6A-8A49-95E2-56F45BAAD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0388" y="2603239"/>
            <a:ext cx="659826" cy="64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Picture background">
            <a:extLst>
              <a:ext uri="{FF2B5EF4-FFF2-40B4-BE49-F238E27FC236}">
                <a16:creationId xmlns:a16="http://schemas.microsoft.com/office/drawing/2014/main" id="{982AD64E-A835-89FD-CCC2-4500D1E0E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8787" y="2780515"/>
            <a:ext cx="467225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Picture background">
            <a:extLst>
              <a:ext uri="{FF2B5EF4-FFF2-40B4-BE49-F238E27FC236}">
                <a16:creationId xmlns:a16="http://schemas.microsoft.com/office/drawing/2014/main" id="{F6981A38-B3E7-E63D-B222-D88E67850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260210" y="2716918"/>
            <a:ext cx="516339" cy="46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Picture background">
            <a:extLst>
              <a:ext uri="{FF2B5EF4-FFF2-40B4-BE49-F238E27FC236}">
                <a16:creationId xmlns:a16="http://schemas.microsoft.com/office/drawing/2014/main" id="{545A6C08-D6C0-B853-A9A7-16057DB51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8120" y="2647831"/>
            <a:ext cx="546458" cy="53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Picture background">
            <a:extLst>
              <a:ext uri="{FF2B5EF4-FFF2-40B4-BE49-F238E27FC236}">
                <a16:creationId xmlns:a16="http://schemas.microsoft.com/office/drawing/2014/main" id="{71CBC8E0-3929-A4C6-5D0A-6D536B70A2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55643" y="3429000"/>
            <a:ext cx="1527441" cy="227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E9FCB07-BBF1-3257-68ED-871F2F77104E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6995" y="4283066"/>
            <a:ext cx="2068705" cy="905793"/>
          </a:xfrm>
          <a:prstGeom prst="rect">
            <a:avLst/>
          </a:prstGeom>
        </p:spPr>
      </p:pic>
      <p:pic>
        <p:nvPicPr>
          <p:cNvPr id="15374" name="Picture 14" descr="Picture background">
            <a:extLst>
              <a:ext uri="{FF2B5EF4-FFF2-40B4-BE49-F238E27FC236}">
                <a16:creationId xmlns:a16="http://schemas.microsoft.com/office/drawing/2014/main" id="{4942123C-6431-52ED-8098-0F12E54F9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1190" y="1452953"/>
            <a:ext cx="810017" cy="93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6" name="Picture 16" descr="Picture background">
            <a:extLst>
              <a:ext uri="{FF2B5EF4-FFF2-40B4-BE49-F238E27FC236}">
                <a16:creationId xmlns:a16="http://schemas.microsoft.com/office/drawing/2014/main" id="{0578D1F5-A0CA-A016-442F-A2191B55F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5699" y="1835255"/>
            <a:ext cx="795563" cy="91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 descr="Picture background">
            <a:extLst>
              <a:ext uri="{FF2B5EF4-FFF2-40B4-BE49-F238E27FC236}">
                <a16:creationId xmlns:a16="http://schemas.microsoft.com/office/drawing/2014/main" id="{25FEAC2D-74B8-6BA8-2867-1995CD807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6210" y="1885067"/>
            <a:ext cx="659826" cy="76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0" name="Picture 20" descr="Picture background">
            <a:extLst>
              <a:ext uri="{FF2B5EF4-FFF2-40B4-BE49-F238E27FC236}">
                <a16:creationId xmlns:a16="http://schemas.microsoft.com/office/drawing/2014/main" id="{C8D77E47-7BA9-12AE-2E3C-4C1C721AD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319" y="1936847"/>
            <a:ext cx="636447" cy="73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2" name="Picture 22" descr="Picture background">
            <a:extLst>
              <a:ext uri="{FF2B5EF4-FFF2-40B4-BE49-F238E27FC236}">
                <a16:creationId xmlns:a16="http://schemas.microsoft.com/office/drawing/2014/main" id="{F70228AC-AFF9-C469-9F08-AC43701B7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4206" y="1122106"/>
            <a:ext cx="659826" cy="76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4" name="Picture 24" descr="Picture background">
            <a:extLst>
              <a:ext uri="{FF2B5EF4-FFF2-40B4-BE49-F238E27FC236}">
                <a16:creationId xmlns:a16="http://schemas.microsoft.com/office/drawing/2014/main" id="{6DFF6856-5398-C9E7-F8E9-DDB9295F9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762" y="1124747"/>
            <a:ext cx="648311" cy="74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86" name="Picture 26" descr="Picture background">
            <a:extLst>
              <a:ext uri="{FF2B5EF4-FFF2-40B4-BE49-F238E27FC236}">
                <a16:creationId xmlns:a16="http://schemas.microsoft.com/office/drawing/2014/main" id="{F6C76865-0690-FCEB-28F0-0FE4AFF2B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0065" y="1077677"/>
            <a:ext cx="648311" cy="74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67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D268E-5DDB-C438-778E-BCC4EF86D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0B5461C-B6CA-255D-9D9B-E601EA7D50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524F98-9B5A-A14B-FCE6-B56248780E62}"/>
              </a:ext>
            </a:extLst>
          </p:cNvPr>
          <p:cNvSpPr txBox="1"/>
          <p:nvPr/>
        </p:nvSpPr>
        <p:spPr>
          <a:xfrm>
            <a:off x="820993" y="394787"/>
            <a:ext cx="10550013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8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 Какая картинка подходит к ответу из 17 задания? Запомни название картинки.</a:t>
            </a:r>
          </a:p>
        </p:txBody>
      </p:sp>
      <p:pic>
        <p:nvPicPr>
          <p:cNvPr id="18" name="Рисунок 17" descr="Picture background">
            <a:extLst>
              <a:ext uri="{FF2B5EF4-FFF2-40B4-BE49-F238E27FC236}">
                <a16:creationId xmlns:a16="http://schemas.microsoft.com/office/drawing/2014/main" id="{3FAC212A-6152-9AF6-14AA-5BD9513ED4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8613" y="1903882"/>
            <a:ext cx="1082675" cy="101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Picture background">
            <a:extLst>
              <a:ext uri="{FF2B5EF4-FFF2-40B4-BE49-F238E27FC236}">
                <a16:creationId xmlns:a16="http://schemas.microsoft.com/office/drawing/2014/main" id="{8F514214-8852-E207-4147-7B95664E15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331" y="3390113"/>
            <a:ext cx="2762250" cy="2842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Picture background">
            <a:extLst>
              <a:ext uri="{FF2B5EF4-FFF2-40B4-BE49-F238E27FC236}">
                <a16:creationId xmlns:a16="http://schemas.microsoft.com/office/drawing/2014/main" id="{CDEDDE23-F1C2-6F20-94DF-D4D2224FCDB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1316" y="4017086"/>
            <a:ext cx="2498090" cy="1741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3AE1CB0-C666-5D59-DDAF-EB61B5F34010}"/>
              </a:ext>
            </a:extLst>
          </p:cNvPr>
          <p:cNvSpPr txBox="1"/>
          <p:nvPr/>
        </p:nvSpPr>
        <p:spPr>
          <a:xfrm>
            <a:off x="3578041" y="6227922"/>
            <a:ext cx="2762250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снеговик</a:t>
            </a:r>
          </a:p>
        </p:txBody>
      </p:sp>
      <p:pic>
        <p:nvPicPr>
          <p:cNvPr id="16386" name="Picture 2" descr="Picture background">
            <a:extLst>
              <a:ext uri="{FF2B5EF4-FFF2-40B4-BE49-F238E27FC236}">
                <a16:creationId xmlns:a16="http://schemas.microsoft.com/office/drawing/2014/main" id="{4819480A-78CA-EDF3-8FFA-C953E0BBC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9071" y="1767818"/>
            <a:ext cx="813544" cy="123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7D70210-F046-E840-FBE4-B0E55E835E0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8813" y="1600813"/>
            <a:ext cx="2247900" cy="173072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2B466D1-9C33-A0FA-A216-E607F794883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381" y="921608"/>
            <a:ext cx="2859713" cy="285971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9A12980-6D4A-9A92-0E9E-DB35CC7771C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7534" y="3665885"/>
            <a:ext cx="2972483" cy="309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199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336BB-9926-17AD-2542-AE40BC684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F87357B9-F158-ED41-544F-6D1F3F38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4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BA7098-78BB-5062-A5C4-069AD61F84D1}"/>
              </a:ext>
            </a:extLst>
          </p:cNvPr>
          <p:cNvSpPr txBox="1"/>
          <p:nvPr/>
        </p:nvSpPr>
        <p:spPr>
          <a:xfrm>
            <a:off x="1022555" y="511278"/>
            <a:ext cx="10078064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 Найди предмет, в названии которого столько же букв.</a:t>
            </a:r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2CD493F4-EC5B-700D-3011-5633F746DD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100" y="2986155"/>
            <a:ext cx="3433588" cy="3514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9D590ED7-7A6D-6825-46EF-DCBA96991C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3496" y="1490633"/>
            <a:ext cx="1149708" cy="1626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6CB483B-3F01-6DA6-1EA1-1C36434AB907}"/>
              </a:ext>
            </a:extLst>
          </p:cNvPr>
          <p:cNvSpPr txBox="1"/>
          <p:nvPr/>
        </p:nvSpPr>
        <p:spPr>
          <a:xfrm>
            <a:off x="2033800" y="2655838"/>
            <a:ext cx="1325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</a:rPr>
              <a:t>БОЧКА </a:t>
            </a:r>
            <a:endParaRPr lang="ru-RU" sz="24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6191BD-6D84-3233-091F-F5F1678D5CE9}"/>
              </a:ext>
            </a:extLst>
          </p:cNvPr>
          <p:cNvSpPr txBox="1"/>
          <p:nvPr/>
        </p:nvSpPr>
        <p:spPr>
          <a:xfrm>
            <a:off x="4960597" y="2680879"/>
            <a:ext cx="1208921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</a:t>
            </a:r>
            <a:endParaRPr lang="ru-RU" sz="24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ACCC01-0AC6-8C31-3020-66E25FFED47D}"/>
              </a:ext>
            </a:extLst>
          </p:cNvPr>
          <p:cNvSpPr txBox="1"/>
          <p:nvPr/>
        </p:nvSpPr>
        <p:spPr>
          <a:xfrm>
            <a:off x="7369474" y="3037457"/>
            <a:ext cx="1597742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  <a:tab pos="387096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ЦВЕТОК</a:t>
            </a:r>
            <a:endParaRPr lang="ru-RU" sz="2400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C61EC9-11EE-F7F1-BC7D-F2A0C7DE83D6}"/>
              </a:ext>
            </a:extLst>
          </p:cNvPr>
          <p:cNvSpPr txBox="1"/>
          <p:nvPr/>
        </p:nvSpPr>
        <p:spPr>
          <a:xfrm>
            <a:off x="1748135" y="6174238"/>
            <a:ext cx="2148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</a:rPr>
              <a:t>ИЗБУШКА	</a:t>
            </a:r>
            <a:endParaRPr lang="ru-RU" sz="24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F1876C-EB8A-9B77-ED0B-C44953D0538C}"/>
              </a:ext>
            </a:extLst>
          </p:cNvPr>
          <p:cNvSpPr txBox="1"/>
          <p:nvPr/>
        </p:nvSpPr>
        <p:spPr>
          <a:xfrm>
            <a:off x="5031658" y="5723002"/>
            <a:ext cx="20598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</a:rPr>
              <a:t>ТУФЕЛЬКА </a:t>
            </a:r>
            <a:endParaRPr lang="ru-RU" sz="240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69C3DA-017B-5009-E715-16B9DFC7FA4E}"/>
              </a:ext>
            </a:extLst>
          </p:cNvPr>
          <p:cNvSpPr txBox="1"/>
          <p:nvPr/>
        </p:nvSpPr>
        <p:spPr>
          <a:xfrm>
            <a:off x="8345325" y="5185710"/>
            <a:ext cx="1243781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ПЕРО</a:t>
            </a:r>
            <a:endParaRPr lang="ru-RU" sz="2400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2FAF28-7744-84C7-1703-8731DF5A3CDC}"/>
              </a:ext>
            </a:extLst>
          </p:cNvPr>
          <p:cNvSpPr txBox="1"/>
          <p:nvPr/>
        </p:nvSpPr>
        <p:spPr>
          <a:xfrm>
            <a:off x="10174796" y="4047212"/>
            <a:ext cx="1851646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ТОРТ</a:t>
            </a:r>
            <a:endParaRPr lang="ru-RU" sz="2400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2A145E-BA18-954D-3E89-D906B6FF41AA}"/>
              </a:ext>
            </a:extLst>
          </p:cNvPr>
          <p:cNvSpPr txBox="1"/>
          <p:nvPr/>
        </p:nvSpPr>
        <p:spPr>
          <a:xfrm>
            <a:off x="8727719" y="6266314"/>
            <a:ext cx="3298723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туфелька</a:t>
            </a:r>
          </a:p>
        </p:txBody>
      </p:sp>
      <p:pic>
        <p:nvPicPr>
          <p:cNvPr id="14339" name="Picture 3" descr="Picture background">
            <a:extLst>
              <a:ext uri="{FF2B5EF4-FFF2-40B4-BE49-F238E27FC236}">
                <a16:creationId xmlns:a16="http://schemas.microsoft.com/office/drawing/2014/main" id="{80586FD4-B7C0-DF46-A4EC-BDDF520DC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3038" y="1210838"/>
            <a:ext cx="1581524" cy="158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Picture background">
            <a:extLst>
              <a:ext uri="{FF2B5EF4-FFF2-40B4-BE49-F238E27FC236}">
                <a16:creationId xmlns:a16="http://schemas.microsoft.com/office/drawing/2014/main" id="{8D31B86B-2ED2-0D56-C476-068554474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09417">
            <a:off x="4882779" y="1810131"/>
            <a:ext cx="1213221" cy="53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D3F07D3-6264-6D2C-A89D-63041082369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0016" y="2140859"/>
            <a:ext cx="2048295" cy="154811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E61918E-9C5A-8255-B12B-F977B334F36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6521" y="3761383"/>
            <a:ext cx="2932953" cy="172512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39766B8-E715-337F-73BF-7B725670ED2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734" y="3740135"/>
            <a:ext cx="2040882" cy="131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06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D6D7D-7795-C61D-5714-E2D6AA855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5B8A95AE-E08D-1E79-56AA-CCDEACC90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14B08F-12D4-6B96-1B22-0FF869455830}"/>
              </a:ext>
            </a:extLst>
          </p:cNvPr>
          <p:cNvSpPr txBox="1"/>
          <p:nvPr/>
        </p:nvSpPr>
        <p:spPr>
          <a:xfrm>
            <a:off x="530941" y="454008"/>
            <a:ext cx="10953135" cy="4828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20. Прочитай названия сказок. К какой сказке подходит выбранный тобой предмет?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БУРАТИНО       РЕПКА        ТРИ МЕДВЕДЯ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ЗОЛУШКА        ТЕРЕМОК       МОРОЗКО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КРАСНАЯ ШАПОЧКА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9927BF-D121-A0B9-25A2-319052B5D97F}"/>
              </a:ext>
            </a:extLst>
          </p:cNvPr>
          <p:cNvSpPr txBox="1"/>
          <p:nvPr/>
        </p:nvSpPr>
        <p:spPr>
          <a:xfrm>
            <a:off x="1347020" y="5642765"/>
            <a:ext cx="3185651" cy="468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112520" algn="l"/>
              </a:tabLst>
            </a:pPr>
            <a:r>
              <a:rPr lang="ru-RU" sz="24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 Золушка</a:t>
            </a:r>
          </a:p>
        </p:txBody>
      </p:sp>
    </p:spTree>
    <p:extLst>
      <p:ext uri="{BB962C8B-B14F-4D97-AF65-F5344CB8AC3E}">
        <p14:creationId xmlns:p14="http://schemas.microsoft.com/office/powerpoint/2010/main" val="73409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BE20-3174-C34B-C783-D8662697F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9F0CC4DD-7C20-53E1-2C15-73405ED1B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Футажи gif - колышущиеся подвески на прозрачном фоне. Обсуждение на  LiveInternet - Российский Сервис Онлайн-Дневников">
            <a:extLst>
              <a:ext uri="{FF2B5EF4-FFF2-40B4-BE49-F238E27FC236}">
                <a16:creationId xmlns:a16="http://schemas.microsoft.com/office/drawing/2014/main" id="{9D46B567-18D6-61DA-AB5B-2C7987BE76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22259" y="0"/>
            <a:ext cx="15141317" cy="2714614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3D8A2C-7B85-1AFA-BEDF-29AB31A7440D}"/>
              </a:ext>
            </a:extLst>
          </p:cNvPr>
          <p:cNvSpPr txBox="1"/>
          <p:nvPr/>
        </p:nvSpPr>
        <p:spPr>
          <a:xfrm>
            <a:off x="1275039" y="2143173"/>
            <a:ext cx="3342969" cy="472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Ура! </a:t>
            </a:r>
            <a:endParaRPr lang="en-US" sz="3600" b="1" kern="100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36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узнали, какую сказку смотрели дети в кукольном театре!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  <a:tabLst>
                <a:tab pos="1112520" algn="l"/>
              </a:tabLst>
            </a:pPr>
            <a:r>
              <a:rPr lang="ru-RU" sz="18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b="1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93430B5B-6F9B-380B-DF32-CF2804F429F9}"/>
                  </a:ext>
                </a:extLst>
              </p14:cNvPr>
              <p14:cNvContentPartPr/>
              <p14:nvPr/>
            </p14:nvContentPartPr>
            <p14:xfrm>
              <a:off x="3204697" y="2143173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93430B5B-6F9B-380B-DF32-CF2804F429F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6057" y="2089173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755F378F-5A59-F384-5676-63A155FBCC4E}"/>
                  </a:ext>
                </a:extLst>
              </p14:cNvPr>
              <p14:cNvContentPartPr/>
              <p14:nvPr/>
            </p14:nvContentPartPr>
            <p14:xfrm>
              <a:off x="2369137" y="1838253"/>
              <a:ext cx="360" cy="36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755F378F-5A59-F384-5676-63A155FBCC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60497" y="1784613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E54AD59B-C31A-7816-3972-4FB24AF9B21F}"/>
                  </a:ext>
                </a:extLst>
              </p14:cNvPr>
              <p14:cNvContentPartPr/>
              <p14:nvPr/>
            </p14:nvContentPartPr>
            <p14:xfrm>
              <a:off x="3263737" y="3106533"/>
              <a:ext cx="360" cy="36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E54AD59B-C31A-7816-3972-4FB24AF9B21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55097" y="3052533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17E8C581-9140-3867-F169-155979C610D7}"/>
                  </a:ext>
                </a:extLst>
              </p14:cNvPr>
              <p14:cNvContentPartPr/>
              <p14:nvPr/>
            </p14:nvContentPartPr>
            <p14:xfrm>
              <a:off x="3254017" y="2674173"/>
              <a:ext cx="360" cy="36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17E8C581-9140-3867-F169-155979C610D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45377" y="2620173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73F0376-FF6B-72B0-3AC5-2F4F34D5E6E9}"/>
              </a:ext>
            </a:extLst>
          </p:cNvPr>
          <p:cNvGrpSpPr/>
          <p:nvPr/>
        </p:nvGrpSpPr>
        <p:grpSpPr>
          <a:xfrm>
            <a:off x="2713297" y="1847973"/>
            <a:ext cx="360" cy="360"/>
            <a:chOff x="2713297" y="1847973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9" name="Рукописный ввод 18">
                  <a:extLst>
                    <a:ext uri="{FF2B5EF4-FFF2-40B4-BE49-F238E27FC236}">
                      <a16:creationId xmlns:a16="http://schemas.microsoft.com/office/drawing/2014/main" id="{22431EF2-3DEE-F86E-4C1B-9E497BA37817}"/>
                    </a:ext>
                  </a:extLst>
                </p14:cNvPr>
                <p14:cNvContentPartPr/>
                <p14:nvPr/>
              </p14:nvContentPartPr>
              <p14:xfrm>
                <a:off x="2713297" y="1847973"/>
                <a:ext cx="360" cy="360"/>
              </p14:xfrm>
            </p:contentPart>
          </mc:Choice>
          <mc:Fallback xmlns="">
            <p:pic>
              <p:nvPicPr>
                <p:cNvPr id="19" name="Рукописный ввод 18">
                  <a:extLst>
                    <a:ext uri="{FF2B5EF4-FFF2-40B4-BE49-F238E27FC236}">
                      <a16:creationId xmlns:a16="http://schemas.microsoft.com/office/drawing/2014/main" id="{22431EF2-3DEE-F86E-4C1B-9E497BA3781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04657" y="179433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551EB3A4-6170-30CD-6001-6323BC8F5DA9}"/>
                    </a:ext>
                  </a:extLst>
                </p14:cNvPr>
                <p14:cNvContentPartPr/>
                <p14:nvPr/>
              </p14:nvContentPartPr>
              <p14:xfrm>
                <a:off x="2713297" y="1847973"/>
                <a:ext cx="360" cy="36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551EB3A4-6170-30CD-6001-6323BC8F5DA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704657" y="179433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3FDA9A1-4C47-4D9C-126A-C0EFCA92A35A}"/>
              </a:ext>
            </a:extLst>
          </p:cNvPr>
          <p:cNvGrpSpPr/>
          <p:nvPr/>
        </p:nvGrpSpPr>
        <p:grpSpPr>
          <a:xfrm>
            <a:off x="1739857" y="2221653"/>
            <a:ext cx="360" cy="360"/>
            <a:chOff x="1739857" y="2221653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5838FC32-1A40-8099-8765-869824A8AD9E}"/>
                    </a:ext>
                  </a:extLst>
                </p14:cNvPr>
                <p14:cNvContentPartPr/>
                <p14:nvPr/>
              </p14:nvContentPartPr>
              <p14:xfrm>
                <a:off x="1739857" y="2221653"/>
                <a:ext cx="360" cy="36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5838FC32-1A40-8099-8765-869824A8AD9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30857" y="216765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23" name="Рукописный ввод 22">
                  <a:extLst>
                    <a:ext uri="{FF2B5EF4-FFF2-40B4-BE49-F238E27FC236}">
                      <a16:creationId xmlns:a16="http://schemas.microsoft.com/office/drawing/2014/main" id="{11DB8A06-2BBE-9F58-808F-322463E9C345}"/>
                    </a:ext>
                  </a:extLst>
                </p14:cNvPr>
                <p14:cNvContentPartPr/>
                <p14:nvPr/>
              </p14:nvContentPartPr>
              <p14:xfrm>
                <a:off x="1739857" y="2221653"/>
                <a:ext cx="360" cy="360"/>
              </p14:xfrm>
            </p:contentPart>
          </mc:Choice>
          <mc:Fallback xmlns="">
            <p:pic>
              <p:nvPicPr>
                <p:cNvPr id="23" name="Рукописный ввод 22">
                  <a:extLst>
                    <a:ext uri="{FF2B5EF4-FFF2-40B4-BE49-F238E27FC236}">
                      <a16:creationId xmlns:a16="http://schemas.microsoft.com/office/drawing/2014/main" id="{11DB8A06-2BBE-9F58-808F-322463E9C34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30857" y="216765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24" name="Рукописный ввод 23">
                  <a:extLst>
                    <a:ext uri="{FF2B5EF4-FFF2-40B4-BE49-F238E27FC236}">
                      <a16:creationId xmlns:a16="http://schemas.microsoft.com/office/drawing/2014/main" id="{E308D497-9AE6-4369-BF7F-7EEEB011A618}"/>
                    </a:ext>
                  </a:extLst>
                </p14:cNvPr>
                <p14:cNvContentPartPr/>
                <p14:nvPr/>
              </p14:nvContentPartPr>
              <p14:xfrm>
                <a:off x="1739857" y="2221653"/>
                <a:ext cx="360" cy="360"/>
              </p14:xfrm>
            </p:contentPart>
          </mc:Choice>
          <mc:Fallback xmlns="">
            <p:pic>
              <p:nvPicPr>
                <p:cNvPr id="24" name="Рукописный ввод 23">
                  <a:extLst>
                    <a:ext uri="{FF2B5EF4-FFF2-40B4-BE49-F238E27FC236}">
                      <a16:creationId xmlns:a16="http://schemas.microsoft.com/office/drawing/2014/main" id="{E308D497-9AE6-4369-BF7F-7EEEB011A61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30857" y="2167653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AutoShape 8">
            <a:extLst>
              <a:ext uri="{FF2B5EF4-FFF2-40B4-BE49-F238E27FC236}">
                <a16:creationId xmlns:a16="http://schemas.microsoft.com/office/drawing/2014/main" id="{B19DB05A-5C77-F2BC-4A20-6E8766E048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826342"/>
            <a:ext cx="1755058" cy="175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AutoShape 10">
            <a:extLst>
              <a:ext uri="{FF2B5EF4-FFF2-40B4-BE49-F238E27FC236}">
                <a16:creationId xmlns:a16="http://schemas.microsoft.com/office/drawing/2014/main" id="{D7E357BD-5859-E764-39C2-A297DD59B3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AutoShape 12">
            <a:extLst>
              <a:ext uri="{FF2B5EF4-FFF2-40B4-BE49-F238E27FC236}">
                <a16:creationId xmlns:a16="http://schemas.microsoft.com/office/drawing/2014/main" id="{FF024DEC-512B-D471-4C58-384E0A6B49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686154A-45FB-5669-60E8-53CE6A9641B8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9138" y="238994"/>
            <a:ext cx="5996196" cy="638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60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7DB9E9"/>
      </a:dk1>
      <a:lt1>
        <a:srgbClr val="B3FFFF"/>
      </a:lt1>
      <a:dk2>
        <a:srgbClr val="A1C6E0"/>
      </a:dk2>
      <a:lt2>
        <a:srgbClr val="21FFFE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786</Words>
  <Application>Microsoft Office PowerPoint</Application>
  <PresentationFormat>Широкоэкранный</PresentationFormat>
  <Paragraphs>157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Century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светлана баган</dc:creator>
  <cp:lastModifiedBy>Екатерина Чимутова</cp:lastModifiedBy>
  <cp:revision>22</cp:revision>
  <dcterms:created xsi:type="dcterms:W3CDTF">2025-04-14T16:58:38Z</dcterms:created>
  <dcterms:modified xsi:type="dcterms:W3CDTF">2026-09-03T06:51:21Z</dcterms:modified>
</cp:coreProperties>
</file>