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sldIdLst>
    <p:sldId id="256" r:id="rId2"/>
    <p:sldId id="257" r:id="rId3"/>
    <p:sldId id="281" r:id="rId4"/>
    <p:sldId id="272" r:id="rId5"/>
    <p:sldId id="273" r:id="rId6"/>
    <p:sldId id="282" r:id="rId7"/>
    <p:sldId id="262" r:id="rId8"/>
    <p:sldId id="264" r:id="rId9"/>
    <p:sldId id="277" r:id="rId10"/>
    <p:sldId id="265" r:id="rId11"/>
    <p:sldId id="278" r:id="rId12"/>
    <p:sldId id="280" r:id="rId13"/>
    <p:sldId id="279" r:id="rId14"/>
    <p:sldId id="275" r:id="rId15"/>
    <p:sldId id="26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569" autoAdjust="0"/>
    <p:restoredTop sz="86441" autoAdjust="0"/>
  </p:normalViewPr>
  <p:slideViewPr>
    <p:cSldViewPr>
      <p:cViewPr varScale="1">
        <p:scale>
          <a:sx n="85" d="100"/>
          <a:sy n="85" d="100"/>
        </p:scale>
        <p:origin x="1891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66"/>
    </p:cViewPr>
  </p:outlineViewPr>
  <p:notesTextViewPr>
    <p:cViewPr>
      <p:scale>
        <a:sx n="33" d="100"/>
        <a:sy n="33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3685FF-3873-40E9-A6F1-8C5CA66F2534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45B309-4960-4391-A211-6502340ECBF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167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45B309-4960-4391-A211-6502340ECBF1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31232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45B309-4960-4391-A211-6502340ECBF1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75078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45B309-4960-4391-A211-6502340ECBF1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214290"/>
            <a:ext cx="8286808" cy="3500462"/>
          </a:xfrm>
        </p:spPr>
        <p:txBody>
          <a:bodyPr>
            <a:normAutofit/>
          </a:bodyPr>
          <a:lstStyle/>
          <a:p>
            <a:pPr algn="l" rtl="0" eaLnBrk="1" latinLnBrk="0" hangingPunct="1"/>
            <a:r>
              <a:rPr kumimoji="0" lang="ru-RU" sz="2400" b="1" kern="1200" dirty="0">
                <a:solidFill>
                  <a:schemeClr val="accent6">
                    <a:lumMod val="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«Специфические особенности проведения комплексных работ по дисциплинам:</a:t>
            </a:r>
            <a:br>
              <a:rPr kumimoji="0" lang="ru-RU" sz="2400" b="1" kern="1200" dirty="0">
                <a:solidFill>
                  <a:schemeClr val="accent6">
                    <a:lumMod val="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kumimoji="0" lang="ru-RU" sz="2400" b="1" kern="1200" dirty="0">
                <a:solidFill>
                  <a:schemeClr val="accent6">
                    <a:lumMod val="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Окружающий социальный мир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 eaLnBrk="1" latinLnBrk="0" hangingPunct="1"/>
            <a:r>
              <a:rPr kumimoji="0" lang="ru-RU" sz="2400" b="1" kern="1200" dirty="0">
                <a:solidFill>
                  <a:schemeClr val="accent6">
                    <a:lumMod val="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Окружающий природный мир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 eaLnBrk="1" latinLnBrk="0" hangingPunct="1"/>
            <a:r>
              <a:rPr kumimoji="0" lang="ru-RU" sz="2400" b="1" kern="1200" dirty="0">
                <a:solidFill>
                  <a:schemeClr val="accent6">
                    <a:lumMod val="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Человек</a:t>
            </a:r>
          </a:p>
          <a:p>
            <a:pPr algn="l" rtl="0" eaLnBrk="1" latinLnBrk="0" hangingPunct="1"/>
            <a:r>
              <a:rPr kumimoji="0" lang="ru-RU" sz="2400" b="1" kern="1200" dirty="0">
                <a:solidFill>
                  <a:schemeClr val="accent6">
                    <a:lumMod val="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 обучающихся с ТМНР (тяжелыми множественными нарушениями развития)»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252536" y="4365104"/>
            <a:ext cx="8967940" cy="1800200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Составила: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учитель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высшей кв. категории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              М.О.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Арапова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19177" y="5639346"/>
            <a:ext cx="841321" cy="84132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4288" y="5759967"/>
            <a:ext cx="675621" cy="6756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2500306"/>
            <a:ext cx="8183880" cy="3071834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4000" i="1" dirty="0">
                <a:solidFill>
                  <a:schemeClr val="accent1">
                    <a:lumMod val="75000"/>
                  </a:schemeClr>
                </a:solidFill>
              </a:rPr>
            </a:br>
            <a:br>
              <a:rPr lang="ru-RU" sz="4000" i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700" b="0" dirty="0">
                <a:latin typeface="Times New Roman" pitchFamily="18" charset="0"/>
                <a:cs typeface="Times New Roman" pitchFamily="18" charset="0"/>
              </a:rPr>
              <a:t>установление фактического уровня освоения программы у обучающихся по учебным предметам в соответствии с ФГОС ОВЗ.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br>
              <a:rPr lang="ru-RU" sz="2800" dirty="0"/>
            </a:b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174652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sz="8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Цель:</a:t>
            </a:r>
          </a:p>
        </p:txBody>
      </p:sp>
      <p:pic>
        <p:nvPicPr>
          <p:cNvPr id="9217" name="Picture 1" descr="C:\Users\ALFA\Desktop\д.з логопедия\1685597422_polinka-top-p-missiya-kartinka-dlya-prezentatsii-pintere-29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0562" y="660778"/>
            <a:ext cx="3976683" cy="2982512"/>
          </a:xfrm>
          <a:prstGeom prst="rect">
            <a:avLst/>
          </a:prstGeom>
          <a:noFill/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4083" y="5517232"/>
            <a:ext cx="841321" cy="8413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0072" y="1156655"/>
            <a:ext cx="3246546" cy="2843656"/>
          </a:xfrm>
        </p:spPr>
      </p:pic>
      <p:sp>
        <p:nvSpPr>
          <p:cNvPr id="4" name="Прямоугольник 3"/>
          <p:cNvSpPr/>
          <p:nvPr/>
        </p:nvSpPr>
        <p:spPr>
          <a:xfrm>
            <a:off x="899592" y="1124744"/>
            <a:ext cx="5040560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6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Объект: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Личностные результаты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Метапредметные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результаты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Предметные результаты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1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4083" y="5517232"/>
            <a:ext cx="841321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085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756036"/>
          </a:xfrm>
        </p:spPr>
        <p:txBody>
          <a:bodyPr>
            <a:normAutofit/>
          </a:bodyPr>
          <a:lstStyle/>
          <a:p>
            <a:r>
              <a:rPr lang="ru-RU" b="1" i="1" dirty="0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Форма проведения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Контрольно-измерительные материалы предлагаются в словесной, письменной форме или  имеют практическое выполнение в зависимости от возможностей и способностей обучающихся. </a:t>
            </a:r>
          </a:p>
          <a:p>
            <a:pPr>
              <a:buNone/>
            </a:pPr>
            <a:endParaRPr lang="ru-RU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3" name="Picture 1" descr="C:\Users\ALFA\Desktop\д.з логопедия\1efe219924f555ff9aaf9442a4394458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86578" y="3571876"/>
            <a:ext cx="1584176" cy="1477512"/>
          </a:xfrm>
          <a:prstGeom prst="rect">
            <a:avLst/>
          </a:prstGeom>
          <a:noFill/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4083" y="5517232"/>
            <a:ext cx="841321" cy="8413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i="1" dirty="0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Продолжительность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Контрольно-измерительный материал  дается индивидуально. На выполнение работы не отводится определенного времени.</a:t>
            </a:r>
          </a:p>
          <a:p>
            <a:endParaRPr lang="ru-RU" dirty="0"/>
          </a:p>
        </p:txBody>
      </p:sp>
      <p:pic>
        <p:nvPicPr>
          <p:cNvPr id="1025" name="Picture 1" descr="C:\Users\ALFA\Desktop\д.з логопедия\1647032333_5-abrakadabra-fun-p-chasi-dlya-prezentatsii-1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14678" y="3286124"/>
            <a:ext cx="3214710" cy="2557704"/>
          </a:xfrm>
          <a:prstGeom prst="rect">
            <a:avLst/>
          </a:prstGeom>
          <a:noFill/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4083" y="5517232"/>
            <a:ext cx="841321" cy="8413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2178568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Уровень усвоения  материала обучающимися с умеренной, тяжелой и глубокой умственной отсталостью осуществляется на основе анализа результатов учебных умений:</a:t>
            </a:r>
            <a:endParaRPr lang="ru-RU" sz="2400" dirty="0">
              <a:solidFill>
                <a:schemeClr val="tx2">
                  <a:lumMod val="90000"/>
                  <a:lumOff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857884" y="2214554"/>
            <a:ext cx="2571768" cy="3357586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Высокий уровень </a:t>
            </a:r>
          </a:p>
          <a:p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выполняет задания самостоятельно</a:t>
            </a:r>
          </a:p>
          <a:p>
            <a:pPr>
              <a:buNone/>
            </a:pP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000100" y="2214554"/>
            <a:ext cx="2428892" cy="3286148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FontTx/>
              <a:buChar char="-"/>
            </a:pP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Низкий уровень </a:t>
            </a:r>
          </a:p>
          <a:p>
            <a:pPr algn="just"/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 выполняет инструкции или позволяет выполнять способом «рука в руке»</a:t>
            </a:r>
          </a:p>
          <a:p>
            <a:pPr>
              <a:buNone/>
            </a:pP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428992" y="2214554"/>
            <a:ext cx="2428892" cy="3286148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FontTx/>
              <a:buChar char="-"/>
            </a:pP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Средний уровень </a:t>
            </a:r>
          </a:p>
          <a:p>
            <a:pPr algn="just"/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выполняет задания с ошибками или с  направляющей помощью педагога</a:t>
            </a:r>
          </a:p>
          <a:p>
            <a:pPr>
              <a:buNone/>
            </a:pP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4083" y="5517232"/>
            <a:ext cx="841321" cy="8413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  <p:bldP spid="10" grpId="0" build="p" animBg="1"/>
      <p:bldP spid="11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260648"/>
            <a:ext cx="8183880" cy="5740120"/>
          </a:xfrm>
        </p:spPr>
        <p:txBody>
          <a:bodyPr>
            <a:noAutofit/>
          </a:bodyPr>
          <a:lstStyle/>
          <a:p>
            <a:endParaRPr lang="ru-RU" sz="1100" dirty="0"/>
          </a:p>
          <a:p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 формировании контрольно-измерительного материала учитываются особенности исполнительного (моторного) уровня обучающегося и особенности его зрительного, слухового и тактильного восприятия.</a:t>
            </a:r>
          </a:p>
          <a:p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Оценочная процедура проводится с учетом личностного роста и индивидуализируется применительно каждого обучающегося.</a:t>
            </a:r>
          </a:p>
          <a:p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Задания предъявляются в специально организованных ситуациях, мотивирующих к выполнению.</a:t>
            </a:r>
          </a:p>
          <a:p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Контрольное мероприятие проводится в части урока, наиболее располагающей к выполнению задания.</a:t>
            </a:r>
          </a:p>
          <a:p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5. </a:t>
            </a: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Подготовленный материал предлагается на отдельных листах и предъявляется по мере выполнения заданий. </a:t>
            </a:r>
          </a:p>
          <a:p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Инструкция предъявляется доброжелательным тоном, кратко, четко, при выявлении трудности понимания задания – допускается выполнение предварительного совместного действия. </a:t>
            </a:r>
          </a:p>
          <a:p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7. </a:t>
            </a: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процессе выполнения заданий даются мотивирующие высказывания. </a:t>
            </a:r>
          </a:p>
          <a:p>
            <a:pPr algn="ctr">
              <a:buNone/>
            </a:pPr>
            <a:endParaRPr lang="ru-RU" sz="1000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4083" y="5517232"/>
            <a:ext cx="841321" cy="8413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85280" y="1052736"/>
            <a:ext cx="2688491" cy="4032448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    Осень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    Лето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    Весна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    Зима</a:t>
            </a:r>
          </a:p>
        </p:txBody>
      </p:sp>
      <p:pic>
        <p:nvPicPr>
          <p:cNvPr id="18" name="Рисунок 17" descr="https://fsd.multiurok.ru/html/2022/05/14/s_627fe72602350/phpxHTXgP_Kimy-7-kl-2v.-asedkina-E.V_html_213240e3ec44a6fc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5786" y="1428736"/>
            <a:ext cx="2160240" cy="2072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18" descr="https://fsd.multiurok.ru/html/2022/05/14/s_627fe72602350/phpxHTXgP_Kimy-7-kl-2v.-asedkina-E.V_html_c746b069f8c38162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29322" y="1428736"/>
            <a:ext cx="2134992" cy="2072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Рисунок 19" descr="https://fsd.multiurok.ru/html/2022/05/14/s_627fe72602350/phpxHTXgP_Kimy-7-kl-2v.-asedkina-E.V_html_f61a1d744ae409e2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224" y="3929066"/>
            <a:ext cx="2158675" cy="1957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Объект 20" descr="https://fsd.multiurok.ru/html/2022/05/14/s_627fe72602350/phpxHTXgP_Kimy-7-kl-2v.-asedkina-E.V_html_17ea46d125ddf356.jpg"/>
          <p:cNvPicPr>
            <a:picLocks noGrp="1"/>
          </p:cNvPicPr>
          <p:nvPr>
            <p:ph idx="1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5929322" y="3857628"/>
            <a:ext cx="2100089" cy="2015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4083" y="5517232"/>
            <a:ext cx="841321" cy="84132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857488" y="500042"/>
            <a:ext cx="4500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Окружающий природный мир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43240" y="928670"/>
            <a:ext cx="2357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Назови времена года. Соедини картинки с названиями.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C:\Users\ALFA\Desktop\д.з логопедия\php0bn0c2_FO-estestvoznanie-08.10_html_eaf65b9bc1e00bed.pn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2921" y="825636"/>
            <a:ext cx="3716580" cy="3892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s://documents.infourok.ru/75f625de-8a78-4ae4-b4ac-3ef1230ec3de/2/image004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5574" y="1247505"/>
            <a:ext cx="4055152" cy="3700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5479" y="5517232"/>
            <a:ext cx="841321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099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C:\Users\ALFA\Desktop\д.з логопедия\6cc74aefab55bdb5c23ef3d878b6d250.jpg"/>
          <p:cNvPicPr>
            <a:picLocks noGrp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1556792"/>
            <a:ext cx="2952328" cy="3578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ALFA\Desktop\д.з логопедия\0b1534dc7e1e359b91283838df5d28bc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7974" y="908720"/>
            <a:ext cx="4026748" cy="2931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5479" y="5517232"/>
            <a:ext cx="841321" cy="8413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 descr="C:\Users\ALFA\Desktop\д.з логопедия\1681358729_pictures-pibig-info-p-risunki-na-temu-professii-dlya-detei-pinte-74.jpg"/>
          <p:cNvPicPr>
            <a:picLocks noGrp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4048" y="1052736"/>
            <a:ext cx="3594549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5479" y="5517232"/>
            <a:ext cx="841321" cy="84132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14348" y="714356"/>
            <a:ext cx="4429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Окружающий социальный мир</a:t>
            </a:r>
          </a:p>
        </p:txBody>
      </p:sp>
      <p:pic>
        <p:nvPicPr>
          <p:cNvPr id="1026" name="Picture 2" descr="C:\Users\ALFA\Desktop\д.з логопедия\1641555937_10-papik-pro-p-transport-prostie-risunki-10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348" y="1928802"/>
            <a:ext cx="3643338" cy="292895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714348" y="1428736"/>
            <a:ext cx="36433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Закрась воздушный транспорт – синим цветом, наземный – красным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91633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3556" name="Picture 4" descr="C:\Users\ALFA\Desktop\д.з логопедия\задания-с-карточками-на-развитие-внимания-у-детей-дошкольного-возраста-543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2141416"/>
            <a:ext cx="4035730" cy="2842064"/>
          </a:xfrm>
          <a:prstGeom prst="rect">
            <a:avLst/>
          </a:prstGeom>
          <a:noFill/>
        </p:spPr>
      </p:pic>
      <p:pic>
        <p:nvPicPr>
          <p:cNvPr id="23557" name="Picture 5" descr="C:\Users\ALFA\Desktop\д.з логопедия\ДИ208профессии_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7818" y="714356"/>
            <a:ext cx="3115056" cy="3115056"/>
          </a:xfrm>
          <a:prstGeom prst="rect">
            <a:avLst/>
          </a:prstGeom>
          <a:noFill/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502920" y="476672"/>
            <a:ext cx="8183880" cy="4824536"/>
          </a:xfrm>
        </p:spPr>
        <p:txBody>
          <a:bodyPr>
            <a:normAutofit/>
          </a:bodyPr>
          <a:lstStyle/>
          <a:p>
            <a:endParaRPr lang="ru-RU" sz="3200" dirty="0"/>
          </a:p>
          <a:p>
            <a:endParaRPr lang="ru-RU" sz="3200" dirty="0"/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Наложи машины на их тени.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5479" y="5517232"/>
            <a:ext cx="841321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4604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Человек</a:t>
            </a:r>
          </a:p>
        </p:txBody>
      </p:sp>
      <p:pic>
        <p:nvPicPr>
          <p:cNvPr id="4" name="Рисунок 3" descr="C:\Users\ALFA\Desktop\д.з логопедия\1698699754_klev-club-p-kartinki-chasti-tela-cheloveka-14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6554" y="1268760"/>
            <a:ext cx="2731026" cy="3150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ALFA\Desktop\д.з логопедия\phpxHTXgP_Kimy-7-kl-2v.-asedkina-E.V_html_7fe9f1fefcf86036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51513" y="484745"/>
            <a:ext cx="2880320" cy="2811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ALFA\Desktop\д.з логопедия\lzahx2wlia5swzt8h9jsvmu0xj3h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86116" y="2643182"/>
            <a:ext cx="2452793" cy="319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5479" y="5517232"/>
            <a:ext cx="841321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065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3132" y="2204864"/>
            <a:ext cx="3527268" cy="3683769"/>
          </a:xfrm>
        </p:spPr>
      </p:pic>
      <p:pic>
        <p:nvPicPr>
          <p:cNvPr id="24579" name="Picture 3" descr="C:\Users\ALFA\Desktop\д.з логопедия\images (8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920" y="2150042"/>
            <a:ext cx="2850110" cy="3713257"/>
          </a:xfrm>
          <a:prstGeom prst="rect">
            <a:avLst/>
          </a:prstGeom>
          <a:noFill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9792" y="404664"/>
            <a:ext cx="3388367" cy="191694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5479" y="5517232"/>
            <a:ext cx="841321" cy="84132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43636" y="1714488"/>
            <a:ext cx="2286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Дорисуй человека, обводя по точкам.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0034" y="1714488"/>
            <a:ext cx="1785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Соедини части тела, приклей их.</a:t>
            </a: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 _________ уровень по ____ предметам,</a:t>
            </a: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1772816"/>
            <a:ext cx="8183880" cy="144016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5400" b="1" i="1" dirty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5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5479" y="5517232"/>
            <a:ext cx="841321" cy="84132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8264" y="5607392"/>
            <a:ext cx="751161" cy="7511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0" name="Picture 6" descr="C:\Users\ALFA\Desktop\д.з логопедия\slide-7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43174" y="2857496"/>
            <a:ext cx="3549780" cy="26623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1714</TotalTime>
  <Words>364</Words>
  <Application>Microsoft Office PowerPoint</Application>
  <PresentationFormat>Экран (4:3)</PresentationFormat>
  <Paragraphs>61</Paragraphs>
  <Slides>15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Times New Roman</vt:lpstr>
      <vt:lpstr>Verdana</vt:lpstr>
      <vt:lpstr>Wingdings 2</vt:lpstr>
      <vt:lpstr>Аспект</vt:lpstr>
      <vt:lpstr>«Специфические особенности проведения комплексных работ по дисциплинам: - Окружающий социальный мир - Окружающий природный мир - Человек у обучающихся с ТМНР (тяжелыми множественными нарушениями развития)» </vt:lpstr>
      <vt:lpstr>  установление фактического уровня освоения программы у обучающихся по учебным предметам в соответствии с ФГОС ОВЗ.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Осень        Лето        Весна        Зима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«Родная страна»</dc:title>
  <dc:creator>Ar-on</dc:creator>
  <cp:lastModifiedBy>Екатерина Чимутова</cp:lastModifiedBy>
  <cp:revision>74</cp:revision>
  <dcterms:created xsi:type="dcterms:W3CDTF">2020-11-03T15:09:20Z</dcterms:created>
  <dcterms:modified xsi:type="dcterms:W3CDTF">2026-09-01T16:21:47Z</dcterms:modified>
</cp:coreProperties>
</file>