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1" r:id="rId4"/>
    <p:sldId id="259" r:id="rId5"/>
    <p:sldId id="260" r:id="rId6"/>
    <p:sldId id="263"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1" r:id="rId24"/>
    <p:sldId id="282" r:id="rId25"/>
    <p:sldId id="279" r:id="rId26"/>
    <p:sldId id="280" r:id="rId27"/>
    <p:sldId id="283" r:id="rId28"/>
    <p:sldId id="286" r:id="rId29"/>
    <p:sldId id="287" r:id="rId30"/>
    <p:sldId id="288" r:id="rId31"/>
    <p:sldId id="290" r:id="rId32"/>
    <p:sldId id="289" r:id="rId33"/>
    <p:sldId id="284"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9" autoAdjust="0"/>
    <p:restoredTop sz="94660"/>
  </p:normalViewPr>
  <p:slideViewPr>
    <p:cSldViewPr>
      <p:cViewPr varScale="1">
        <p:scale>
          <a:sx n="81" d="100"/>
          <a:sy n="81" d="100"/>
        </p:scale>
        <p:origin x="1502"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Екатерина Чимутова" userId="4e1c11216741eefa" providerId="LiveId" clId="{E01BB03D-4D9F-4CF2-BCCB-B77BB2E13832}"/>
    <pc:docChg chg="delSld modSld">
      <pc:chgData name="Екатерина Чимутова" userId="4e1c11216741eefa" providerId="LiveId" clId="{E01BB03D-4D9F-4CF2-BCCB-B77BB2E13832}" dt="2026-09-01T16:07:49.783" v="6" actId="2696"/>
      <pc:docMkLst>
        <pc:docMk/>
      </pc:docMkLst>
      <pc:sldChg chg="del">
        <pc:chgData name="Екатерина Чимутова" userId="4e1c11216741eefa" providerId="LiveId" clId="{E01BB03D-4D9F-4CF2-BCCB-B77BB2E13832}" dt="2026-09-01T16:07:13.125" v="0" actId="2696"/>
        <pc:sldMkLst>
          <pc:docMk/>
          <pc:sldMk cId="536078252" sldId="258"/>
        </pc:sldMkLst>
      </pc:sldChg>
      <pc:sldChg chg="delSp modSp mod">
        <pc:chgData name="Екатерина Чимутова" userId="4e1c11216741eefa" providerId="LiveId" clId="{E01BB03D-4D9F-4CF2-BCCB-B77BB2E13832}" dt="2026-09-01T16:07:25.891" v="2" actId="1076"/>
        <pc:sldMkLst>
          <pc:docMk/>
          <pc:sldMk cId="2359424289" sldId="265"/>
        </pc:sldMkLst>
        <pc:spChg chg="mod">
          <ac:chgData name="Екатерина Чимутова" userId="4e1c11216741eefa" providerId="LiveId" clId="{E01BB03D-4D9F-4CF2-BCCB-B77BB2E13832}" dt="2026-09-01T16:07:25.891" v="2" actId="1076"/>
          <ac:spMkLst>
            <pc:docMk/>
            <pc:sldMk cId="2359424289" sldId="265"/>
            <ac:spMk id="4" creationId="{00000000-0000-0000-0000-000000000000}"/>
          </ac:spMkLst>
        </pc:spChg>
        <pc:picChg chg="del">
          <ac:chgData name="Екатерина Чимутова" userId="4e1c11216741eefa" providerId="LiveId" clId="{E01BB03D-4D9F-4CF2-BCCB-B77BB2E13832}" dt="2026-09-01T16:07:21.262" v="1" actId="478"/>
          <ac:picMkLst>
            <pc:docMk/>
            <pc:sldMk cId="2359424289" sldId="265"/>
            <ac:picMk id="6146" creationId="{00000000-0000-0000-0000-000000000000}"/>
          </ac:picMkLst>
        </pc:picChg>
      </pc:sldChg>
      <pc:sldChg chg="delSp modSp mod">
        <pc:chgData name="Екатерина Чимутова" userId="4e1c11216741eefa" providerId="LiveId" clId="{E01BB03D-4D9F-4CF2-BCCB-B77BB2E13832}" dt="2026-09-01T16:07:35.811" v="4" actId="1076"/>
        <pc:sldMkLst>
          <pc:docMk/>
          <pc:sldMk cId="2628582704" sldId="272"/>
        </pc:sldMkLst>
        <pc:spChg chg="mod">
          <ac:chgData name="Екатерина Чимутова" userId="4e1c11216741eefa" providerId="LiveId" clId="{E01BB03D-4D9F-4CF2-BCCB-B77BB2E13832}" dt="2026-09-01T16:07:35.811" v="4" actId="1076"/>
          <ac:spMkLst>
            <pc:docMk/>
            <pc:sldMk cId="2628582704" sldId="272"/>
            <ac:spMk id="2" creationId="{00000000-0000-0000-0000-000000000000}"/>
          </ac:spMkLst>
        </pc:spChg>
        <pc:picChg chg="del">
          <ac:chgData name="Екатерина Чимутова" userId="4e1c11216741eefa" providerId="LiveId" clId="{E01BB03D-4D9F-4CF2-BCCB-B77BB2E13832}" dt="2026-09-01T16:07:32.771" v="3" actId="478"/>
          <ac:picMkLst>
            <pc:docMk/>
            <pc:sldMk cId="2628582704" sldId="272"/>
            <ac:picMk id="8194" creationId="{00000000-0000-0000-0000-000000000000}"/>
          </ac:picMkLst>
        </pc:picChg>
      </pc:sldChg>
      <pc:sldChg chg="delSp">
        <pc:chgData name="Екатерина Чимутова" userId="4e1c11216741eefa" providerId="LiveId" clId="{E01BB03D-4D9F-4CF2-BCCB-B77BB2E13832}" dt="2026-09-01T16:07:41.099" v="5" actId="478"/>
        <pc:sldMkLst>
          <pc:docMk/>
          <pc:sldMk cId="554812931" sldId="276"/>
        </pc:sldMkLst>
        <pc:picChg chg="del">
          <ac:chgData name="Екатерина Чимутова" userId="4e1c11216741eefa" providerId="LiveId" clId="{E01BB03D-4D9F-4CF2-BCCB-B77BB2E13832}" dt="2026-09-01T16:07:41.099" v="5" actId="478"/>
          <ac:picMkLst>
            <pc:docMk/>
            <pc:sldMk cId="554812931" sldId="276"/>
            <ac:picMk id="11266" creationId="{00000000-0000-0000-0000-000000000000}"/>
          </ac:picMkLst>
        </pc:picChg>
      </pc:sldChg>
      <pc:sldChg chg="del">
        <pc:chgData name="Екатерина Чимутова" userId="4e1c11216741eefa" providerId="LiveId" clId="{E01BB03D-4D9F-4CF2-BCCB-B77BB2E13832}" dt="2026-09-01T16:07:49.783" v="6" actId="2696"/>
        <pc:sldMkLst>
          <pc:docMk/>
          <pc:sldMk cId="1963645246" sldId="28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a:t>Образец заголовка</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01.09.2026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01.09.2026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
        <p:nvSpPr>
          <p:cNvPr id="10" name="Title 9"/>
          <p:cNvSpPr>
            <a:spLocks noGrp="1"/>
          </p:cNvSpPr>
          <p:nvPr>
            <p:ph type="title"/>
          </p:nvPr>
        </p:nvSpPr>
        <p:spPr/>
        <p:txBody>
          <a:bodyPr/>
          <a:lstStyle/>
          <a:p>
            <a:r>
              <a:rPr lang="ru-RU"/>
              <a:t>Образец заголовка</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01.09.2026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01.09.2026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01.09.2026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a:t>Образец заголовка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01.09.2026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01.09.2026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9592" y="260648"/>
            <a:ext cx="7416824" cy="1600327"/>
          </a:xfrm>
        </p:spPr>
        <p:txBody>
          <a:bodyPr/>
          <a:lstStyle/>
          <a:p>
            <a:pPr marL="182880" indent="0">
              <a:buNone/>
            </a:pPr>
            <a:r>
              <a:rPr lang="ru-RU" dirty="0">
                <a:solidFill>
                  <a:srgbClr val="FF0000"/>
                </a:solidFill>
              </a:rPr>
              <a:t>Адаптация к школе </a:t>
            </a:r>
          </a:p>
        </p:txBody>
      </p:sp>
      <p:pic>
        <p:nvPicPr>
          <p:cNvPr id="1026" name="Picture 2" descr="https://i.mycdn.me/i?r=AzEPZsRbOZEKgBhR0XGMT1Rk0X_sAqUcrPIQccO5DrdrfqaKTM5SRkZCeTgDn6uOyic"/>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79712" y="1268760"/>
            <a:ext cx="4606861" cy="4077072"/>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444208" y="5313496"/>
            <a:ext cx="2430016" cy="646331"/>
          </a:xfrm>
          <a:prstGeom prst="rect">
            <a:avLst/>
          </a:prstGeom>
        </p:spPr>
        <p:txBody>
          <a:bodyPr wrap="square">
            <a:spAutoFit/>
          </a:bodyPr>
          <a:lstStyle/>
          <a:p>
            <a:pPr marL="45720" indent="0">
              <a:buNone/>
            </a:pPr>
            <a:r>
              <a:rPr lang="ru-RU" dirty="0">
                <a:latin typeface="Franklin Gothic Medium Cond" pitchFamily="34" charset="0"/>
              </a:rPr>
              <a:t>Педагог-психолог:</a:t>
            </a:r>
          </a:p>
          <a:p>
            <a:pPr marL="45720" indent="0">
              <a:buNone/>
            </a:pPr>
            <a:r>
              <a:rPr lang="ru-RU" dirty="0">
                <a:latin typeface="Franklin Gothic Medium Cond" pitchFamily="34" charset="0"/>
              </a:rPr>
              <a:t>Алиева Э.И.</a:t>
            </a:r>
          </a:p>
        </p:txBody>
      </p:sp>
    </p:spTree>
    <p:extLst>
      <p:ext uri="{BB962C8B-B14F-4D97-AF65-F5344CB8AC3E}">
        <p14:creationId xmlns:p14="http://schemas.microsoft.com/office/powerpoint/2010/main" val="3114347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971600" y="1196752"/>
            <a:ext cx="7461448" cy="4641696"/>
          </a:xfrm>
        </p:spPr>
        <p:txBody>
          <a:bodyPr>
            <a:normAutofit fontScale="92500" lnSpcReduction="10000"/>
          </a:bodyPr>
          <a:lstStyle/>
          <a:p>
            <a:pPr marL="756000" indent="0">
              <a:spcBef>
                <a:spcPts val="600"/>
              </a:spcBef>
              <a:spcAft>
                <a:spcPts val="600"/>
              </a:spcAft>
              <a:buNone/>
            </a:pPr>
            <a:r>
              <a:rPr lang="ru-RU" sz="2600" b="1" dirty="0">
                <a:latin typeface="Times New Roman" pitchFamily="18" charset="0"/>
                <a:cs typeface="Times New Roman" pitchFamily="18" charset="0"/>
              </a:rPr>
              <a:t>Цель:</a:t>
            </a:r>
            <a:endParaRPr lang="ru-RU" sz="2600" dirty="0">
              <a:latin typeface="Times New Roman" pitchFamily="18" charset="0"/>
              <a:cs typeface="Times New Roman" pitchFamily="18" charset="0"/>
            </a:endParaRPr>
          </a:p>
          <a:p>
            <a:pPr marL="756000">
              <a:spcBef>
                <a:spcPts val="600"/>
              </a:spcBef>
              <a:spcAft>
                <a:spcPts val="600"/>
              </a:spcAft>
            </a:pPr>
            <a:r>
              <a:rPr lang="ru-RU" sz="2600" dirty="0">
                <a:latin typeface="Times New Roman" pitchFamily="18" charset="0"/>
                <a:cs typeface="Times New Roman" pitchFamily="18" charset="0"/>
              </a:rPr>
              <a:t>- Помочь родителям разобраться в основных аспектах адаптации первоклассника.</a:t>
            </a:r>
          </a:p>
          <a:p>
            <a:pPr marL="756000" indent="0">
              <a:spcBef>
                <a:spcPts val="600"/>
              </a:spcBef>
              <a:spcAft>
                <a:spcPts val="600"/>
              </a:spcAft>
              <a:buNone/>
            </a:pPr>
            <a:r>
              <a:rPr lang="ru-RU" sz="2600" b="1" dirty="0">
                <a:latin typeface="Times New Roman" pitchFamily="18" charset="0"/>
                <a:cs typeface="Times New Roman" pitchFamily="18" charset="0"/>
              </a:rPr>
              <a:t>Задачи:</a:t>
            </a:r>
            <a:endParaRPr lang="ru-RU" sz="2600" dirty="0">
              <a:latin typeface="Times New Roman" pitchFamily="18" charset="0"/>
              <a:cs typeface="Times New Roman" pitchFamily="18" charset="0"/>
            </a:endParaRPr>
          </a:p>
          <a:p>
            <a:pPr marL="756000">
              <a:spcBef>
                <a:spcPts val="600"/>
              </a:spcBef>
              <a:spcAft>
                <a:spcPts val="600"/>
              </a:spcAft>
            </a:pPr>
            <a:r>
              <a:rPr lang="ru-RU" sz="2600" dirty="0">
                <a:latin typeface="Times New Roman" pitchFamily="18" charset="0"/>
                <a:cs typeface="Times New Roman" pitchFamily="18" charset="0"/>
              </a:rPr>
              <a:t>-Познакомить родителей с вопросами адаптации ребёнка к школе, их решением;</a:t>
            </a:r>
          </a:p>
          <a:p>
            <a:pPr marL="756000">
              <a:spcBef>
                <a:spcPts val="600"/>
              </a:spcBef>
              <a:spcAft>
                <a:spcPts val="600"/>
              </a:spcAft>
            </a:pPr>
            <a:r>
              <a:rPr lang="ru-RU" sz="2600" dirty="0">
                <a:latin typeface="Times New Roman" pitchFamily="18" charset="0"/>
                <a:cs typeface="Times New Roman" pitchFamily="18" charset="0"/>
              </a:rPr>
              <a:t>-Предложить практические советы по адаптации первоклассников;</a:t>
            </a:r>
          </a:p>
          <a:p>
            <a:pPr marL="756000">
              <a:spcBef>
                <a:spcPts val="600"/>
              </a:spcBef>
              <a:spcAft>
                <a:spcPts val="600"/>
              </a:spcAft>
            </a:pPr>
            <a:r>
              <a:rPr lang="ru-RU" sz="2600" dirty="0">
                <a:latin typeface="Times New Roman" pitchFamily="18" charset="0"/>
                <a:cs typeface="Times New Roman" pitchFamily="18" charset="0"/>
              </a:rPr>
              <a:t>-Научить родителей понимать свои родительские права и обязанности, уметь правильно их применять в общении со своими детьми.</a:t>
            </a:r>
          </a:p>
          <a:p>
            <a:pPr marL="45720" indent="0">
              <a:buNone/>
            </a:pPr>
            <a:endParaRPr lang="ru-RU" dirty="0"/>
          </a:p>
        </p:txBody>
      </p:sp>
    </p:spTree>
    <p:extLst>
      <p:ext uri="{BB962C8B-B14F-4D97-AF65-F5344CB8AC3E}">
        <p14:creationId xmlns:p14="http://schemas.microsoft.com/office/powerpoint/2010/main" val="255692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39552" y="1124744"/>
            <a:ext cx="7677472" cy="2808312"/>
          </a:xfrm>
        </p:spPr>
        <p:txBody>
          <a:bodyPr/>
          <a:lstStyle/>
          <a:p>
            <a:pPr marL="45720" indent="0">
              <a:buNone/>
            </a:pPr>
            <a:r>
              <a:rPr lang="ru-RU" b="1" i="1" dirty="0"/>
              <a:t>«Быть готовым к школе – не значит уметь читать, писать и считать.</a:t>
            </a:r>
            <a:endParaRPr lang="ru-RU" dirty="0"/>
          </a:p>
          <a:p>
            <a:pPr marL="45720" indent="0">
              <a:buNone/>
            </a:pPr>
            <a:r>
              <a:rPr lang="ru-RU" b="1" i="1" dirty="0"/>
              <a:t>Быть готовым к школе –  значит быть готовым всему этому научиться».</a:t>
            </a:r>
            <a:endParaRPr lang="ru-RU" dirty="0"/>
          </a:p>
          <a:p>
            <a:pPr marL="45720" indent="0" algn="r">
              <a:buNone/>
            </a:pPr>
            <a:r>
              <a:rPr lang="ru-RU" i="1" dirty="0" err="1"/>
              <a:t>Венгер</a:t>
            </a:r>
            <a:r>
              <a:rPr lang="ru-RU" i="1" dirty="0"/>
              <a:t> </a:t>
            </a:r>
            <a:r>
              <a:rPr lang="ru-RU" i="1" dirty="0" err="1"/>
              <a:t>Леонид.Абрамович</a:t>
            </a:r>
            <a:r>
              <a:rPr lang="ru-RU" i="1" dirty="0"/>
              <a:t>.</a:t>
            </a:r>
            <a:endParaRPr lang="ru-RU" dirty="0"/>
          </a:p>
          <a:p>
            <a:endParaRPr lang="ru-RU" dirty="0"/>
          </a:p>
        </p:txBody>
      </p:sp>
      <p:sp>
        <p:nvSpPr>
          <p:cNvPr id="2" name="AutoShape 2" descr="https://polevskoy.ru/wp-content/uploads/2020/01/e356ca387a5e98347935ee35697c90a4.jpe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28" name="Picture 4" descr="https://polevskoy.ru/wp-content/uploads/2020/01/e356ca387a5e98347935ee35697c90a4.jpe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4846" y="3162299"/>
            <a:ext cx="5128143" cy="3695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248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3528" y="908720"/>
            <a:ext cx="8424936" cy="4857720"/>
          </a:xfrm>
        </p:spPr>
        <p:txBody>
          <a:bodyPr>
            <a:normAutofit/>
          </a:bodyPr>
          <a:lstStyle/>
          <a:p>
            <a:pPr marL="45720" indent="0" algn="just">
              <a:buNone/>
            </a:pPr>
            <a:r>
              <a:rPr lang="ru-RU" dirty="0">
                <a:latin typeface="Times New Roman" pitchFamily="18" charset="0"/>
                <a:cs typeface="Times New Roman" pitchFamily="18" charset="0"/>
              </a:rPr>
              <a:t>Первый класс школы – один из наиболее важных и трудных периодов в жизни ребёнка. Начало школьной жизни сильно меняет весь образ бытия ребёнка. Теперь ребёнок должен каждый день ходить в школу, трудиться, соблюдать режим дня, подчиняться новым правилам школьной жизни, выполнять требования учителя.</a:t>
            </a:r>
          </a:p>
          <a:p>
            <a:pPr marL="45720" indent="0" algn="just">
              <a:buNone/>
            </a:pPr>
            <a:r>
              <a:rPr lang="ru-RU" dirty="0">
                <a:latin typeface="Times New Roman" pitchFamily="18" charset="0"/>
                <a:cs typeface="Times New Roman" pitchFamily="18" charset="0"/>
              </a:rPr>
              <a:t>Период адаптации к школе, связанный с приспособлением к её основным требованиям, существует у всех первоклассников.</a:t>
            </a:r>
          </a:p>
          <a:p>
            <a:pPr marL="45720" indent="0" algn="just">
              <a:buNone/>
            </a:pPr>
            <a:r>
              <a:rPr lang="ru-RU" dirty="0">
                <a:latin typeface="Times New Roman" pitchFamily="18" charset="0"/>
                <a:cs typeface="Times New Roman" pitchFamily="18" charset="0"/>
              </a:rPr>
              <a:t>Что же такое </a:t>
            </a:r>
            <a:r>
              <a:rPr lang="ru-RU" b="1" dirty="0">
                <a:latin typeface="Times New Roman" pitchFamily="18" charset="0"/>
                <a:cs typeface="Times New Roman" pitchFamily="18" charset="0"/>
              </a:rPr>
              <a:t>«адаптация»?</a:t>
            </a:r>
            <a:endParaRPr lang="ru-RU" dirty="0">
              <a:latin typeface="Times New Roman" pitchFamily="18" charset="0"/>
              <a:cs typeface="Times New Roman" pitchFamily="18" charset="0"/>
            </a:endParaRPr>
          </a:p>
          <a:p>
            <a:pPr marL="45720" indent="0" algn="just">
              <a:buNone/>
            </a:pPr>
            <a:r>
              <a:rPr lang="ru-RU" b="1" dirty="0">
                <a:latin typeface="Times New Roman" pitchFamily="18" charset="0"/>
                <a:cs typeface="Times New Roman" pitchFamily="18" charset="0"/>
              </a:rPr>
              <a:t>Адаптация</a:t>
            </a:r>
            <a:r>
              <a:rPr lang="ru-RU" dirty="0">
                <a:latin typeface="Times New Roman" pitchFamily="18" charset="0"/>
                <a:cs typeface="Times New Roman" pitchFamily="18" charset="0"/>
              </a:rPr>
              <a:t> – это естественное состояние человека, проявляющееся в приспособлении (привыкании) к новым условиям жизни, новой деятельности, новым социальным контактам, новым социальным ролям.</a:t>
            </a:r>
          </a:p>
          <a:p>
            <a:endParaRPr lang="ru-RU" dirty="0"/>
          </a:p>
          <a:p>
            <a:pPr marL="45720" indent="0">
              <a:buNone/>
            </a:pPr>
            <a:endParaRPr lang="ru-RU" dirty="0"/>
          </a:p>
        </p:txBody>
      </p:sp>
      <p:pic>
        <p:nvPicPr>
          <p:cNvPr id="2050" name="Picture 2" descr="https://www.meme-arsenal.com/memes/fbefb7a0e09aa4b9b0ea2f2735e7c6d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59832" y="4986481"/>
            <a:ext cx="3898588" cy="1730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9022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260648"/>
            <a:ext cx="7704856" cy="3970318"/>
          </a:xfrm>
          <a:prstGeom prst="rect">
            <a:avLst/>
          </a:prstGeom>
        </p:spPr>
        <p:txBody>
          <a:bodyPr wrap="square">
            <a:spAutoFit/>
          </a:bodyPr>
          <a:lstStyle/>
          <a:p>
            <a:pPr algn="just">
              <a:spcBef>
                <a:spcPts val="600"/>
              </a:spcBef>
              <a:spcAft>
                <a:spcPts val="600"/>
              </a:spcAft>
            </a:pPr>
            <a:r>
              <a:rPr lang="ru-RU" dirty="0"/>
              <a:t>С приходом ребенка в школу начинается совершенно новый этап в его развитии, который характеризуется возникновением новой социальной позиции: ребенок становится учеником, т. е. участником учебной деятельности, которая требует большого напряжения сил, воли, интеллекта. В школе к ребенку сразу предъявляются новые требования: внимательно слушать, не отвлекаться на уроках, уметь подчиняться установленным правилам и порядку. Появляются новые требования и со стороны родителей: изменение режима дня, проявление самостоятельности в поведении, выполнение определенных поручений по самообслуживанию. Предъявляют свои требования даже сверстники. Ребенок начинает волноваться и пытается продумать ситуацию: сможет ли он учиться как все, будут ли дружить с ним ребята в классе, не будут ли они его обижать словами или действиями.</a:t>
            </a:r>
          </a:p>
        </p:txBody>
      </p:sp>
      <p:pic>
        <p:nvPicPr>
          <p:cNvPr id="2050" name="Picture 2" descr="http://www.rodb-v.ru/upload/medialibrary/1_september_2014/ura_ri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79912" y="4245030"/>
            <a:ext cx="3280159" cy="2438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57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88640"/>
            <a:ext cx="7686600" cy="4401205"/>
          </a:xfrm>
          <a:prstGeom prst="rect">
            <a:avLst/>
          </a:prstGeom>
        </p:spPr>
        <p:txBody>
          <a:bodyPr wrap="square">
            <a:spAutoFit/>
          </a:bodyPr>
          <a:lstStyle/>
          <a:p>
            <a:pPr algn="just"/>
            <a:r>
              <a:rPr lang="ru-RU" sz="2000" dirty="0">
                <a:latin typeface="Times New Roman" pitchFamily="18" charset="0"/>
                <a:cs typeface="Times New Roman" pitchFamily="18" charset="0"/>
              </a:rPr>
              <a:t>При всех этих произошедших существенных изменениях родителям не стоит забывать, что первоклассники остаются очень эмоциональными, обладают повышенной возбудимостью, поэтому быстро утомляются, их внимание очень неустойчиво, а поведение во многом зависит от внешней ситуации. Дети пока не умеют работать в коллективе. Новая, непривычная обстановка в школе не на всех действует одинаково: у кого-то возникает психологическое напряжение, кто-то реагирует на новизну физическим напряжением, что может сопровождаться нарушением сна, аппетита, ослаблением сопротивляемости болезням. Если это не брать во внимание, тогда может ухудшиться работоспособность, пропасть интерес к обучению. Если же мы с вами учтем новое положение детей, их возрастные особенности, применим немного изобретательности, то наши дети очень спокойно преодолеют период адаптации к школе.</a:t>
            </a:r>
          </a:p>
        </p:txBody>
      </p:sp>
      <p:pic>
        <p:nvPicPr>
          <p:cNvPr id="3074" name="Picture 2" descr="https://i.pinimg.com/736x/7b/dc/f1/7bdcf1dbeb774b154d0c6338dfb28f3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16016" y="4589845"/>
            <a:ext cx="3630042" cy="2001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1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404664"/>
            <a:ext cx="7344816" cy="3785652"/>
          </a:xfrm>
          <a:prstGeom prst="rect">
            <a:avLst/>
          </a:prstGeom>
        </p:spPr>
        <p:txBody>
          <a:bodyPr wrap="square">
            <a:spAutoFit/>
          </a:bodyPr>
          <a:lstStyle/>
          <a:p>
            <a:pPr algn="just"/>
            <a:r>
              <a:rPr lang="ru-RU" sz="2000" b="1" dirty="0">
                <a:latin typeface="Times New Roman" pitchFamily="18" charset="0"/>
                <a:cs typeface="Times New Roman" pitchFamily="18" charset="0"/>
              </a:rPr>
              <a:t>Первая группа детей адаптируется в течение первых двух месяцев обучения.</a:t>
            </a:r>
            <a:r>
              <a:rPr lang="ru-RU" sz="2000" dirty="0">
                <a:latin typeface="Times New Roman" pitchFamily="18" charset="0"/>
                <a:cs typeface="Times New Roman" pitchFamily="18" charset="0"/>
              </a:rPr>
              <a:t> Эти дети относительно быстро вливаются в коллектив, осваиваются в школе, приобретают новых друзей. У них почти всегда хорошее настроение, они спокойны, доброжелательны, добросовестны и без видимого напряжения выполняют все требования учителя. Иногда у них все же отмечаются сложности либо в контактах с детьми, либо в отношениях с учителем, так как им еще трудно выполнять все требования правил поведения. Но к концу октября трудности этих детей, как правило, преодолеваются, ребенок полностью осваивается и с новым статусом ученика, и с новыми требованиями, и с новым режимом.</a:t>
            </a:r>
          </a:p>
        </p:txBody>
      </p:sp>
      <p:pic>
        <p:nvPicPr>
          <p:cNvPr id="4098" name="Picture 2" descr="https://avatars.mds.yandex.net/get-pdb/1736242/73b6c235-47d7-45fb-8a4b-06a30fd84561/s1200?webp=fals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4048" y="4057914"/>
            <a:ext cx="3888432" cy="2684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1162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620688"/>
            <a:ext cx="7272808" cy="3170099"/>
          </a:xfrm>
          <a:prstGeom prst="rect">
            <a:avLst/>
          </a:prstGeom>
        </p:spPr>
        <p:txBody>
          <a:bodyPr wrap="square">
            <a:spAutoFit/>
          </a:bodyPr>
          <a:lstStyle/>
          <a:p>
            <a:r>
              <a:rPr lang="ru-RU" sz="2000" b="1" dirty="0">
                <a:latin typeface="Times New Roman" pitchFamily="18" charset="0"/>
                <a:cs typeface="Times New Roman" pitchFamily="18" charset="0"/>
              </a:rPr>
              <a:t>Вторая группа детей имеет более длительный период адаптации, период несоответствия их поведения требованиям школы затягивается. </a:t>
            </a:r>
            <a:r>
              <a:rPr lang="ru-RU" sz="2000" dirty="0">
                <a:latin typeface="Times New Roman" pitchFamily="18" charset="0"/>
                <a:cs typeface="Times New Roman" pitchFamily="18" charset="0"/>
              </a:rPr>
              <a:t>Дети не могут принять новую ситуацию обучения, общения с учителем, детьми. Такие школьники могут играть на уроках, выяснять отношения с товарищем, они не реагируют на замечания учителя или реагируют слезами, обидами. Как правило, эти дети испытывают трудности и в усвоении учебной программы, лишь к концу первого полугодия реакции этих детей становятся адекватными требованиям школы, учителя.</a:t>
            </a:r>
          </a:p>
        </p:txBody>
      </p:sp>
      <p:pic>
        <p:nvPicPr>
          <p:cNvPr id="5122" name="Picture 2" descr="https://i.ytimg.com/vi/bI36L1trOIs/maxresdefault.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79912" y="3790787"/>
            <a:ext cx="5325346" cy="2995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3051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15616" y="2060848"/>
            <a:ext cx="7254552" cy="3046988"/>
          </a:xfrm>
          <a:prstGeom prst="rect">
            <a:avLst/>
          </a:prstGeom>
        </p:spPr>
        <p:txBody>
          <a:bodyPr wrap="square">
            <a:spAutoFit/>
          </a:bodyPr>
          <a:lstStyle/>
          <a:p>
            <a:pPr algn="just"/>
            <a:r>
              <a:rPr lang="ru-RU" sz="2400" b="1" dirty="0">
                <a:latin typeface="Times New Roman" pitchFamily="18" charset="0"/>
                <a:cs typeface="Times New Roman" pitchFamily="18" charset="0"/>
              </a:rPr>
              <a:t>Третья группа - дети, у которых социально-психологическая адаптация связана со значительными трудностями.</a:t>
            </a:r>
            <a:r>
              <a:rPr lang="ru-RU" sz="2400" dirty="0">
                <a:latin typeface="Times New Roman" pitchFamily="18" charset="0"/>
                <a:cs typeface="Times New Roman" pitchFamily="18" charset="0"/>
              </a:rPr>
              <a:t> У них отмечаются негативные формы поведения, резкое проявление отрицательных эмоций, они с большим трудом усваивают учебные программы. Именно на таких детей чаще всего жалуются учителя: они "мешают" работать в классе.</a:t>
            </a:r>
          </a:p>
        </p:txBody>
      </p:sp>
    </p:spTree>
    <p:extLst>
      <p:ext uri="{BB962C8B-B14F-4D97-AF65-F5344CB8AC3E}">
        <p14:creationId xmlns:p14="http://schemas.microsoft.com/office/powerpoint/2010/main" val="2359424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p:txBody>
          <a:bodyPr>
            <a:normAutofit/>
          </a:bodyPr>
          <a:lstStyle/>
          <a:p>
            <a:pPr marL="45720" indent="0" algn="ctr">
              <a:buNone/>
            </a:pPr>
            <a:r>
              <a:rPr lang="ru-RU" sz="3200" b="1" dirty="0">
                <a:solidFill>
                  <a:srgbClr val="0070C0"/>
                </a:solidFill>
              </a:rPr>
              <a:t>С какими же трудностями сталкиваются родители и учителя в первые годы обучения детей, каковы их основные жалобы? </a:t>
            </a:r>
            <a:endParaRPr lang="ru-RU" sz="3200" dirty="0">
              <a:solidFill>
                <a:srgbClr val="0070C0"/>
              </a:solidFill>
            </a:endParaRPr>
          </a:p>
        </p:txBody>
      </p:sp>
    </p:spTree>
    <p:extLst>
      <p:ext uri="{BB962C8B-B14F-4D97-AF65-F5344CB8AC3E}">
        <p14:creationId xmlns:p14="http://schemas.microsoft.com/office/powerpoint/2010/main" val="2218941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79512" y="116632"/>
            <a:ext cx="8712968" cy="6552728"/>
          </a:xfrm>
        </p:spPr>
        <p:txBody>
          <a:bodyPr>
            <a:normAutofit fontScale="92500"/>
          </a:bodyPr>
          <a:lstStyle/>
          <a:p>
            <a:r>
              <a:rPr lang="ru-RU" b="1" dirty="0">
                <a:latin typeface="Times New Roman" pitchFamily="18" charset="0"/>
                <a:cs typeface="Times New Roman" pitchFamily="18" charset="0"/>
              </a:rPr>
              <a:t>1. Хроническая </a:t>
            </a:r>
            <a:r>
              <a:rPr lang="ru-RU" b="1" dirty="0" err="1">
                <a:latin typeface="Times New Roman" pitchFamily="18" charset="0"/>
                <a:cs typeface="Times New Roman" pitchFamily="18" charset="0"/>
              </a:rPr>
              <a:t>неуспешность</a:t>
            </a:r>
            <a:r>
              <a:rPr lang="ru-RU" b="1" dirty="0">
                <a:latin typeface="Times New Roman" pitchFamily="18" charset="0"/>
                <a:cs typeface="Times New Roman" pitchFamily="18" charset="0"/>
              </a:rPr>
              <a:t>. </a:t>
            </a:r>
            <a:br>
              <a:rPr lang="ru-RU" b="1" dirty="0">
                <a:latin typeface="Times New Roman" pitchFamily="18" charset="0"/>
                <a:cs typeface="Times New Roman" pitchFamily="18" charset="0"/>
              </a:rPr>
            </a:br>
            <a:r>
              <a:rPr lang="ru-RU" dirty="0">
                <a:latin typeface="Times New Roman" pitchFamily="18" charset="0"/>
                <a:cs typeface="Times New Roman" pitchFamily="18" charset="0"/>
              </a:rPr>
              <a:t>В практике нередки случаи, когда трудности адаптации ребенка в школе связаны с ОТНОШЕНИЕМ родителей к школьной жизни и школьной успеваемости ребенка.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Это, с одной стороны, страх родителей перед школой, боязнь, что ребенку в школе будет плохо. Это часто звучит в речи родителей: "Будь моя воля, я бы никогда не отдала бы его в школу» Опасения, что ребенок будет болеть, простужаться. С другой стороны, это ожидание от ребенка только очень хороших, высоких достижений . В период начального обучения происходит изменение в отношении взрослых к детям, к их успехам и неудачам. "Хорошим" считается ребенок, который успешно учится, много знает, легко решает задачи и справляется с учебными заданиями. К неизбежным в начале обучения трудностям не ожидавшие этого родители относятся отрицательно (вербально и </a:t>
            </a:r>
            <a:r>
              <a:rPr lang="ru-RU" dirty="0" err="1">
                <a:latin typeface="Times New Roman" pitchFamily="18" charset="0"/>
                <a:cs typeface="Times New Roman" pitchFamily="18" charset="0"/>
              </a:rPr>
              <a:t>невербально</a:t>
            </a:r>
            <a:r>
              <a:rPr lang="ru-RU" dirty="0">
                <a:latin typeface="Times New Roman" pitchFamily="18" charset="0"/>
                <a:cs typeface="Times New Roman" pitchFamily="18" charset="0"/>
              </a:rPr>
              <a:t>). Под влиянием таких оценок у ребенка понижается уверенность в себе, повышается тревожность, что приводит к ухудшению А это ведет к неуспеху, неуспех усиливает тревогу, которая опять же дезорганизует его деятельность. Ребенок хуже усваивает новый материал, навыки, и, как следствие, закрепляются неудачи, появляются плохие отметки, которые опять вызывают недовольство родителей, и так, чем дальше, тем больше, и разорвать этот порочный круг становится все труднее. </a:t>
            </a:r>
            <a:r>
              <a:rPr lang="ru-RU" dirty="0" err="1">
                <a:latin typeface="Times New Roman" pitchFamily="18" charset="0"/>
                <a:cs typeface="Times New Roman" pitchFamily="18" charset="0"/>
              </a:rPr>
              <a:t>Неуспешность</a:t>
            </a:r>
            <a:r>
              <a:rPr lang="ru-RU" dirty="0">
                <a:latin typeface="Times New Roman" pitchFamily="18" charset="0"/>
                <a:cs typeface="Times New Roman" pitchFamily="18" charset="0"/>
              </a:rPr>
              <a:t> становится хронической.</a:t>
            </a:r>
          </a:p>
        </p:txBody>
      </p:sp>
    </p:spTree>
    <p:extLst>
      <p:ext uri="{BB962C8B-B14F-4D97-AF65-F5344CB8AC3E}">
        <p14:creationId xmlns:p14="http://schemas.microsoft.com/office/powerpoint/2010/main" val="2192623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251520" y="188640"/>
            <a:ext cx="7200800" cy="3474720"/>
          </a:xfrm>
        </p:spPr>
        <p:txBody>
          <a:bodyPr>
            <a:normAutofit/>
          </a:bodyPr>
          <a:lstStyle/>
          <a:p>
            <a:pPr marL="45720" indent="0">
              <a:buNone/>
            </a:pPr>
            <a:r>
              <a:rPr lang="ru-RU" b="1" dirty="0">
                <a:latin typeface="Times New Roman" pitchFamily="18" charset="0"/>
                <a:cs typeface="Times New Roman" pitchFamily="18" charset="0"/>
              </a:rPr>
              <a:t>2. Уход от деятельности. </a:t>
            </a:r>
            <a:br>
              <a:rPr lang="ru-RU" b="1" dirty="0">
                <a:latin typeface="Times New Roman" pitchFamily="18" charset="0"/>
                <a:cs typeface="Times New Roman" pitchFamily="18" charset="0"/>
              </a:rPr>
            </a:br>
            <a:r>
              <a:rPr lang="ru-RU" dirty="0">
                <a:latin typeface="Times New Roman" pitchFamily="18" charset="0"/>
                <a:cs typeface="Times New Roman" pitchFamily="18" charset="0"/>
              </a:rPr>
              <a:t>Это когда ребенок сидит на уроке и в то же время как бы отсутствует, не слышит вопросы, не выполняет задания учителя. Это не связано с повышенной отвлекаемостью ребенка на посторонние предметы и занятия. Это уход в себя, в свой внутренний мир, фантазии. Такое бывает часто с детьми, которые не получают достаточного внимания, любви и заботы со стороны родителей, взрослых (часто в неблагополучных семьях).</a:t>
            </a:r>
          </a:p>
          <a:p>
            <a:pPr marL="45720" indent="0">
              <a:buNone/>
            </a:pPr>
            <a:endParaRPr lang="ru-RU" dirty="0"/>
          </a:p>
        </p:txBody>
      </p:sp>
      <p:pic>
        <p:nvPicPr>
          <p:cNvPr id="7170" name="Picture 2" descr="https://im0-tub-ru.yandex.net/i?id=b818a19f091a9c038cdd62b9b101449e-l&amp;n=1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1680" y="3356992"/>
            <a:ext cx="6264696" cy="3213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549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91417" y="186893"/>
            <a:ext cx="7272808" cy="3170099"/>
          </a:xfrm>
          <a:prstGeom prst="rect">
            <a:avLst/>
          </a:prstGeom>
        </p:spPr>
        <p:txBody>
          <a:bodyPr wrap="square">
            <a:spAutoFit/>
          </a:bodyPr>
          <a:lstStyle/>
          <a:p>
            <a:r>
              <a:rPr lang="ru-RU" sz="2000" b="1" dirty="0">
                <a:latin typeface="Times New Roman" pitchFamily="18" charset="0"/>
                <a:cs typeface="Times New Roman" pitchFamily="18" charset="0"/>
              </a:rPr>
              <a:t>3. Негативистская </a:t>
            </a:r>
            <a:r>
              <a:rPr lang="ru-RU" sz="2000" b="1" dirty="0" err="1">
                <a:latin typeface="Times New Roman" pitchFamily="18" charset="0"/>
                <a:cs typeface="Times New Roman" pitchFamily="18" charset="0"/>
              </a:rPr>
              <a:t>демонстративность</a:t>
            </a:r>
            <a:r>
              <a:rPr lang="ru-RU" sz="2000" b="1" dirty="0">
                <a:latin typeface="Times New Roman" pitchFamily="18" charset="0"/>
                <a:cs typeface="Times New Roman" pitchFamily="18" charset="0"/>
              </a:rPr>
              <a:t>. </a:t>
            </a:r>
            <a:br>
              <a:rPr lang="ru-RU" sz="2000" b="1" dirty="0">
                <a:latin typeface="Times New Roman" pitchFamily="18" charset="0"/>
                <a:cs typeface="Times New Roman" pitchFamily="18" charset="0"/>
              </a:rPr>
            </a:br>
            <a:r>
              <a:rPr lang="ru-RU" sz="2000" dirty="0">
                <a:latin typeface="Times New Roman" pitchFamily="18" charset="0"/>
                <a:cs typeface="Times New Roman" pitchFamily="18" charset="0"/>
              </a:rPr>
              <a:t>Характерна для детей с высокой потребностью во внимании со стороны окружающих, взрослых. Здесь будут жалобы не на плохую учебу, а на поведение ребенка. Он нарушает общие нормы дисциплины. Взрослые наказывают, но парадоксальным образом: те формы обращения, которые взрослые используют для наказания, оказываются для ребенка поощрением. Истинное наказание - лишение внимания.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Внимание в любой форме - безусловная ценность для ребенка, которой лишен родительской ласки, любви, понимания, приятия.</a:t>
            </a:r>
          </a:p>
        </p:txBody>
      </p:sp>
      <p:pic>
        <p:nvPicPr>
          <p:cNvPr id="3" name="Picture 2" descr="https://im0-tub-ru.yandex.net/i?id=b818a19f091a9c038cdd62b9b101449e-l&amp;n=1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91680" y="3356992"/>
            <a:ext cx="6264696" cy="3213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930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88640"/>
            <a:ext cx="8712968" cy="6463308"/>
          </a:xfrm>
          <a:prstGeom prst="rect">
            <a:avLst/>
          </a:prstGeom>
        </p:spPr>
        <p:txBody>
          <a:bodyPr wrap="square">
            <a:spAutoFit/>
          </a:bodyPr>
          <a:lstStyle/>
          <a:p>
            <a:r>
              <a:rPr lang="ru-RU" b="1" dirty="0">
                <a:latin typeface="Times New Roman" pitchFamily="18" charset="0"/>
                <a:cs typeface="Times New Roman" pitchFamily="18" charset="0"/>
              </a:rPr>
              <a:t>4. </a:t>
            </a:r>
            <a:r>
              <a:rPr lang="ru-RU" b="1" dirty="0" err="1">
                <a:latin typeface="Times New Roman" pitchFamily="18" charset="0"/>
                <a:cs typeface="Times New Roman" pitchFamily="18" charset="0"/>
              </a:rPr>
              <a:t>Вербализм</a:t>
            </a:r>
            <a:r>
              <a:rPr lang="ru-RU" b="1" dirty="0">
                <a:latin typeface="Times New Roman" pitchFamily="18" charset="0"/>
                <a:cs typeface="Times New Roman" pitchFamily="18" charset="0"/>
              </a:rPr>
              <a:t>. </a:t>
            </a:r>
            <a:br>
              <a:rPr lang="ru-RU" b="1" dirty="0">
                <a:latin typeface="Times New Roman" pitchFamily="18" charset="0"/>
                <a:cs typeface="Times New Roman" pitchFamily="18" charset="0"/>
              </a:rPr>
            </a:br>
            <a:r>
              <a:rPr lang="ru-RU" dirty="0">
                <a:latin typeface="Times New Roman" pitchFamily="18" charset="0"/>
                <a:cs typeface="Times New Roman" pitchFamily="18" charset="0"/>
              </a:rPr>
              <a:t>Дети, развивающиеся по такому типу отличаются высоким уровнем развития речи и задержкой мышления. </a:t>
            </a:r>
            <a:r>
              <a:rPr lang="ru-RU" dirty="0" err="1">
                <a:latin typeface="Times New Roman" pitchFamily="18" charset="0"/>
                <a:cs typeface="Times New Roman" pitchFamily="18" charset="0"/>
              </a:rPr>
              <a:t>Вербализм</a:t>
            </a:r>
            <a:r>
              <a:rPr lang="ru-RU" dirty="0">
                <a:latin typeface="Times New Roman" pitchFamily="18" charset="0"/>
                <a:cs typeface="Times New Roman" pitchFamily="18" charset="0"/>
              </a:rPr>
              <a:t> формируется в дошкольном возрасте и связан прежде всего с особенностями развития познавательных процессов. Многие родители считают, что речь - важный показатель психического развития и прилагают большие усилия, чтобы ребенок научился бойко и гладко говорить (стихи, сказки и т. д.). Те же виды деятельности, которые вносят основной вклад в умственное развитие (развитие мышления абстрактного, логического, практического - это ролевые игры, рисование, конструирование) оказываются на заднем плане. Мышление, особенно образное, отстает. Бойкая речь, отчетливые ответы на вопросы привлекают внимание взрослых, которые высоко оценивают ребенка. </a:t>
            </a:r>
            <a:r>
              <a:rPr lang="ru-RU" dirty="0" err="1">
                <a:latin typeface="Times New Roman" pitchFamily="18" charset="0"/>
                <a:cs typeface="Times New Roman" pitchFamily="18" charset="0"/>
              </a:rPr>
              <a:t>Вербализм</a:t>
            </a:r>
            <a:r>
              <a:rPr lang="ru-RU" dirty="0">
                <a:latin typeface="Times New Roman" pitchFamily="18" charset="0"/>
                <a:cs typeface="Times New Roman" pitchFamily="18" charset="0"/>
              </a:rPr>
              <a:t>, как правило, сопряжен с высокой самооценкой ребенка и завышенной оценкой со стороны взрослых его способностей. С началом обучения в школе обнаруживается, что ребенок не способен решать задачи, а некоторая деятельность, которая требует образного мышления, вызывает трудности. Не понимая, в чем причина, родители склонны к двойным крайностям: 1) винить учителя; 2) винить ребенка (повышают требования, заставляют больше заниматься, проявляют недовольство ребенком, что, в свою очередь, вызывает у него неуверенность, тревожность, дезорганизуется деятельность, возрастает страх перед школой и перед родителями за свою </a:t>
            </a:r>
            <a:r>
              <a:rPr lang="ru-RU" dirty="0" err="1">
                <a:latin typeface="Times New Roman" pitchFamily="18" charset="0"/>
                <a:cs typeface="Times New Roman" pitchFamily="18" charset="0"/>
              </a:rPr>
              <a:t>неуспешность</a:t>
            </a:r>
            <a:r>
              <a:rPr lang="ru-RU" dirty="0">
                <a:latin typeface="Times New Roman" pitchFamily="18" charset="0"/>
                <a:cs typeface="Times New Roman" pitchFamily="18" charset="0"/>
              </a:rPr>
              <a:t>, неполноценность, а то путь к хронической </a:t>
            </a:r>
            <a:r>
              <a:rPr lang="ru-RU" dirty="0" err="1">
                <a:latin typeface="Times New Roman" pitchFamily="18" charset="0"/>
                <a:cs typeface="Times New Roman" pitchFamily="18" charset="0"/>
              </a:rPr>
              <a:t>неуспешности</a:t>
            </a:r>
            <a:r>
              <a:rPr lang="ru-RU" dirty="0">
                <a:latin typeface="Times New Roman" pitchFamily="18" charset="0"/>
                <a:cs typeface="Times New Roman" pitchFamily="18" charset="0"/>
              </a:rPr>
              <a:t>. Необходимо: больше внимания уделять развитию образного мышления: рисунки, конструирование, лепка, аппликация, мозаика. Основная тактика: придерживать речевой поток и стимулировать продуктивную деятельность.</a:t>
            </a:r>
          </a:p>
        </p:txBody>
      </p:sp>
    </p:spTree>
    <p:extLst>
      <p:ext uri="{BB962C8B-B14F-4D97-AF65-F5344CB8AC3E}">
        <p14:creationId xmlns:p14="http://schemas.microsoft.com/office/powerpoint/2010/main" val="1610758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61047" y="476672"/>
            <a:ext cx="8352928" cy="5632311"/>
          </a:xfrm>
          <a:prstGeom prst="rect">
            <a:avLst/>
          </a:prstGeom>
        </p:spPr>
        <p:txBody>
          <a:bodyPr wrap="square">
            <a:spAutoFit/>
          </a:bodyPr>
          <a:lstStyle/>
          <a:p>
            <a:r>
              <a:rPr lang="ru-RU" b="1" dirty="0">
                <a:latin typeface="Times New Roman" pitchFamily="18" charset="0"/>
                <a:cs typeface="Times New Roman" pitchFamily="18" charset="0"/>
              </a:rPr>
              <a:t>5. Ребенок ленится" - Это очень частые жалобы. </a:t>
            </a:r>
            <a:br>
              <a:rPr lang="ru-RU" b="1" dirty="0">
                <a:latin typeface="Times New Roman" pitchFamily="18" charset="0"/>
                <a:cs typeface="Times New Roman" pitchFamily="18" charset="0"/>
              </a:rPr>
            </a:br>
            <a:r>
              <a:rPr lang="ru-RU" dirty="0">
                <a:latin typeface="Times New Roman" pitchFamily="18" charset="0"/>
                <a:cs typeface="Times New Roman" pitchFamily="18" charset="0"/>
              </a:rPr>
              <a:t>За этим может стоять все, что угодно.</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1) сниженная потребность познавательных мотивов;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2) мотивация избегания неудач, неуспеха ("и не буду делать, у меня не получится, я не умею"), то есть ребенок отказывается что-либо делать, так как не уверен в успехе и знает, что за плохую оценку, работу его не похвалят, а лишний раз обвинят в некомпетентности.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3) общая замедленность темпа деятельности, связанная с особенностями темперамента. Ребенок трудится добросовестно, но медленно, и родителям кажется, что ему "ЛЕНЬ ШЕВЕЛИТЬСЯ", они начинают его подгонять, раздражаются, проявляют недовольство, а ребенок в это время чувствует, что он не нужен, что он плохой. Возникает тревога, которая дезорганизация деятельности.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4) Высокая тревога как глобальная проблема неуверенности в себе, тоже иногда расценивается родителями как лень. Ребенок не пишет фразу, пример, т.к. совершенно не уверен, как и что нужно писать. Он начинает увиливать от любого действия, если не убежден, что делает правильно, хорошо, ибо уже знает, что его будут любить родители, если он все сделает хорошо, а если нет, то он не получит той необходимой для него "порции" любви. </a:t>
            </a:r>
            <a:br>
              <a:rPr lang="ru-RU" dirty="0">
                <a:latin typeface="Times New Roman" pitchFamily="18" charset="0"/>
                <a:cs typeface="Times New Roman" pitchFamily="18" charset="0"/>
              </a:rPr>
            </a:br>
            <a:r>
              <a:rPr lang="ru-RU" dirty="0">
                <a:latin typeface="Times New Roman" pitchFamily="18" charset="0"/>
                <a:cs typeface="Times New Roman" pitchFamily="18" charset="0"/>
              </a:rPr>
              <a:t>Реже бывает лень в собственном смысле, когда ребенок делает только то, что ему приятно. Это избалованность.</a:t>
            </a:r>
          </a:p>
        </p:txBody>
      </p:sp>
    </p:spTree>
    <p:extLst>
      <p:ext uri="{BB962C8B-B14F-4D97-AF65-F5344CB8AC3E}">
        <p14:creationId xmlns:p14="http://schemas.microsoft.com/office/powerpoint/2010/main" val="1523687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2132856"/>
            <a:ext cx="7560840" cy="2808312"/>
          </a:xfrm>
        </p:spPr>
        <p:txBody>
          <a:bodyPr/>
          <a:lstStyle/>
          <a:p>
            <a:pPr marL="0" indent="0" algn="ctr">
              <a:buNone/>
            </a:pPr>
            <a:r>
              <a:rPr lang="ru-RU" dirty="0">
                <a:solidFill>
                  <a:srgbClr val="7030A0"/>
                </a:solidFill>
                <a:effectLst/>
              </a:rPr>
              <a:t>Как оказать ребенку помощь в адаптации к школе? </a:t>
            </a:r>
            <a:br>
              <a:rPr lang="ru-RU" dirty="0">
                <a:solidFill>
                  <a:srgbClr val="7030A0"/>
                </a:solidFill>
                <a:effectLst/>
              </a:rPr>
            </a:br>
            <a:endParaRPr lang="ru-RU" dirty="0">
              <a:solidFill>
                <a:srgbClr val="7030A0"/>
              </a:solidFill>
            </a:endParaRPr>
          </a:p>
        </p:txBody>
      </p:sp>
    </p:spTree>
    <p:extLst>
      <p:ext uri="{BB962C8B-B14F-4D97-AF65-F5344CB8AC3E}">
        <p14:creationId xmlns:p14="http://schemas.microsoft.com/office/powerpoint/2010/main" val="2628582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260648"/>
            <a:ext cx="8712968" cy="6247864"/>
          </a:xfrm>
          <a:prstGeom prst="rect">
            <a:avLst/>
          </a:prstGeom>
        </p:spPr>
        <p:txBody>
          <a:bodyPr wrap="square">
            <a:spAutoFit/>
          </a:bodyPr>
          <a:lstStyle/>
          <a:p>
            <a:r>
              <a:rPr lang="ru-RU" sz="2000" dirty="0">
                <a:latin typeface="Times New Roman" pitchFamily="18" charset="0"/>
                <a:cs typeface="Times New Roman" pitchFamily="18" charset="0"/>
              </a:rPr>
              <a:t>Самый важный результат такой помощи - это восстановить у ребенка положительное отношение к жизни, в том числе и к повседневной школьной деятельности, ко всем лицам, участвующим в учебном процессе (ребенок - родители -учителя). Когда учеба приносит детям радость или хотя бы не вызывает негативных переживаний, связанных с осознанием себя неполноценным, недостаточным любви, тогда школа не является проблемой.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Ребенку, начинающему обучение в школе, необходима моральная и эмоциональная поддержка. Его надо не просто хвалить (и поменьше ругать, а лучше вообще не ругать), а хвалить именно тогда, когда он что-то делает.       Но: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1) ни в коем случае не сравнивать его посредственные результаты с эталоном, то есть с требованиями школьной программы, достижениями других, более успешных, учеников. Лучше вообще никогда не сравнивать ребенка с другими детьми (вспомните свое детство).</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2) Сравнивать ребенка можно только с ним самим и хвалить только за одно: улучшение его собственных результатов. Если во вчерашнем домашнем задании он сделал 3 ошибки, а в сегодняшнем - 2, это нужно отметить как реальный успех, который должен быть оценен искренне и без иронии родителями. Следует подчеркнуть, что раз он что-то научился делать хорошо, то постепенно научится всему остальному. </a:t>
            </a:r>
          </a:p>
        </p:txBody>
      </p:sp>
    </p:spTree>
    <p:extLst>
      <p:ext uri="{BB962C8B-B14F-4D97-AF65-F5344CB8AC3E}">
        <p14:creationId xmlns:p14="http://schemas.microsoft.com/office/powerpoint/2010/main" val="736185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16632"/>
            <a:ext cx="8352928" cy="5632311"/>
          </a:xfrm>
          <a:prstGeom prst="rect">
            <a:avLst/>
          </a:prstGeom>
        </p:spPr>
        <p:txBody>
          <a:bodyPr wrap="square">
            <a:spAutoFit/>
          </a:bodyPr>
          <a:lstStyle/>
          <a:p>
            <a:pPr algn="just"/>
            <a:r>
              <a:rPr lang="ru-RU" sz="2000" dirty="0">
                <a:latin typeface="Times New Roman" pitchFamily="18" charset="0"/>
                <a:cs typeface="Times New Roman" pitchFamily="18" charset="0"/>
              </a:rPr>
              <a:t>Родители должны терпеливо ждать успехов, т.к. на школьных делах чаще всего и происходит замыкание порочного круга тревожности. Школа должна очень долго оставаться сферой щадящего оценивания. Болезненность школьной сферы должна быть снижена любыми средствами: снизить ценность школьных отметок, то есть показать ребенку, что его любят не за хорошую учебу, а любят, ценят, принимают вообще как собственное дитя, безусловно, не за что - то, а вопреки всему.</a:t>
            </a:r>
          </a:p>
          <a:p>
            <a:pPr algn="just"/>
            <a:r>
              <a:rPr lang="ru-RU" sz="2000" dirty="0">
                <a:latin typeface="Times New Roman" pitchFamily="18" charset="0"/>
                <a:cs typeface="Times New Roman" pitchFamily="18" charset="0"/>
              </a:rPr>
              <a:t>Чем больше мы пытаемся воспитывать, давить, тем больше растет сопротивление, которое проявляется иногда в резко отрицательном, ярко выраженном демонстративном поведении, как уже говорилось, </a:t>
            </a:r>
            <a:r>
              <a:rPr lang="ru-RU" sz="2000" dirty="0" err="1">
                <a:latin typeface="Times New Roman" pitchFamily="18" charset="0"/>
                <a:cs typeface="Times New Roman" pitchFamily="18" charset="0"/>
              </a:rPr>
              <a:t>демонстративность</a:t>
            </a:r>
            <a:r>
              <a:rPr lang="ru-RU" sz="2000" dirty="0">
                <a:latin typeface="Times New Roman" pitchFamily="18" charset="0"/>
                <a:cs typeface="Times New Roman" pitchFamily="18" charset="0"/>
              </a:rPr>
              <a:t>, истеричность, капризность порождается отсутствием любви, внимания, ласки, понимания в жизни ребенка. Каждый случай лучше рассматривать индивидуально. Можно лишь дать некоторые общие рекомендации.</a:t>
            </a:r>
          </a:p>
          <a:p>
            <a:pPr algn="just"/>
            <a:r>
              <a:rPr lang="ru-RU" sz="2000" dirty="0">
                <a:latin typeface="Times New Roman" pitchFamily="18" charset="0"/>
                <a:cs typeface="Times New Roman" pitchFamily="18" charset="0"/>
              </a:rPr>
              <a:t>Все замечания свести к минимуму, когда ребенок "фокусничает", а главное к минимуму свести эмоциональность ваших реакций, ибо именно эмоциональности ребенок и добивается. Наказывать за истерики одним способом - лишением общения (спокойное, а не демонстративное). </a:t>
            </a:r>
          </a:p>
        </p:txBody>
      </p:sp>
    </p:spTree>
    <p:extLst>
      <p:ext uri="{BB962C8B-B14F-4D97-AF65-F5344CB8AC3E}">
        <p14:creationId xmlns:p14="http://schemas.microsoft.com/office/powerpoint/2010/main" val="1642149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15616" y="260648"/>
            <a:ext cx="7416824" cy="2862322"/>
          </a:xfrm>
          <a:prstGeom prst="rect">
            <a:avLst/>
          </a:prstGeom>
        </p:spPr>
        <p:txBody>
          <a:bodyPr wrap="square">
            <a:spAutoFit/>
          </a:bodyPr>
          <a:lstStyle/>
          <a:p>
            <a:r>
              <a:rPr lang="ru-RU" sz="2000" b="1" dirty="0">
                <a:latin typeface="Times New Roman" pitchFamily="18" charset="0"/>
                <a:cs typeface="Times New Roman" pitchFamily="18" charset="0"/>
              </a:rPr>
              <a:t>Главная награда - это доброе, любящее, открытое, доверительное общение в те минуты, когда ребенок спокоен, уравновешен, что-либо делает</a:t>
            </a:r>
            <a:r>
              <a:rPr lang="ru-RU" sz="2000" dirty="0">
                <a:latin typeface="Times New Roman" pitchFamily="18" charset="0"/>
                <a:cs typeface="Times New Roman" pitchFamily="18" charset="0"/>
              </a:rPr>
              <a:t>. (Хвалите его деятельность, работу, а не самого ребенка, он все равно не поверит). Мне нравится твой рисунок. Мне приятно видеть, как ты занимаешься со своим конструктором и т.д.). </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1. Ребенку надо найти сферу, где он мог бы реализовать свою </a:t>
            </a:r>
            <a:r>
              <a:rPr lang="ru-RU" sz="2000" dirty="0" err="1">
                <a:latin typeface="Times New Roman" pitchFamily="18" charset="0"/>
                <a:cs typeface="Times New Roman" pitchFamily="18" charset="0"/>
              </a:rPr>
              <a:t>демонстративность</a:t>
            </a:r>
            <a:r>
              <a:rPr lang="ru-RU" sz="2000" dirty="0">
                <a:latin typeface="Times New Roman" pitchFamily="18" charset="0"/>
                <a:cs typeface="Times New Roman" pitchFamily="18" charset="0"/>
              </a:rPr>
              <a:t> (кружки, танцы, спорт, рисование, изостудии и т.д.).</a:t>
            </a:r>
          </a:p>
        </p:txBody>
      </p:sp>
      <p:pic>
        <p:nvPicPr>
          <p:cNvPr id="10242" name="Picture 2" descr="https://domsava.ru/wp-content/uploads/2020/05/shutterstock_31099553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1117" y="3122970"/>
            <a:ext cx="5528260" cy="3691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5433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1" y="120672"/>
            <a:ext cx="8164297" cy="3693319"/>
          </a:xfrm>
          <a:prstGeom prst="rect">
            <a:avLst/>
          </a:prstGeom>
        </p:spPr>
        <p:txBody>
          <a:bodyPr wrap="square">
            <a:spAutoFit/>
          </a:bodyPr>
          <a:lstStyle/>
          <a:p>
            <a:r>
              <a:rPr lang="ru-RU" b="1" dirty="0">
                <a:latin typeface="Times New Roman" pitchFamily="18" charset="0"/>
                <a:cs typeface="Times New Roman" pitchFamily="18" charset="0"/>
              </a:rPr>
              <a:t>Медицинские рекомендации: </a:t>
            </a:r>
            <a:br>
              <a:rPr lang="ru-RU" b="1" dirty="0">
                <a:latin typeface="Times New Roman" pitchFamily="18" charset="0"/>
                <a:cs typeface="Times New Roman" pitchFamily="18" charset="0"/>
              </a:rPr>
            </a:br>
            <a:r>
              <a:rPr lang="ru-RU" dirty="0">
                <a:latin typeface="Times New Roman" pitchFamily="18" charset="0"/>
                <a:cs typeface="Times New Roman" pitchFamily="18" charset="0"/>
              </a:rPr>
              <a:t>Для учащихся, достигших 6,5 года к началу обучения, занятия проводятся только в первую смену, не ранее 8 часов утра, по пятидневной учебной неделе, с соблюдением ступенчатого режима (в первой четверти – три урока по 35 минут; во второй четверти – четыре урока по 35 минут). Для создания такого режима рекомендуется первые классы размещать в отдельной учебной секции. Планировка многих школ не позволяет этого сделать; в таком случае следует рекомендовать педагогам последние 10 минут урока посвящать спокойным играм, рисованию, просмотру веселых мультфильмов. Со второго полугодия допускается не более четырех уроков по 45 минут. После второго или третьего урока ежедневно следует организовывать динамическое занятие длительностью не менее 40 минут с организацией подвижных игр под наблюдением педагога на воздухе или, в случае неблагоприятных погодных условий, в рекреации.</a:t>
            </a:r>
          </a:p>
        </p:txBody>
      </p:sp>
    </p:spTree>
    <p:extLst>
      <p:ext uri="{BB962C8B-B14F-4D97-AF65-F5344CB8AC3E}">
        <p14:creationId xmlns:p14="http://schemas.microsoft.com/office/powerpoint/2010/main" val="554812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23728" y="404664"/>
            <a:ext cx="6512511" cy="1143000"/>
          </a:xfrm>
        </p:spPr>
        <p:txBody>
          <a:bodyPr/>
          <a:lstStyle/>
          <a:p>
            <a:pPr marL="0" indent="0">
              <a:buNone/>
            </a:pPr>
            <a:r>
              <a:rPr lang="ru-RU" dirty="0">
                <a:solidFill>
                  <a:schemeClr val="accent5">
                    <a:lumMod val="75000"/>
                  </a:schemeClr>
                </a:solidFill>
                <a:effectLst/>
              </a:rPr>
              <a:t>Практические советы родителям</a:t>
            </a:r>
            <a:br>
              <a:rPr lang="ru-RU" dirty="0">
                <a:solidFill>
                  <a:schemeClr val="accent5">
                    <a:lumMod val="75000"/>
                  </a:schemeClr>
                </a:solidFill>
                <a:effectLst/>
              </a:rPr>
            </a:br>
            <a:endParaRPr lang="ru-RU" dirty="0">
              <a:solidFill>
                <a:schemeClr val="accent5">
                  <a:lumMod val="75000"/>
                </a:schemeClr>
              </a:solidFill>
            </a:endParaRPr>
          </a:p>
        </p:txBody>
      </p:sp>
      <p:pic>
        <p:nvPicPr>
          <p:cNvPr id="12290" name="Picture 2" descr="https://massmedianews.ru/uploads/posts/2019-10/1570346524_6b15ec369d0379b468868df4919010d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5616" y="2060848"/>
            <a:ext cx="6619392" cy="4331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448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79512" y="188640"/>
            <a:ext cx="8640960" cy="2862322"/>
          </a:xfrm>
          <a:prstGeom prst="rect">
            <a:avLst/>
          </a:prstGeom>
        </p:spPr>
        <p:txBody>
          <a:bodyPr wrap="square">
            <a:spAutoFit/>
          </a:bodyPr>
          <a:lstStyle/>
          <a:p>
            <a:pPr algn="just"/>
            <a:r>
              <a:rPr lang="ru-RU" sz="2000" dirty="0">
                <a:latin typeface="Times New Roman" pitchFamily="18" charset="0"/>
                <a:cs typeface="Times New Roman" pitchFamily="18" charset="0"/>
              </a:rPr>
              <a:t>1. Приспособление к новым условиям - огромное испытание для физических, интеллектуальных и эмоциональных возможностей ребенка. Для первоклассника очень важно почувствовать себя принятым в школьную семью, а также реализовать своё желание быть успешным и понятым. -Задача родителей поддержать первоклассников в их желании добиться успеха.</a:t>
            </a:r>
          </a:p>
          <a:p>
            <a:pPr algn="just"/>
            <a:r>
              <a:rPr lang="ru-RU" sz="2000" dirty="0">
                <a:latin typeface="Times New Roman" pitchFamily="18" charset="0"/>
                <a:cs typeface="Times New Roman" pitchFamily="18" charset="0"/>
              </a:rPr>
              <a:t>2. В каждой работе обязательно найдите, за что можно было бы детей похвалить. Помните, что похвала и эмоциональная поддержка способны заметно повысить интеллектуальные достижения человека.</a:t>
            </a:r>
          </a:p>
        </p:txBody>
      </p:sp>
      <p:pic>
        <p:nvPicPr>
          <p:cNvPr id="13314" name="Picture 2" descr="https://ds05.infourok.ru/uploads/ex/0439/00033888-0c049a60/hello_html_593f7bdc.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78905" y="3931172"/>
            <a:ext cx="4104456" cy="2926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32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16632"/>
            <a:ext cx="8064896" cy="3970318"/>
          </a:xfrm>
          <a:prstGeom prst="rect">
            <a:avLst/>
          </a:prstGeom>
        </p:spPr>
        <p:txBody>
          <a:bodyPr wrap="square">
            <a:spAutoFit/>
          </a:bodyPr>
          <a:lstStyle/>
          <a:p>
            <a:r>
              <a:rPr lang="ru-RU" dirty="0">
                <a:solidFill>
                  <a:srgbClr val="FF0000"/>
                </a:solidFill>
                <a:latin typeface="Times New Roman" pitchFamily="18" charset="0"/>
                <a:cs typeface="Times New Roman" pitchFamily="18" charset="0"/>
              </a:rPr>
              <a:t>1. Молодец! 2. Хорошо 3. Удивительно! 4. Гораздо лучше, чем раньше. 5. Лучше, чем все, кого я знаю. 6. Великолепно! 7. Прекрасно! 8. Грандиозно! 9. Незабываемо! 10. Ух!!! 11. Поздравляю! 12. Ты - просто чудо!13. Именно этого я давно ждала. 14. Это трогает меня до глубины души. 15. Сказано здорово - просто и ясно. 16. Остроумно. 17. Экстра-класс18. Талантливо. 19. Ты - одаренный. 20. Ты сегодня много сделал. 21. Здорово!22. Умница! 23. Работать с тобой - просто радость! 24. Ты мне необходим 25.Отлично! . 26. Уже лучше 27. Брависсимо 28. Потрясающе. 29. Замечательно. 30. Поразительно. 31. Неподражаемо32. Несравненно. 33. Я тобой горжусь. 34. Я просто счастлив35. Тут мне без тебя не обойтись! 36. Я горжусь, что тебе это удалось! 37. Красота! . 38. Как в сказке!39. Очень ясно. 40. Ярко, образно.41. Очень эффектно. 42. Прекрасное начало. 43. Я знал, что тебя это по силам.44. Ты на верном пути. 45. Ты в этом разобрался.46. С каждым днём у тебя получается всё лучше47. Научи меня делать также.48. Я сам не смог сделать лучше</a:t>
            </a:r>
          </a:p>
        </p:txBody>
      </p:sp>
      <p:pic>
        <p:nvPicPr>
          <p:cNvPr id="14338" name="Picture 2" descr="https://442fz.volganet.ru/upload/iblock/2a5/dpp.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44025" y="3967005"/>
            <a:ext cx="4020956" cy="283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169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188640"/>
            <a:ext cx="8568952" cy="4801314"/>
          </a:xfrm>
          <a:prstGeom prst="rect">
            <a:avLst/>
          </a:prstGeom>
        </p:spPr>
        <p:txBody>
          <a:bodyPr wrap="square">
            <a:spAutoFit/>
          </a:bodyPr>
          <a:lstStyle/>
          <a:p>
            <a:r>
              <a:rPr lang="ru-RU" dirty="0">
                <a:latin typeface="Times New Roman" pitchFamily="18" charset="0"/>
                <a:cs typeface="Times New Roman" pitchFamily="18" charset="0"/>
              </a:rPr>
              <a:t>3. Также каждый день говорите с ним. Слушать должны вы, а не он. Помните, что неговорящий ребёнок не понимает чужую речь. Нельзя подготовить гармониста, заставляя его только смотреть и слушать, он должен сам заиграть. То же самое происходит и с речью. Ежедневно провоцируйте ребёнка говорить: «Что было днём? Что ты делал?» Дайте ему возможность поговорить. Ребёнок должен привыкнуть слушать себя говорящим; сохранять спокойствие, когда взрослые смотрят и слушают его. Это нужно сделать для того, чтобы у детей не развивалась речевая застенчивость.</a:t>
            </a:r>
          </a:p>
          <a:p>
            <a:r>
              <a:rPr lang="ru-RU" dirty="0">
                <a:latin typeface="Times New Roman" pitchFamily="18" charset="0"/>
                <a:cs typeface="Times New Roman" pitchFamily="18" charset="0"/>
              </a:rPr>
              <a:t>     Но следите за формулировками вопросов. Старайтесь, чтоб ваш сын или дочь больше говорил о положительном и интересном в отношениях с одноклассниками. Спрашивайте: «Что сегодня было самое интересное? Чем вы занимались на уроке чтения?  Что веселого было на уроке физкультуры?  В какие игры вы играли?  Чем вас кормили сегодня в столовой?  С кем ты подружился в классе?» вместо вопросов: «Кто у вас в классе больше всех хулиганит?  У кого самые плохие оценки?» Этим самым вы провоцируете детей на ябедничество. Нужно дать детям понять, что вас интересуют не столько конфликты ребят сами по себе, сколько его собственное отношение к этому.</a:t>
            </a:r>
          </a:p>
        </p:txBody>
      </p:sp>
      <p:pic>
        <p:nvPicPr>
          <p:cNvPr id="15362" name="Picture 2" descr="https://anapa.media/media/k2/items/cache/c41a136becd97492537d794b131f5498_X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23928" y="4797152"/>
            <a:ext cx="3096343" cy="1916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145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83568" y="476672"/>
            <a:ext cx="7776864" cy="1200329"/>
          </a:xfrm>
          <a:prstGeom prst="rect">
            <a:avLst/>
          </a:prstGeom>
        </p:spPr>
        <p:txBody>
          <a:bodyPr wrap="square">
            <a:spAutoFit/>
          </a:bodyPr>
          <a:lstStyle/>
          <a:p>
            <a:r>
              <a:rPr lang="ru-RU" dirty="0">
                <a:latin typeface="Times New Roman" pitchFamily="18" charset="0"/>
                <a:cs typeface="Times New Roman" pitchFamily="18" charset="0"/>
              </a:rPr>
              <a:t>4. Если вас что-то беспокоит в поведении ребенка, его учебных делах, не стесняйтесь обращаться за советом и консультацией к учителю или школьному психологу.</a:t>
            </a:r>
          </a:p>
          <a:p>
            <a:r>
              <a:rPr lang="ru-RU" dirty="0">
                <a:latin typeface="Times New Roman" pitchFamily="18" charset="0"/>
                <a:cs typeface="Times New Roman" pitchFamily="18" charset="0"/>
              </a:rPr>
              <a:t> </a:t>
            </a:r>
          </a:p>
        </p:txBody>
      </p:sp>
      <p:pic>
        <p:nvPicPr>
          <p:cNvPr id="5" name="Picture 2" descr="https://anapa.media/media/k2/items/cache/c41a136becd97492537d794b131f5498_X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47864" y="3573016"/>
            <a:ext cx="3096343" cy="1916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935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332656"/>
            <a:ext cx="8064896" cy="3693319"/>
          </a:xfrm>
          <a:prstGeom prst="rect">
            <a:avLst/>
          </a:prstGeom>
        </p:spPr>
        <p:txBody>
          <a:bodyPr wrap="square">
            <a:spAutoFit/>
          </a:bodyPr>
          <a:lstStyle/>
          <a:p>
            <a:r>
              <a:rPr lang="ru-RU" dirty="0">
                <a:latin typeface="Times New Roman" pitchFamily="18" charset="0"/>
                <a:cs typeface="Times New Roman" pitchFamily="18" charset="0"/>
              </a:rPr>
              <a:t>6. Учение - это нелегкий и ответственный труд. Поступление в школу существенно меняет жизнь ребенка, но не должно лишать ее многообразия, радости, игры. У первоклассника должно оставаться достаточно времени для игровых занятий. Для этого нужно создать режим дня, где были бы правильно распределены нагрузки и отдых. Стоит обратить внимание и на биоритмическую организацию ребёнка, которая определяет режим дня.</a:t>
            </a:r>
          </a:p>
          <a:p>
            <a:r>
              <a:rPr lang="ru-RU" b="1" dirty="0">
                <a:solidFill>
                  <a:schemeClr val="accent5">
                    <a:lumMod val="75000"/>
                  </a:schemeClr>
                </a:solidFill>
                <a:latin typeface="Times New Roman" pitchFamily="18" charset="0"/>
                <a:cs typeface="Times New Roman" pitchFamily="18" charset="0"/>
              </a:rPr>
              <a:t>Главное – не ломать биологические часы человека. </a:t>
            </a:r>
            <a:r>
              <a:rPr lang="ru-RU" dirty="0">
                <a:latin typeface="Times New Roman" pitchFamily="18" charset="0"/>
                <a:cs typeface="Times New Roman" pitchFamily="18" charset="0"/>
              </a:rPr>
              <a:t>Родители легко могут определить ребёнка -"жаворонка” или "сову”. "Жаворонки” вскакивают около семи утра, они бодры в первой половине дня, а к вечеру " валятся” с ног. Их пик работоспособности – с 9.00 до 10.00 и с 16.00 до 17.00. "Совы” просыпаются поздно, но к вечеру становятся наиболее активными. Их пики – с 11.00 до 12.00 и с 18.00 до 20.00 часов. В соответствии с особенностями ребёнка нужно планировать домашний учебный труд.</a:t>
            </a:r>
          </a:p>
        </p:txBody>
      </p:sp>
      <p:pic>
        <p:nvPicPr>
          <p:cNvPr id="5" name="Picture 2" descr="https://anapa.media/media/k2/items/cache/c41a136becd97492537d794b131f5498_X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79912" y="4437112"/>
            <a:ext cx="3096343" cy="1916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98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02641" y="188640"/>
            <a:ext cx="8568952" cy="5909310"/>
          </a:xfrm>
          <a:prstGeom prst="rect">
            <a:avLst/>
          </a:prstGeom>
        </p:spPr>
        <p:txBody>
          <a:bodyPr wrap="square">
            <a:spAutoFit/>
          </a:bodyPr>
          <a:lstStyle/>
          <a:p>
            <a:r>
              <a:rPr lang="ru-RU" sz="2000" dirty="0">
                <a:latin typeface="Times New Roman" pitchFamily="18" charset="0"/>
                <a:cs typeface="Times New Roman" pitchFamily="18" charset="0"/>
              </a:rPr>
              <a:t>7. Не сравнивайте ребенка с другими, хвалите его за успехи и достижения. Признайте за своим первоклассником право на индивидуальность, право быть другим. Никогда не сравнивайте мальчиков и девочек, не ставьте одних в пример другим: они разные даже по биологическому возрасту - девочки обычно старше ровесников-мальчиков.</a:t>
            </a:r>
          </a:p>
          <a:p>
            <a:r>
              <a:rPr lang="ru-RU" sz="2000" dirty="0">
                <a:latin typeface="Times New Roman" pitchFamily="18" charset="0"/>
                <a:cs typeface="Times New Roman" pitchFamily="18" charset="0"/>
              </a:rPr>
              <a:t>Успехи ребёнка сравнивать с его предыдущими неудачами, а не с отметками в тетради;</a:t>
            </a:r>
          </a:p>
          <a:p>
            <a:r>
              <a:rPr lang="ru-RU" sz="2000" dirty="0">
                <a:latin typeface="Times New Roman" pitchFamily="18" charset="0"/>
                <a:cs typeface="Times New Roman" pitchFamily="18" charset="0"/>
              </a:rPr>
              <a:t>Одолевать трудности нужно, начиная с какой – то одной, а не бороться со всеми одновременно;</a:t>
            </a:r>
          </a:p>
          <a:p>
            <a:r>
              <a:rPr lang="ru-RU" sz="2000" dirty="0">
                <a:latin typeface="Times New Roman" pitchFamily="18" charset="0"/>
                <a:cs typeface="Times New Roman" pitchFamily="18" charset="0"/>
              </a:rPr>
              <a:t>Чтобы избавить ребёнка от недостатков, замечайте их по возможности реже.</a:t>
            </a:r>
          </a:p>
          <a:p>
            <a:r>
              <a:rPr lang="ru-RU" sz="2000" dirty="0">
                <a:latin typeface="Times New Roman" pitchFamily="18" charset="0"/>
                <a:cs typeface="Times New Roman" pitchFamily="18" charset="0"/>
              </a:rPr>
              <a:t>6.Прощание.</a:t>
            </a:r>
          </a:p>
          <a:p>
            <a:r>
              <a:rPr lang="ru-RU" sz="2000" dirty="0">
                <a:latin typeface="Times New Roman" pitchFamily="18" charset="0"/>
                <a:cs typeface="Times New Roman" pitchFamily="18" charset="0"/>
              </a:rPr>
              <a:t>Живите во имя своего ребенка, проявляйте к нему максимум внимания, переживайте за каждую неудачу малыша и радуйтесь даже самым маленьким его успехам. Будьте ему другом, тогда малыш доверит вам самое сокровенное.</a:t>
            </a:r>
          </a:p>
          <a:p>
            <a:r>
              <a:rPr lang="ru-RU" sz="2000" dirty="0">
                <a:latin typeface="Times New Roman" pitchFamily="18" charset="0"/>
                <a:cs typeface="Times New Roman" pitchFamily="18" charset="0"/>
              </a:rPr>
              <a:t>Учитесь вместе с ребенком, объединяйтесь с ним против трудностей, станьте союзником, а не противником или сторонним наблюдателем школьной жизни первоклассника.</a:t>
            </a:r>
          </a:p>
          <a:p>
            <a:r>
              <a:rPr lang="ru-RU" sz="2000" dirty="0">
                <a:latin typeface="Times New Roman" pitchFamily="18" charset="0"/>
                <a:cs typeface="Times New Roman" pitchFamily="18" charset="0"/>
              </a:rPr>
              <a:t>Верьте в ребенка, верьте в учителя.</a:t>
            </a:r>
          </a:p>
        </p:txBody>
      </p:sp>
      <p:pic>
        <p:nvPicPr>
          <p:cNvPr id="6" name="Picture 2" descr="https://anapa.media/media/k2/items/cache/c41a136becd97492537d794b131f5498_X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4048" y="5671275"/>
            <a:ext cx="1944216" cy="1203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512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anapa.media/media/k2/items/cache/c41a136becd97492537d794b131f5498_XL.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5615" y="1196752"/>
            <a:ext cx="7212111"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535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83568" y="692696"/>
            <a:ext cx="7776864" cy="6063198"/>
          </a:xfrm>
          <a:prstGeom prst="rect">
            <a:avLst/>
          </a:prstGeom>
        </p:spPr>
        <p:txBody>
          <a:bodyPr wrap="square">
            <a:spAutoFit/>
          </a:bodyPr>
          <a:lstStyle/>
          <a:p>
            <a:pPr algn="ctr"/>
            <a:r>
              <a:rPr lang="ru-RU" sz="2800" b="1" i="1" dirty="0">
                <a:solidFill>
                  <a:schemeClr val="accent5">
                    <a:lumMod val="75000"/>
                  </a:schemeClr>
                </a:solidFill>
                <a:latin typeface="Times New Roman" pitchFamily="18" charset="0"/>
                <a:cs typeface="Times New Roman" pitchFamily="18" charset="0"/>
              </a:rPr>
              <a:t>Секреты успеха</a:t>
            </a:r>
            <a:endParaRPr lang="ru-RU" sz="2800" b="1" dirty="0">
              <a:solidFill>
                <a:schemeClr val="accent5">
                  <a:lumMod val="75000"/>
                </a:schemeClr>
              </a:solidFill>
              <a:latin typeface="Times New Roman" pitchFamily="18" charset="0"/>
              <a:cs typeface="Times New Roman" pitchFamily="18" charset="0"/>
            </a:endParaRPr>
          </a:p>
          <a:p>
            <a:pPr marL="342900" lvl="0" indent="-342900">
              <a:buFont typeface="+mj-lt"/>
              <a:buAutoNum type="arabicPeriod"/>
            </a:pPr>
            <a:r>
              <a:rPr lang="ru-RU" dirty="0">
                <a:latin typeface="Times New Roman" pitchFamily="18" charset="0"/>
                <a:cs typeface="Times New Roman" pitchFamily="18" charset="0"/>
              </a:rPr>
              <a:t>Только</a:t>
            </a:r>
            <a:r>
              <a:rPr lang="ru-RU" b="1" dirty="0">
                <a:latin typeface="Times New Roman" pitchFamily="18" charset="0"/>
                <a:cs typeface="Times New Roman" pitchFamily="18" charset="0"/>
              </a:rPr>
              <a:t> вместе</a:t>
            </a:r>
            <a:r>
              <a:rPr lang="ru-RU" dirty="0">
                <a:latin typeface="Times New Roman" pitchFamily="18" charset="0"/>
                <a:cs typeface="Times New Roman" pitchFamily="18" charset="0"/>
              </a:rPr>
              <a:t> со школой можно добиться желаемых результатов в воспитании и обучении детей. Учитель – ваш первый союзник и друг вашей семьи. Советуйтесь с ним, поддерживайте его авторитет. Замечания о работе учителя высказывайте в школе, на собрании. </a:t>
            </a:r>
            <a:r>
              <a:rPr lang="ru-RU" b="1" dirty="0">
                <a:latin typeface="Times New Roman" pitchFamily="18" charset="0"/>
                <a:cs typeface="Times New Roman" pitchFamily="18" charset="0"/>
              </a:rPr>
              <a:t>Не критикуйте учителя  в присутствии детей.</a:t>
            </a:r>
            <a:endParaRPr lang="ru-RU" dirty="0">
              <a:latin typeface="Times New Roman" pitchFamily="18" charset="0"/>
              <a:cs typeface="Times New Roman" pitchFamily="18" charset="0"/>
            </a:endParaRPr>
          </a:p>
          <a:p>
            <a:pPr marL="342900" lvl="0" indent="-342900">
              <a:buFont typeface="+mj-lt"/>
              <a:buAutoNum type="arabicPeriod"/>
            </a:pPr>
            <a:r>
              <a:rPr lang="ru-RU" dirty="0">
                <a:latin typeface="Times New Roman" pitchFamily="18" charset="0"/>
                <a:cs typeface="Times New Roman" pitchFamily="18" charset="0"/>
              </a:rPr>
              <a:t> С поступлением в школу в жизни вашего ребенка появился человек более авторитетный, чем вы. Это учитель. </a:t>
            </a:r>
            <a:r>
              <a:rPr lang="ru-RU" b="1" dirty="0">
                <a:latin typeface="Times New Roman" pitchFamily="18" charset="0"/>
                <a:cs typeface="Times New Roman" pitchFamily="18" charset="0"/>
              </a:rPr>
              <a:t>Уважайте мнение</a:t>
            </a:r>
            <a:r>
              <a:rPr lang="ru-RU" dirty="0">
                <a:latin typeface="Times New Roman" pitchFamily="18" charset="0"/>
                <a:cs typeface="Times New Roman" pitchFamily="18" charset="0"/>
              </a:rPr>
              <a:t> первоклассника о своем педагоге.</a:t>
            </a:r>
          </a:p>
          <a:p>
            <a:pPr marL="342900" lvl="0" indent="-342900">
              <a:buFont typeface="+mj-lt"/>
              <a:buAutoNum type="arabicPeriod"/>
            </a:pPr>
            <a:r>
              <a:rPr lang="ru-RU" dirty="0">
                <a:latin typeface="Times New Roman" pitchFamily="18" charset="0"/>
                <a:cs typeface="Times New Roman" pitchFamily="18" charset="0"/>
              </a:rPr>
              <a:t>Обязательно </a:t>
            </a:r>
            <a:r>
              <a:rPr lang="ru-RU" b="1" dirty="0">
                <a:latin typeface="Times New Roman" pitchFamily="18" charset="0"/>
                <a:cs typeface="Times New Roman" pitchFamily="18" charset="0"/>
              </a:rPr>
              <a:t>посещайте все занятия и собрания для родителе</a:t>
            </a:r>
            <a:r>
              <a:rPr lang="ru-RU" dirty="0">
                <a:latin typeface="Times New Roman" pitchFamily="18" charset="0"/>
                <a:cs typeface="Times New Roman" pitchFamily="18" charset="0"/>
              </a:rPr>
              <a:t>й. Если не сможете, сообщите об этом учителю лично или запиской через ребенка.</a:t>
            </a:r>
          </a:p>
          <a:p>
            <a:pPr marL="342900" indent="-342900">
              <a:buFont typeface="+mj-lt"/>
              <a:buAutoNum type="arabicPeriod"/>
            </a:pPr>
            <a:r>
              <a:rPr lang="ru-RU" b="1" dirty="0">
                <a:latin typeface="Times New Roman" pitchFamily="18" charset="0"/>
                <a:cs typeface="Times New Roman" pitchFamily="18" charset="0"/>
              </a:rPr>
              <a:t>Ребенок не должен панически бояться ошибиться</a:t>
            </a:r>
            <a:r>
              <a:rPr lang="ru-RU" dirty="0">
                <a:latin typeface="Times New Roman" pitchFamily="18" charset="0"/>
                <a:cs typeface="Times New Roman" pitchFamily="18" charset="0"/>
              </a:rPr>
              <a:t>. Невозможно научиться чему-то, не ошибаясь. Старайтесь не выработать у ребенка страх перед ошибкой. Чувство страха - плохой советчик. Оно подавляет инициативу, желание учиться, да и просто радость жизни и радость познания. Помните: для ребенка что-то не уметь и что-то не знать - это нормальное положение вещей. На то он и ребенок. Этим нельзя попрекать</a:t>
            </a:r>
          </a:p>
          <a:p>
            <a:pPr lvl="0"/>
            <a:endParaRPr lang="ru-RU" dirty="0"/>
          </a:p>
          <a:p>
            <a:pPr lvl="0"/>
            <a:r>
              <a:rPr lang="ru-RU" dirty="0"/>
              <a:t> </a:t>
            </a:r>
          </a:p>
        </p:txBody>
      </p:sp>
    </p:spTree>
    <p:extLst>
      <p:ext uri="{BB962C8B-B14F-4D97-AF65-F5344CB8AC3E}">
        <p14:creationId xmlns:p14="http://schemas.microsoft.com/office/powerpoint/2010/main" val="4261175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764704"/>
            <a:ext cx="8064896" cy="4062651"/>
          </a:xfrm>
          <a:prstGeom prst="rect">
            <a:avLst/>
          </a:prstGeom>
        </p:spPr>
        <p:txBody>
          <a:bodyPr wrap="square">
            <a:spAutoFit/>
          </a:bodyPr>
          <a:lstStyle/>
          <a:p>
            <a:pPr lvl="0"/>
            <a:r>
              <a:rPr lang="ru-RU" sz="2000" dirty="0">
                <a:latin typeface="Times New Roman" pitchFamily="18" charset="0"/>
                <a:cs typeface="Times New Roman" pitchFamily="18" charset="0"/>
              </a:rPr>
              <a:t>6. Регулярно контролируйте выполнение домашнего задания и оказывайте, если сможете, разумную помощь в их выполнении.  Не пытайтесь выполнять задания </a:t>
            </a:r>
            <a:r>
              <a:rPr lang="ru-RU" sz="2000" b="1" dirty="0">
                <a:latin typeface="Times New Roman" pitchFamily="18" charset="0"/>
                <a:cs typeface="Times New Roman" pitchFamily="18" charset="0"/>
              </a:rPr>
              <a:t>вместо</a:t>
            </a:r>
            <a:r>
              <a:rPr lang="ru-RU" sz="2000" dirty="0">
                <a:latin typeface="Times New Roman" pitchFamily="18" charset="0"/>
                <a:cs typeface="Times New Roman" pitchFamily="18" charset="0"/>
              </a:rPr>
              <a:t> ребенка, только вместе.. </a:t>
            </a:r>
            <a:r>
              <a:rPr lang="ru-RU" sz="2000" b="1" dirty="0">
                <a:latin typeface="Times New Roman" pitchFamily="18" charset="0"/>
                <a:cs typeface="Times New Roman" pitchFamily="18" charset="0"/>
              </a:rPr>
              <a:t>Главное – возбуждать интерес к учению.</a:t>
            </a:r>
            <a:endParaRPr lang="ru-RU" sz="2000" dirty="0">
              <a:latin typeface="Times New Roman" pitchFamily="18" charset="0"/>
              <a:cs typeface="Times New Roman" pitchFamily="18" charset="0"/>
            </a:endParaRPr>
          </a:p>
          <a:p>
            <a:pPr lvl="0"/>
            <a:r>
              <a:rPr lang="ru-RU" sz="2000" dirty="0">
                <a:latin typeface="Times New Roman" pitchFamily="18" charset="0"/>
                <a:cs typeface="Times New Roman" pitchFamily="18" charset="0"/>
              </a:rPr>
              <a:t>7. Проверяя домашнее задание, </a:t>
            </a:r>
            <a:r>
              <a:rPr lang="ru-RU" sz="2000" b="1" dirty="0">
                <a:latin typeface="Times New Roman" pitchFamily="18" charset="0"/>
                <a:cs typeface="Times New Roman" pitchFamily="18" charset="0"/>
              </a:rPr>
              <a:t>нацеливайте</a:t>
            </a:r>
            <a:r>
              <a:rPr lang="ru-RU" sz="2000" dirty="0">
                <a:latin typeface="Times New Roman" pitchFamily="18" charset="0"/>
                <a:cs typeface="Times New Roman" pitchFamily="18" charset="0"/>
              </a:rPr>
              <a:t> ребенка на то, </a:t>
            </a:r>
            <a:r>
              <a:rPr lang="ru-RU" sz="2000" b="1" dirty="0">
                <a:latin typeface="Times New Roman" pitchFamily="18" charset="0"/>
                <a:cs typeface="Times New Roman" pitchFamily="18" charset="0"/>
              </a:rPr>
              <a:t>чтобы он умел доказывать правильность выполнения задания</a:t>
            </a:r>
            <a:r>
              <a:rPr lang="ru-RU" sz="2000" dirty="0">
                <a:latin typeface="Times New Roman" pitchFamily="18" charset="0"/>
                <a:cs typeface="Times New Roman" pitchFamily="18" charset="0"/>
              </a:rPr>
              <a:t>, приводить свои примеры. Чаще спрашивайте: «Почему?» «Докажи», «А можно ли по-другому?».</a:t>
            </a:r>
          </a:p>
          <a:p>
            <a:pPr lvl="0"/>
            <a:r>
              <a:rPr lang="ru-RU" sz="2000" dirty="0">
                <a:latin typeface="Times New Roman" pitchFamily="18" charset="0"/>
                <a:cs typeface="Times New Roman" pitchFamily="18" charset="0"/>
              </a:rPr>
              <a:t>8. Содействуйте тому, чтобы ребенок участвовал во всех касающихся его мероприятиях, проводимых в классе, школе.</a:t>
            </a:r>
          </a:p>
          <a:p>
            <a:pPr lvl="0"/>
            <a:r>
              <a:rPr lang="ru-RU" sz="2000" dirty="0">
                <a:latin typeface="Times New Roman" pitchFamily="18" charset="0"/>
                <a:cs typeface="Times New Roman" pitchFamily="18" charset="0"/>
              </a:rPr>
              <a:t>9. Старайтесь выслушать рассказы ребенка до конца. </a:t>
            </a:r>
            <a:r>
              <a:rPr lang="ru-RU" sz="2000" b="1" dirty="0">
                <a:latin typeface="Times New Roman" pitchFamily="18" charset="0"/>
                <a:cs typeface="Times New Roman" pitchFamily="18" charset="0"/>
              </a:rPr>
              <a:t>Поделиться своими переживаниями – естественная потребность детей.</a:t>
            </a:r>
            <a:endParaRPr lang="ru-RU" sz="2000" dirty="0">
              <a:latin typeface="Times New Roman" pitchFamily="18" charset="0"/>
              <a:cs typeface="Times New Roman" pitchFamily="18" charset="0"/>
            </a:endParaRPr>
          </a:p>
          <a:p>
            <a:r>
              <a:rPr lang="ru-RU" b="1" i="1" dirty="0"/>
              <a:t> </a:t>
            </a:r>
            <a:endParaRPr lang="ru-RU" dirty="0"/>
          </a:p>
        </p:txBody>
      </p:sp>
    </p:spTree>
    <p:extLst>
      <p:ext uri="{BB962C8B-B14F-4D97-AF65-F5344CB8AC3E}">
        <p14:creationId xmlns:p14="http://schemas.microsoft.com/office/powerpoint/2010/main" val="28449638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15616" y="1124744"/>
            <a:ext cx="6840760" cy="2923877"/>
          </a:xfrm>
          <a:prstGeom prst="rect">
            <a:avLst/>
          </a:prstGeom>
        </p:spPr>
        <p:txBody>
          <a:bodyPr wrap="square">
            <a:spAutoFit/>
          </a:bodyPr>
          <a:lstStyle/>
          <a:p>
            <a:pPr algn="ctr"/>
            <a:r>
              <a:rPr lang="ru-RU" sz="2400" b="1" dirty="0">
                <a:latin typeface="Times New Roman" pitchFamily="18" charset="0"/>
                <a:cs typeface="Times New Roman" pitchFamily="18" charset="0"/>
              </a:rPr>
              <a:t>Памятка родителям</a:t>
            </a:r>
            <a:endParaRPr lang="ru-RU" sz="2400" dirty="0">
              <a:latin typeface="Times New Roman" pitchFamily="18" charset="0"/>
              <a:cs typeface="Times New Roman" pitchFamily="18" charset="0"/>
            </a:endParaRPr>
          </a:p>
          <a:p>
            <a:pPr lvl="0"/>
            <a:r>
              <a:rPr lang="ru-RU" sz="2000" i="1" dirty="0">
                <a:latin typeface="Times New Roman" pitchFamily="18" charset="0"/>
                <a:cs typeface="Times New Roman" pitchFamily="18" charset="0"/>
              </a:rPr>
              <a:t>Любите своих детей, тогда они станут настоящими личностями, самодостаточными, удачливыми в жизни.</a:t>
            </a:r>
            <a:endParaRPr lang="ru-RU" sz="2000" dirty="0">
              <a:latin typeface="Times New Roman" pitchFamily="18" charset="0"/>
              <a:cs typeface="Times New Roman" pitchFamily="18" charset="0"/>
            </a:endParaRPr>
          </a:p>
          <a:p>
            <a:pPr lvl="0"/>
            <a:r>
              <a:rPr lang="ru-RU" sz="2000" i="1" dirty="0">
                <a:latin typeface="Times New Roman" pitchFamily="18" charset="0"/>
                <a:cs typeface="Times New Roman" pitchFamily="18" charset="0"/>
              </a:rPr>
              <a:t>Внушайте каждому ребенку, что все человеческие существа достойны уважения и любви.</a:t>
            </a:r>
            <a:endParaRPr lang="ru-RU" sz="2000" dirty="0">
              <a:latin typeface="Times New Roman" pitchFamily="18" charset="0"/>
              <a:cs typeface="Times New Roman" pitchFamily="18" charset="0"/>
            </a:endParaRPr>
          </a:p>
          <a:p>
            <a:pPr lvl="0"/>
            <a:r>
              <a:rPr lang="ru-RU" sz="2000" i="1" dirty="0">
                <a:latin typeface="Times New Roman" pitchFamily="18" charset="0"/>
                <a:cs typeface="Times New Roman" pitchFamily="18" charset="0"/>
              </a:rPr>
              <a:t>Поощряйте в детях таланты и способности мыслить положительными образами.</a:t>
            </a:r>
            <a:endParaRPr lang="ru-RU" sz="2000" dirty="0">
              <a:latin typeface="Times New Roman" pitchFamily="18" charset="0"/>
              <a:cs typeface="Times New Roman" pitchFamily="18" charset="0"/>
            </a:endParaRPr>
          </a:p>
          <a:p>
            <a:pPr lvl="0"/>
            <a:r>
              <a:rPr lang="ru-RU" sz="2000" i="1" dirty="0">
                <a:latin typeface="Times New Roman" pitchFamily="18" charset="0"/>
                <a:cs typeface="Times New Roman" pitchFamily="18" charset="0"/>
              </a:rPr>
              <a:t>Будьте терпеливы, верьте в себя и ребенка, радуйтесь каждому мгновению, проведенному рядом с ним!</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0661987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natalidrukina.ru/attachments/Image/15_1.jpg?template=generic"/>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2" y="188639"/>
            <a:ext cx="8856984" cy="6296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033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8424936" cy="4752528"/>
          </a:xfrm>
        </p:spPr>
        <p:txBody>
          <a:bodyPr/>
          <a:lstStyle/>
          <a:p>
            <a:pPr marL="0" indent="0" algn="l">
              <a:buNone/>
            </a:pPr>
            <a:r>
              <a:rPr lang="ru-RU" sz="3200" i="1" dirty="0">
                <a:solidFill>
                  <a:schemeClr val="accent5">
                    <a:lumMod val="75000"/>
                  </a:schemeClr>
                </a:solidFill>
                <a:effectLst/>
              </a:rPr>
              <a:t>Какими бы прекрасными ни были наши образовательные  учреждения, самыми главными мастерами, формирующими разум и мысли малышей являются мать и отец</a:t>
            </a:r>
            <a:br>
              <a:rPr lang="ru-RU" sz="3200" dirty="0">
                <a:effectLst/>
              </a:rPr>
            </a:br>
            <a:r>
              <a:rPr lang="ru-RU" sz="3200" i="1" dirty="0">
                <a:effectLst/>
              </a:rPr>
              <a:t>                        </a:t>
            </a:r>
            <a:r>
              <a:rPr lang="ru-RU" sz="3200" i="1" dirty="0">
                <a:solidFill>
                  <a:schemeClr val="accent2">
                    <a:lumMod val="50000"/>
                  </a:schemeClr>
                </a:solidFill>
                <a:effectLst/>
              </a:rPr>
              <a:t>В.А. Сухомлинский</a:t>
            </a:r>
            <a:br>
              <a:rPr lang="ru-RU" sz="3200" dirty="0">
                <a:solidFill>
                  <a:schemeClr val="accent2">
                    <a:lumMod val="50000"/>
                  </a:schemeClr>
                </a:solidFill>
                <a:effectLst/>
              </a:rPr>
            </a:br>
            <a:endParaRPr lang="ru-RU" sz="3200" dirty="0">
              <a:solidFill>
                <a:schemeClr val="accent2">
                  <a:lumMod val="50000"/>
                </a:schemeClr>
              </a:solidFill>
            </a:endParaRPr>
          </a:p>
        </p:txBody>
      </p:sp>
      <p:pic>
        <p:nvPicPr>
          <p:cNvPr id="16386" name="Picture 2" descr="http://natalidrukina.ru/attachments/Image/15_1.jpg?template=generic"/>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83768" y="3717032"/>
            <a:ext cx="4104456" cy="2917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700813"/>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743</TotalTime>
  <Words>3626</Words>
  <Application>Microsoft Office PowerPoint</Application>
  <PresentationFormat>Экран (4:3)</PresentationFormat>
  <Paragraphs>70</Paragraphs>
  <Slides>33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33</vt:i4>
      </vt:variant>
    </vt:vector>
  </HeadingPairs>
  <TitlesOfParts>
    <vt:vector size="38" baseType="lpstr">
      <vt:lpstr>Franklin Gothic Medium Cond</vt:lpstr>
      <vt:lpstr>Georgia</vt:lpstr>
      <vt:lpstr>Times New Roman</vt:lpstr>
      <vt:lpstr>Trebuchet MS</vt:lpstr>
      <vt:lpstr>Воздушный поток</vt:lpstr>
      <vt:lpstr>Адаптация к школе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Как оказать ребенку помощь в адаптации к школе?  </vt:lpstr>
      <vt:lpstr>Презентация PowerPoint</vt:lpstr>
      <vt:lpstr>Презентация PowerPoint</vt:lpstr>
      <vt:lpstr>Презентация PowerPoint</vt:lpstr>
      <vt:lpstr>Презентация PowerPoint</vt:lpstr>
      <vt:lpstr>Практические советы родителям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Какими бы прекрасными ни были наши образовательные  учреждения, самыми главными мастерами, формирующими разум и мысли малышей являются мать и отец                         В.А. Сухомлинский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Екатерина Чимутова</cp:lastModifiedBy>
  <cp:revision>27</cp:revision>
  <dcterms:created xsi:type="dcterms:W3CDTF">2020-09-08T06:59:29Z</dcterms:created>
  <dcterms:modified xsi:type="dcterms:W3CDTF">2026-09-01T16:07:56Z</dcterms:modified>
</cp:coreProperties>
</file>