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6"/>
  </p:notesMasterIdLst>
  <p:sldIdLst>
    <p:sldId id="258" r:id="rId2"/>
    <p:sldId id="256" r:id="rId3"/>
    <p:sldId id="257" r:id="rId4"/>
    <p:sldId id="259" r:id="rId5"/>
    <p:sldId id="260" r:id="rId6"/>
    <p:sldId id="262" r:id="rId7"/>
    <p:sldId id="261" r:id="rId8"/>
    <p:sldId id="290" r:id="rId9"/>
    <p:sldId id="291" r:id="rId10"/>
    <p:sldId id="302" r:id="rId11"/>
    <p:sldId id="303" r:id="rId12"/>
    <p:sldId id="306" r:id="rId13"/>
    <p:sldId id="270" r:id="rId14"/>
    <p:sldId id="277" r:id="rId15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248" autoAdjust="0"/>
    <p:restoredTop sz="92605" autoAdjust="0"/>
  </p:normalViewPr>
  <p:slideViewPr>
    <p:cSldViewPr>
      <p:cViewPr varScale="1">
        <p:scale>
          <a:sx n="79" d="100"/>
          <a:sy n="79" d="100"/>
        </p:scale>
        <p:origin x="1541" y="91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microsoft.com/office/2016/11/relationships/changesInfo" Target="changesInfos/changesInfo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Екатерина Чимутова" userId="4e1c11216741eefa" providerId="LiveId" clId="{E01BB03D-4D9F-4CF2-BCCB-B77BB2E13832}"/>
    <pc:docChg chg="custSel delSld modSld">
      <pc:chgData name="Екатерина Чимутова" userId="4e1c11216741eefa" providerId="LiveId" clId="{E01BB03D-4D9F-4CF2-BCCB-B77BB2E13832}" dt="2026-09-01T15:38:02.368" v="36" actId="27636"/>
      <pc:docMkLst>
        <pc:docMk/>
      </pc:docMkLst>
      <pc:sldChg chg="delSp modSp mod">
        <pc:chgData name="Екатерина Чимутова" userId="4e1c11216741eefa" providerId="LiveId" clId="{E01BB03D-4D9F-4CF2-BCCB-B77BB2E13832}" dt="2026-09-01T15:36:04.121" v="1" actId="20577"/>
        <pc:sldMkLst>
          <pc:docMk/>
          <pc:sldMk cId="0" sldId="258"/>
        </pc:sldMkLst>
        <pc:spChg chg="mod">
          <ac:chgData name="Екатерина Чимутова" userId="4e1c11216741eefa" providerId="LiveId" clId="{E01BB03D-4D9F-4CF2-BCCB-B77BB2E13832}" dt="2026-09-01T15:36:04.121" v="1" actId="20577"/>
          <ac:spMkLst>
            <pc:docMk/>
            <pc:sldMk cId="0" sldId="258"/>
            <ac:spMk id="9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9-01T15:36:01.481" v="0" actId="478"/>
          <ac:picMkLst>
            <pc:docMk/>
            <pc:sldMk cId="0" sldId="258"/>
            <ac:picMk id="10" creationId="{00000000-0000-0000-0000-000000000000}"/>
          </ac:picMkLst>
        </pc:picChg>
      </pc:sldChg>
      <pc:sldChg chg="delSp modSp mod">
        <pc:chgData name="Екатерина Чимутова" userId="4e1c11216741eefa" providerId="LiveId" clId="{E01BB03D-4D9F-4CF2-BCCB-B77BB2E13832}" dt="2026-09-01T15:36:36.006" v="13" actId="1076"/>
        <pc:sldMkLst>
          <pc:docMk/>
          <pc:sldMk cId="0" sldId="259"/>
        </pc:sldMkLst>
        <pc:spChg chg="mod">
          <ac:chgData name="Екатерина Чимутова" userId="4e1c11216741eefa" providerId="LiveId" clId="{E01BB03D-4D9F-4CF2-BCCB-B77BB2E13832}" dt="2026-09-01T15:36:16.758" v="8" actId="1076"/>
          <ac:spMkLst>
            <pc:docMk/>
            <pc:sldMk cId="0" sldId="259"/>
            <ac:spMk id="6" creationId="{00000000-0000-0000-0000-000000000000}"/>
          </ac:spMkLst>
        </pc:spChg>
        <pc:spChg chg="mod">
          <ac:chgData name="Екатерина Чимутова" userId="4e1c11216741eefa" providerId="LiveId" clId="{E01BB03D-4D9F-4CF2-BCCB-B77BB2E13832}" dt="2026-09-01T15:36:24.246" v="10" actId="1076"/>
          <ac:spMkLst>
            <pc:docMk/>
            <pc:sldMk cId="0" sldId="259"/>
            <ac:spMk id="7" creationId="{00000000-0000-0000-0000-000000000000}"/>
          </ac:spMkLst>
        </pc:spChg>
        <pc:spChg chg="mod">
          <ac:chgData name="Екатерина Чимутова" userId="4e1c11216741eefa" providerId="LiveId" clId="{E01BB03D-4D9F-4CF2-BCCB-B77BB2E13832}" dt="2026-09-01T15:36:33.383" v="12" actId="1076"/>
          <ac:spMkLst>
            <pc:docMk/>
            <pc:sldMk cId="0" sldId="259"/>
            <ac:spMk id="8" creationId="{00000000-0000-0000-0000-000000000000}"/>
          </ac:spMkLst>
        </pc:spChg>
        <pc:spChg chg="mod">
          <ac:chgData name="Екатерина Чимутова" userId="4e1c11216741eefa" providerId="LiveId" clId="{E01BB03D-4D9F-4CF2-BCCB-B77BB2E13832}" dt="2026-09-01T15:36:28.358" v="11" actId="1076"/>
          <ac:spMkLst>
            <pc:docMk/>
            <pc:sldMk cId="0" sldId="259"/>
            <ac:spMk id="9" creationId="{00000000-0000-0000-0000-000000000000}"/>
          </ac:spMkLst>
        </pc:spChg>
        <pc:spChg chg="mod">
          <ac:chgData name="Екатерина Чимутова" userId="4e1c11216741eefa" providerId="LiveId" clId="{E01BB03D-4D9F-4CF2-BCCB-B77BB2E13832}" dt="2026-09-01T15:36:36.006" v="13" actId="1076"/>
          <ac:spMkLst>
            <pc:docMk/>
            <pc:sldMk cId="0" sldId="259"/>
            <ac:spMk id="28" creationId="{00000000-0000-0000-0000-000000000000}"/>
          </ac:spMkLst>
        </pc:spChg>
        <pc:spChg chg="mod">
          <ac:chgData name="Екатерина Чимутова" userId="4e1c11216741eefa" providerId="LiveId" clId="{E01BB03D-4D9F-4CF2-BCCB-B77BB2E13832}" dt="2026-09-01T15:36:20.591" v="9" actId="1076"/>
          <ac:spMkLst>
            <pc:docMk/>
            <pc:sldMk cId="0" sldId="259"/>
            <ac:spMk id="29" creationId="{00000000-0000-0000-0000-000000000000}"/>
          </ac:spMkLst>
        </pc:spChg>
        <pc:picChg chg="del">
          <ac:chgData name="Екатерина Чимутова" userId="4e1c11216741eefa" providerId="LiveId" clId="{E01BB03D-4D9F-4CF2-BCCB-B77BB2E13832}" dt="2026-09-01T15:36:11.595" v="2" actId="478"/>
          <ac:picMkLst>
            <pc:docMk/>
            <pc:sldMk cId="0" sldId="259"/>
            <ac:picMk id="102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01T15:36:12.296" v="3" actId="478"/>
          <ac:picMkLst>
            <pc:docMk/>
            <pc:sldMk cId="0" sldId="259"/>
            <ac:picMk id="1027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01T15:36:12.757" v="4" actId="478"/>
          <ac:picMkLst>
            <pc:docMk/>
            <pc:sldMk cId="0" sldId="259"/>
            <ac:picMk id="1028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01T15:36:14.048" v="6" actId="478"/>
          <ac:picMkLst>
            <pc:docMk/>
            <pc:sldMk cId="0" sldId="259"/>
            <ac:picMk id="1029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01T15:36:13.569" v="5" actId="478"/>
          <ac:picMkLst>
            <pc:docMk/>
            <pc:sldMk cId="0" sldId="259"/>
            <ac:picMk id="1030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01T15:36:14.590" v="7" actId="478"/>
          <ac:picMkLst>
            <pc:docMk/>
            <pc:sldMk cId="0" sldId="259"/>
            <ac:picMk id="1031" creationId="{00000000-0000-0000-0000-000000000000}"/>
          </ac:picMkLst>
        </pc:picChg>
      </pc:sldChg>
      <pc:sldChg chg="modSp mod">
        <pc:chgData name="Екатерина Чимутова" userId="4e1c11216741eefa" providerId="LiveId" clId="{E01BB03D-4D9F-4CF2-BCCB-B77BB2E13832}" dt="2026-09-01T15:38:02.368" v="36" actId="27636"/>
        <pc:sldMkLst>
          <pc:docMk/>
          <pc:sldMk cId="0" sldId="277"/>
        </pc:sldMkLst>
        <pc:spChg chg="mod">
          <ac:chgData name="Екатерина Чимутова" userId="4e1c11216741eefa" providerId="LiveId" clId="{E01BB03D-4D9F-4CF2-BCCB-B77BB2E13832}" dt="2026-09-01T15:38:02.368" v="36" actId="27636"/>
          <ac:spMkLst>
            <pc:docMk/>
            <pc:sldMk cId="0" sldId="277"/>
            <ac:spMk id="4" creationId="{00000000-0000-0000-0000-000000000000}"/>
          </ac:spMkLst>
        </pc:spChg>
      </pc:sldChg>
      <pc:sldChg chg="del">
        <pc:chgData name="Екатерина Чимутова" userId="4e1c11216741eefa" providerId="LiveId" clId="{E01BB03D-4D9F-4CF2-BCCB-B77BB2E13832}" dt="2026-09-01T15:36:46.798" v="14" actId="2696"/>
        <pc:sldMkLst>
          <pc:docMk/>
          <pc:sldMk cId="0" sldId="289"/>
        </pc:sldMkLst>
      </pc:sldChg>
      <pc:sldChg chg="delSp modSp mod">
        <pc:chgData name="Екатерина Чимутова" userId="4e1c11216741eefa" providerId="LiveId" clId="{E01BB03D-4D9F-4CF2-BCCB-B77BB2E13832}" dt="2026-09-01T15:37:02.436" v="18" actId="1076"/>
        <pc:sldMkLst>
          <pc:docMk/>
          <pc:sldMk cId="0" sldId="291"/>
        </pc:sldMkLst>
        <pc:picChg chg="mod">
          <ac:chgData name="Екатерина Чимутова" userId="4e1c11216741eefa" providerId="LiveId" clId="{E01BB03D-4D9F-4CF2-BCCB-B77BB2E13832}" dt="2026-09-01T15:37:02.436" v="18" actId="1076"/>
          <ac:picMkLst>
            <pc:docMk/>
            <pc:sldMk cId="0" sldId="291"/>
            <ac:picMk id="4098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01T15:36:51.648" v="15" actId="478"/>
          <ac:picMkLst>
            <pc:docMk/>
            <pc:sldMk cId="0" sldId="291"/>
            <ac:picMk id="4099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9-01T15:37:19.797" v="21" actId="2696"/>
        <pc:sldMkLst>
          <pc:docMk/>
          <pc:sldMk cId="0" sldId="296"/>
        </pc:sldMkLst>
      </pc:sldChg>
      <pc:sldChg chg="delSp modSp mod">
        <pc:chgData name="Екатерина Чимутова" userId="4e1c11216741eefa" providerId="LiveId" clId="{E01BB03D-4D9F-4CF2-BCCB-B77BB2E13832}" dt="2026-09-01T15:37:32.247" v="26" actId="1076"/>
        <pc:sldMkLst>
          <pc:docMk/>
          <pc:sldMk cId="0" sldId="302"/>
        </pc:sldMkLst>
        <pc:picChg chg="mod">
          <ac:chgData name="Екатерина Чимутова" userId="4e1c11216741eefa" providerId="LiveId" clId="{E01BB03D-4D9F-4CF2-BCCB-B77BB2E13832}" dt="2026-09-01T15:37:29.350" v="25" actId="1076"/>
          <ac:picMkLst>
            <pc:docMk/>
            <pc:sldMk cId="0" sldId="302"/>
            <ac:picMk id="3074" creationId="{00000000-0000-0000-0000-000000000000}"/>
          </ac:picMkLst>
        </pc:picChg>
        <pc:picChg chg="mod">
          <ac:chgData name="Екатерина Чимутова" userId="4e1c11216741eefa" providerId="LiveId" clId="{E01BB03D-4D9F-4CF2-BCCB-B77BB2E13832}" dt="2026-09-01T15:37:32.247" v="26" actId="1076"/>
          <ac:picMkLst>
            <pc:docMk/>
            <pc:sldMk cId="0" sldId="302"/>
            <ac:picMk id="3075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01T15:37:25.962" v="24" actId="478"/>
          <ac:picMkLst>
            <pc:docMk/>
            <pc:sldMk cId="0" sldId="302"/>
            <ac:picMk id="307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01T15:37:24.510" v="22" actId="478"/>
          <ac:picMkLst>
            <pc:docMk/>
            <pc:sldMk cId="0" sldId="302"/>
            <ac:picMk id="4098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01T15:37:25.488" v="23" actId="478"/>
          <ac:picMkLst>
            <pc:docMk/>
            <pc:sldMk cId="0" sldId="302"/>
            <ac:picMk id="4099" creationId="{00000000-0000-0000-0000-000000000000}"/>
          </ac:picMkLst>
        </pc:picChg>
      </pc:sldChg>
      <pc:sldChg chg="delSp mod">
        <pc:chgData name="Екатерина Чимутова" userId="4e1c11216741eefa" providerId="LiveId" clId="{E01BB03D-4D9F-4CF2-BCCB-B77BB2E13832}" dt="2026-09-01T15:37:36.271" v="27" actId="478"/>
        <pc:sldMkLst>
          <pc:docMk/>
          <pc:sldMk cId="0" sldId="303"/>
        </pc:sldMkLst>
        <pc:picChg chg="del">
          <ac:chgData name="Екатерина Чимутова" userId="4e1c11216741eefa" providerId="LiveId" clId="{E01BB03D-4D9F-4CF2-BCCB-B77BB2E13832}" dt="2026-09-01T15:37:36.271" v="27" actId="478"/>
          <ac:picMkLst>
            <pc:docMk/>
            <pc:sldMk cId="0" sldId="303"/>
            <ac:picMk id="13" creationId="{00000000-0000-0000-0000-000000000000}"/>
          </ac:picMkLst>
        </pc:picChg>
      </pc:sldChg>
      <pc:sldChg chg="del">
        <pc:chgData name="Екатерина Чимутова" userId="4e1c11216741eefa" providerId="LiveId" clId="{E01BB03D-4D9F-4CF2-BCCB-B77BB2E13832}" dt="2026-09-01T15:37:09.160" v="19" actId="2696"/>
        <pc:sldMkLst>
          <pc:docMk/>
          <pc:sldMk cId="0" sldId="304"/>
        </pc:sldMkLst>
      </pc:sldChg>
      <pc:sldChg chg="del">
        <pc:chgData name="Екатерина Чимутова" userId="4e1c11216741eefa" providerId="LiveId" clId="{E01BB03D-4D9F-4CF2-BCCB-B77BB2E13832}" dt="2026-09-01T15:37:15.179" v="20" actId="2696"/>
        <pc:sldMkLst>
          <pc:docMk/>
          <pc:sldMk cId="0" sldId="305"/>
        </pc:sldMkLst>
      </pc:sldChg>
      <pc:sldChg chg="delSp modSp mod">
        <pc:chgData name="Екатерина Чимутова" userId="4e1c11216741eefa" providerId="LiveId" clId="{E01BB03D-4D9F-4CF2-BCCB-B77BB2E13832}" dt="2026-09-01T15:37:50.613" v="34" actId="1076"/>
        <pc:sldMkLst>
          <pc:docMk/>
          <pc:sldMk cId="0" sldId="306"/>
        </pc:sldMkLst>
        <pc:picChg chg="del">
          <ac:chgData name="Екатерина Чимутова" userId="4e1c11216741eefa" providerId="LiveId" clId="{E01BB03D-4D9F-4CF2-BCCB-B77BB2E13832}" dt="2026-09-01T15:37:40.074" v="28" actId="478"/>
          <ac:picMkLst>
            <pc:docMk/>
            <pc:sldMk cId="0" sldId="306"/>
            <ac:picMk id="1026" creationId="{00000000-0000-0000-0000-000000000000}"/>
          </ac:picMkLst>
        </pc:picChg>
        <pc:picChg chg="del">
          <ac:chgData name="Екатерина Чимутова" userId="4e1c11216741eefa" providerId="LiveId" clId="{E01BB03D-4D9F-4CF2-BCCB-B77BB2E13832}" dt="2026-09-01T15:37:40.529" v="29" actId="478"/>
          <ac:picMkLst>
            <pc:docMk/>
            <pc:sldMk cId="0" sldId="306"/>
            <ac:picMk id="1027" creationId="{00000000-0000-0000-0000-000000000000}"/>
          </ac:picMkLst>
        </pc:picChg>
        <pc:picChg chg="mod">
          <ac:chgData name="Екатерина Чимутова" userId="4e1c11216741eefa" providerId="LiveId" clId="{E01BB03D-4D9F-4CF2-BCCB-B77BB2E13832}" dt="2026-09-01T15:37:50.613" v="34" actId="1076"/>
          <ac:picMkLst>
            <pc:docMk/>
            <pc:sldMk cId="0" sldId="306"/>
            <ac:picMk id="1028" creationId="{00000000-0000-0000-0000-000000000000}"/>
          </ac:picMkLst>
        </pc:picChg>
        <pc:picChg chg="mod">
          <ac:chgData name="Екатерина Чимутова" userId="4e1c11216741eefa" providerId="LiveId" clId="{E01BB03D-4D9F-4CF2-BCCB-B77BB2E13832}" dt="2026-09-01T15:37:45.791" v="32" actId="1076"/>
          <ac:picMkLst>
            <pc:docMk/>
            <pc:sldMk cId="0" sldId="306"/>
            <ac:picMk id="1029" creationId="{00000000-0000-0000-0000-000000000000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EB5704-73CB-4E3D-995C-27454062CD88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3D90F30-BE0E-492B-A319-33B6055FD76D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106E36-FD25-4E2D-B0AA-010F637433A0}" type="datetimeFigureOut">
              <a:rPr lang="ru-RU" smtClean="0"/>
              <a:pPr/>
              <a:t>01.09.2026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25C68B6-61C2-468F-89AB-4B9F7531AA68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http://media.meta.ua/files/pic/0/25/97/CT5vQYrNXs.jpg?2010-05-07%2018:47:4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hyperlink" Target="mailto:azimetova-narmina1983@mail.ru" TargetMode="Externa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http://media.meta.ua/files/pic/0/25/97/CT5vQYrNXs.jpg?2010-05-07%2018:47:4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http://media.meta.ua/files/pic/0/25/97/CT5vQYrNXs.jpg?2010-05-07%2018:47:4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http://media.meta.ua/files/pic/0/25/97/CT5vQYrNXs.jpg?2010-05-07%2018:47:4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http://media.meta.ua/files/pic/0/25/97/CT5vQYrNXs.jpg?2010-05-07%2018:47:4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hyperlink" Target="https://sites.google.com/site/legokonstruirovanievdou/stihi-pro-lego" TargetMode="External"/><Relationship Id="rId5" Type="http://schemas.openxmlformats.org/officeDocument/2006/relationships/hyperlink" Target="http://www.lego.com/ru-ru/" TargetMode="External"/><Relationship Id="rId4" Type="http://schemas.openxmlformats.org/officeDocument/2006/relationships/hyperlink" Target="https://www.prodlenka.org/metodicheskie-razrabotki/doshkolnoe-obrazovanie/inoe/265944-konspekt-otkrytogo-zanjatija-po-legokonstruir.html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9.jpeg"/><Relationship Id="rId3" Type="http://schemas.openxmlformats.org/officeDocument/2006/relationships/image" Target="http://media.meta.ua/files/pic/0/25/97/CT5vQYrNXs.jpg?2010-05-07%2018:47:48" TargetMode="External"/><Relationship Id="rId7" Type="http://schemas.openxmlformats.org/officeDocument/2006/relationships/image" Target="../media/image8.jpeg"/><Relationship Id="rId12" Type="http://schemas.openxmlformats.org/officeDocument/2006/relationships/image" Target="../media/image1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7.jpeg"/><Relationship Id="rId11" Type="http://schemas.openxmlformats.org/officeDocument/2006/relationships/image" Target="../media/image12.jpeg"/><Relationship Id="rId5" Type="http://schemas.openxmlformats.org/officeDocument/2006/relationships/image" Target="../media/image6.jpeg"/><Relationship Id="rId10" Type="http://schemas.openxmlformats.org/officeDocument/2006/relationships/image" Target="../media/image11.png"/><Relationship Id="rId4" Type="http://schemas.openxmlformats.org/officeDocument/2006/relationships/image" Target="../media/image5.jpeg"/><Relationship Id="rId9" Type="http://schemas.openxmlformats.org/officeDocument/2006/relationships/image" Target="../media/image10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http://media.meta.ua/files/pic/0/25/97/CT5vQYrNXs.jpg?2010-05-07%2018:47:4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15.png"/><Relationship Id="rId4" Type="http://schemas.openxmlformats.org/officeDocument/2006/relationships/image" Target="../media/image14.jpe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http://media.meta.ua/files/pic/0/25/97/CT5vQYrNXs.jpg?2010-05-07%2018:47:48" TargetMode="External"/><Relationship Id="rId7" Type="http://schemas.openxmlformats.org/officeDocument/2006/relationships/image" Target="../media/image19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8.jpeg"/><Relationship Id="rId5" Type="http://schemas.openxmlformats.org/officeDocument/2006/relationships/image" Target="../media/image17.jpeg"/><Relationship Id="rId4" Type="http://schemas.openxmlformats.org/officeDocument/2006/relationships/image" Target="../media/image16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http://media.meta.ua/files/pic/0/25/97/CT5vQYrNXs.jpg?2010-05-07%2018:47:4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1.jpeg"/><Relationship Id="rId4" Type="http://schemas.openxmlformats.org/officeDocument/2006/relationships/image" Target="../media/image20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http://media.meta.ua/files/pic/0/25/97/CT5vQYrNXs.jpg?2010-05-07%2018:47:4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4.jpeg"/><Relationship Id="rId5" Type="http://schemas.openxmlformats.org/officeDocument/2006/relationships/image" Target="../media/image23.jpeg"/><Relationship Id="rId4" Type="http://schemas.openxmlformats.org/officeDocument/2006/relationships/image" Target="../media/image22.jpe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9.jpeg"/><Relationship Id="rId3" Type="http://schemas.openxmlformats.org/officeDocument/2006/relationships/image" Target="http://media.meta.ua/files/pic/0/25/97/CT5vQYrNXs.jpg?2010-05-07%2018:47:48" TargetMode="External"/><Relationship Id="rId7" Type="http://schemas.openxmlformats.org/officeDocument/2006/relationships/image" Target="../media/image28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9" Type="http://schemas.openxmlformats.org/officeDocument/2006/relationships/image" Target="../media/image30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http://media.meta.ua/files/pic/0/25/97/CT5vQYrNXs.jpg?2010-05-07%2018:47:4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32.jpeg"/><Relationship Id="rId4" Type="http://schemas.openxmlformats.org/officeDocument/2006/relationships/image" Target="../media/image31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http://media.meta.ua/files/pic/0/25/97/CT5vQYrNXs.jpg?2010-05-07%2018:47:4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http://media.meta.ua/files/pic/0/25/97/CT5vQYrNXs.jpg?2010-05-07%2018:47:48" TargetMode="Externa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3.jpeg"/><Relationship Id="rId4" Type="http://schemas.openxmlformats.org/officeDocument/2006/relationships/hyperlink" Target="mailto:azimetova-narmina1983@mail.ru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6" name="Содержимое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main_image" descr="http://media.meta.ua/files/pic/0/25/97/CT5vQYrNXs.jpg?2010-05-07%2018:47:48"/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4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Прямоугольник 6"/>
          <p:cNvSpPr/>
          <p:nvPr/>
        </p:nvSpPr>
        <p:spPr>
          <a:xfrm>
            <a:off x="464035" y="338119"/>
            <a:ext cx="839073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Муниципальное  бюджетное дошкольное образовательное учреждение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детский сад «Сибирячок»  (МБДОУ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д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/с «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Сибирячок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»).</a:t>
            </a:r>
          </a:p>
          <a:p>
            <a:pPr algn="ctr"/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Сургутский район,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г.п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. Белый Яр</a:t>
            </a:r>
            <a:br>
              <a:rPr lang="ru-RU" dirty="0">
                <a:latin typeface="Times New Roman" pitchFamily="18" charset="0"/>
                <a:cs typeface="Times New Roman" pitchFamily="18" charset="0"/>
              </a:rPr>
            </a:br>
            <a:endParaRPr lang="ru-RU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Прямоугольник 7"/>
          <p:cNvSpPr/>
          <p:nvPr/>
        </p:nvSpPr>
        <p:spPr>
          <a:xfrm>
            <a:off x="919106" y="1876566"/>
            <a:ext cx="8072494" cy="147732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Тема организованной образовательной деятельности по 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LEGO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-конструированию для детей старшего дошкольного возраста и родителей:</a:t>
            </a:r>
            <a:r>
              <a:rPr lang="en-US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400" dirty="0" err="1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Майло</a:t>
            </a:r>
            <a:r>
              <a:rPr lang="ru-RU" sz="2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, научный вездеход»</a:t>
            </a:r>
            <a:endParaRPr lang="ru-RU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(Художественно-эстетическое развитие)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070176" y="4516442"/>
            <a:ext cx="5616624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Азиметова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Нармина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Азимовна</a:t>
            </a:r>
            <a:endParaRPr lang="ru-RU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воспитатель высшей квалификационной категории</a:t>
            </a:r>
          </a:p>
          <a:p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azimetova-narmina1983@mail.ru</a:t>
            </a:r>
            <a:endParaRPr lang="en-US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endParaRPr lang="ru-RU" b="1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pPr algn="ctr"/>
            <a:r>
              <a:rPr lang="ru-RU" sz="16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2025 год</a:t>
            </a:r>
          </a:p>
        </p:txBody>
      </p:sp>
      <p:pic>
        <p:nvPicPr>
          <p:cNvPr id="11" name="Рисунок 10" descr="ПРОСМОТРИТЕ ИНСТРУКЦИИ ПО СБОРКЕ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724650" y="3357562"/>
            <a:ext cx="2419350" cy="13620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main_image" descr="http://media.meta.ua/files/pic/0/25/97/CT5vQYrNXs.jpg?2010-05-07%2018:47:48"/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4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193" name="Rectangle 1"/>
          <p:cNvSpPr>
            <a:spLocks noChangeArrowheads="1"/>
          </p:cNvSpPr>
          <p:nvPr/>
        </p:nvSpPr>
        <p:spPr bwMode="auto">
          <a:xfrm>
            <a:off x="357157" y="571480"/>
            <a:ext cx="8501123" cy="9233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</a:pPr>
            <a:r>
              <a:rPr kumimoji="0" lang="ru-RU" b="1" i="0" u="none" strike="noStrike" cap="none" normalizeH="0" baseline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Цель: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развивать познавательно-исследовательскую и конструктивную деятельность детей и родителей (законных представителей) средствами LEGO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WeDo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2.0.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endPara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Прямоугольник 5"/>
          <p:cNvSpPr/>
          <p:nvPr/>
        </p:nvSpPr>
        <p:spPr>
          <a:xfrm>
            <a:off x="4071934" y="1214422"/>
            <a:ext cx="984950" cy="369332"/>
          </a:xfrm>
          <a:prstGeom prst="rect">
            <a:avLst/>
          </a:prstGeom>
          <a:solidFill>
            <a:schemeClr val="bg1"/>
          </a:solidFill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Задачи: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214282" y="1928802"/>
            <a:ext cx="228601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Обучающие: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2500298" y="1928802"/>
            <a:ext cx="192882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Развивающие:</a:t>
            </a:r>
          </a:p>
        </p:txBody>
      </p:sp>
      <p:sp>
        <p:nvSpPr>
          <p:cNvPr id="10" name="Прямоугольник 9"/>
          <p:cNvSpPr/>
          <p:nvPr/>
        </p:nvSpPr>
        <p:spPr>
          <a:xfrm>
            <a:off x="4500562" y="1928802"/>
            <a:ext cx="2500330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Воспитывающие:</a:t>
            </a:r>
          </a:p>
        </p:txBody>
      </p:sp>
      <p:sp>
        <p:nvSpPr>
          <p:cNvPr id="11" name="Прямоугольник 10"/>
          <p:cNvSpPr/>
          <p:nvPr/>
        </p:nvSpPr>
        <p:spPr>
          <a:xfrm>
            <a:off x="6572264" y="1928802"/>
            <a:ext cx="25717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6">
                    <a:lumMod val="75000"/>
                  </a:schemeClr>
                </a:solidFill>
                <a:latin typeface="Times New Roman" pitchFamily="18" charset="0"/>
                <a:cs typeface="Times New Roman" pitchFamily="18" charset="0"/>
              </a:rPr>
              <a:t>Здоровьесберегающие:</a:t>
            </a:r>
          </a:p>
        </p:txBody>
      </p:sp>
      <p:sp>
        <p:nvSpPr>
          <p:cNvPr id="12" name="Прямоугольник 11"/>
          <p:cNvSpPr/>
          <p:nvPr/>
        </p:nvSpPr>
        <p:spPr>
          <a:xfrm>
            <a:off x="214282" y="2285992"/>
            <a:ext cx="2357454" cy="5262979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способствовать умению осуществлять элементарный анализ объектов, выделять целое и части, передавать характерные особенности постройки, опираясь на схему с использованием ЛЕГО конструктора;</a:t>
            </a:r>
          </a:p>
          <a:p>
            <a:pPr lvl="0">
              <a:buFont typeface="Wingdings" pitchFamily="2" charset="2"/>
              <a:buChar char="v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Закрепить умение детей и родителей строить по инструкции, повысить компетенцию родителей;</a:t>
            </a:r>
          </a:p>
          <a:p>
            <a:pPr>
              <a:buFont typeface="Wingdings" pitchFamily="2" charset="2"/>
              <a:buChar char="v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учить пользоваться программой</a:t>
            </a:r>
            <a:r>
              <a:rPr lang="ru-RU" sz="1400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LEGO </a:t>
            </a:r>
            <a:r>
              <a:rPr lang="ru-RU" sz="1400" dirty="0" err="1">
                <a:latin typeface="Times New Roman" pitchFamily="18" charset="0"/>
                <a:cs typeface="Times New Roman" pitchFamily="18" charset="0"/>
              </a:rPr>
              <a:t>WeDo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2.0;  </a:t>
            </a:r>
          </a:p>
          <a:p>
            <a:pPr lvl="0">
              <a:buFont typeface="Wingdings" pitchFamily="2" charset="2"/>
              <a:buChar char="v"/>
            </a:pPr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формировать умение доводить начатое дело до конца.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Прямоугольник 12"/>
          <p:cNvSpPr/>
          <p:nvPr/>
        </p:nvSpPr>
        <p:spPr>
          <a:xfrm>
            <a:off x="2714612" y="2285992"/>
            <a:ext cx="1928826" cy="289310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buFont typeface="Wingdings" pitchFamily="2" charset="2"/>
              <a:buChar char="v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развивать зрительное и пространственное восприятие; 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развивать наглядно-действенное мышление;</a:t>
            </a:r>
          </a:p>
          <a:p>
            <a:pPr lvl="0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развивать интерес к конструктивно-модельной деятельности.</a:t>
            </a:r>
          </a:p>
        </p:txBody>
      </p:sp>
      <p:sp>
        <p:nvSpPr>
          <p:cNvPr id="14" name="Прямоугольник 13"/>
          <p:cNvSpPr/>
          <p:nvPr/>
        </p:nvSpPr>
        <p:spPr>
          <a:xfrm>
            <a:off x="4857752" y="2285993"/>
            <a:ext cx="1785950" cy="332398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воспитывать у детей и родителей умение работать в коллективе сверстников, помогая, друг другу при совместной постройке;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>
              <a:buFont typeface="Wingdings" pitchFamily="2" charset="2"/>
              <a:buChar char="v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  воспитывать дружелюбие, сдержанность, стремление к самообразованию</a:t>
            </a:r>
          </a:p>
          <a:p>
            <a:endParaRPr lang="ru-RU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Прямоугольник 14"/>
          <p:cNvSpPr/>
          <p:nvPr/>
        </p:nvSpPr>
        <p:spPr>
          <a:xfrm>
            <a:off x="7072330" y="2285992"/>
            <a:ext cx="1714512" cy="3754874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создание положительной психологической атмосферы на занятии, снижение эмоционального напряжения;</a:t>
            </a:r>
          </a:p>
          <a:p>
            <a:pPr lvl="0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развитие мелкой моторики и тактильного восприятия;</a:t>
            </a:r>
          </a:p>
          <a:p>
            <a:pPr lvl="0"/>
            <a:endParaRPr lang="ru-RU" sz="1400" dirty="0">
              <a:latin typeface="Times New Roman" pitchFamily="18" charset="0"/>
              <a:cs typeface="Times New Roman" pitchFamily="18" charset="0"/>
            </a:endParaRPr>
          </a:p>
          <a:p>
            <a:pPr lvl="0">
              <a:buFont typeface="Wingdings" pitchFamily="2" charset="2"/>
              <a:buChar char="v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развитие зрительного восприятия (цвет, форма, величина).</a:t>
            </a:r>
          </a:p>
        </p:txBody>
      </p:sp>
      <p:cxnSp>
        <p:nvCxnSpPr>
          <p:cNvPr id="17" name="Прямая со стрелкой 16"/>
          <p:cNvCxnSpPr>
            <a:stCxn id="6" idx="1"/>
          </p:cNvCxnSpPr>
          <p:nvPr/>
        </p:nvCxnSpPr>
        <p:spPr>
          <a:xfrm rot="10800000" flipV="1">
            <a:off x="1992644" y="1399088"/>
            <a:ext cx="2079291" cy="52971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Прямая со стрелкой 18"/>
          <p:cNvCxnSpPr>
            <a:stCxn id="6" idx="3"/>
          </p:cNvCxnSpPr>
          <p:nvPr/>
        </p:nvCxnSpPr>
        <p:spPr>
          <a:xfrm>
            <a:off x="5056884" y="1399088"/>
            <a:ext cx="2079293" cy="529714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Прямая со стрелкой 20"/>
          <p:cNvCxnSpPr/>
          <p:nvPr/>
        </p:nvCxnSpPr>
        <p:spPr>
          <a:xfrm rot="10800000" flipV="1">
            <a:off x="3571868" y="1571612"/>
            <a:ext cx="642942" cy="42862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 стрелкой 30"/>
          <p:cNvCxnSpPr/>
          <p:nvPr/>
        </p:nvCxnSpPr>
        <p:spPr>
          <a:xfrm>
            <a:off x="5000628" y="1571612"/>
            <a:ext cx="642942" cy="428628"/>
          </a:xfrm>
          <a:prstGeom prst="straightConnector1">
            <a:avLst/>
          </a:prstGeom>
          <a:ln>
            <a:solidFill>
              <a:srgbClr val="C0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Рисунок 19" descr="C:\Users\имамм\Desktop\для лэпбука\3.pn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071802" y="5357826"/>
            <a:ext cx="2809871" cy="15001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main_image" descr="http://media.meta.ua/files/pic/0/25/97/CT5vQYrNXs.jpg?2010-05-07%2018:47:48"/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296400" cy="7010400"/>
          </a:xfrm>
          <a:prstGeom prst="rect">
            <a:avLst/>
          </a:prstGeom>
          <a:solidFill>
            <a:srgbClr val="FFFF00"/>
          </a:solidFill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714480" y="500042"/>
            <a:ext cx="5801140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kern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Интеграция образовательных областей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642910" y="1142984"/>
            <a:ext cx="3500462" cy="646331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Социально-коммуникативное</a:t>
            </a:r>
          </a:p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                    развитие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5214942" y="1214422"/>
            <a:ext cx="3357586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Познавательное развитие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714348" y="4131238"/>
            <a:ext cx="2928958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Речевое развитие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5072066" y="4143380"/>
            <a:ext cx="3500462" cy="369332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Физическое  развитие</a:t>
            </a:r>
          </a:p>
        </p:txBody>
      </p:sp>
      <p:sp>
        <p:nvSpPr>
          <p:cNvPr id="17" name="Скругленный прямоугольник 16"/>
          <p:cNvSpPr/>
          <p:nvPr/>
        </p:nvSpPr>
        <p:spPr>
          <a:xfrm>
            <a:off x="5000628" y="1785926"/>
            <a:ext cx="3786214" cy="2286016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chilly" dir="t"/>
          </a:scene3d>
          <a:sp3d z="-127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" tIns="53340" rIns="17780" bIns="17780" numCol="1" spcCol="1270" anchor="t" anchorCtr="0">
            <a:noAutofit/>
          </a:bodyPr>
          <a:lstStyle/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Техническое конструирование – воплощение замысла из деталей </a:t>
            </a:r>
            <a:r>
              <a:rPr lang="en-US" sz="1400" dirty="0">
                <a:latin typeface="Times New Roman" pitchFamily="18" charset="0"/>
                <a:cs typeface="Times New Roman" pitchFamily="18" charset="0"/>
              </a:rPr>
              <a:t>LEGO</a:t>
            </a: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-конструктора. </a:t>
            </a:r>
          </a:p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формирование первичных представлений о себе, других людях, объектах окружающего мира, о свойствах и отношениях объектов окружающего мира (форме, цвете, размере, материале, звучании, ритме, темпе, количестве, числе, части и целом, пространстве и времени, движении и покое, причинах и следствиях и др.)</a:t>
            </a:r>
            <a:endParaRPr lang="ru-RU" sz="14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8" name="Скругленный прямоугольник 27"/>
          <p:cNvSpPr/>
          <p:nvPr/>
        </p:nvSpPr>
        <p:spPr>
          <a:xfrm>
            <a:off x="5286380" y="4643446"/>
            <a:ext cx="3286148" cy="171451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chilly" dir="t"/>
          </a:scene3d>
          <a:sp3d z="-127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" tIns="53340" rIns="17780" bIns="17780" numCol="1" spcCol="1270" anchor="t" anchorCtr="0">
            <a:noAutofit/>
          </a:bodyPr>
          <a:lstStyle/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сохранение и укрепление физического и психического здоровья детей;</a:t>
            </a:r>
          </a:p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формирование представлений о здоровом образе жизни .</a:t>
            </a:r>
          </a:p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Координация движения, крупной и мелкой моторики обеих рук.</a:t>
            </a:r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14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Скругленный прямоугольник 28"/>
          <p:cNvSpPr/>
          <p:nvPr/>
        </p:nvSpPr>
        <p:spPr>
          <a:xfrm>
            <a:off x="642910" y="1785926"/>
            <a:ext cx="3357586" cy="221457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chilly" dir="t"/>
          </a:scene3d>
          <a:sp3d z="-127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" tIns="53340" rIns="17780" bIns="17780" numCol="1" spcCol="1270" anchor="t" anchorCtr="0">
            <a:noAutofit/>
          </a:bodyPr>
          <a:lstStyle/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Создание совместных построек, объединенных одной идеей, одним проектом. развитие общения и взаимодействия ребенка со взрослыми и сверстниками; </a:t>
            </a:r>
          </a:p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формирование готовности к совместной деятельности со сверстниками; </a:t>
            </a:r>
          </a:p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формирование позитивных установок к различным видам труда и творчества</a:t>
            </a:r>
            <a:endParaRPr lang="ru-RU" sz="1400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  <a:p>
            <a:pPr marL="114300" lvl="1" indent="-114300" algn="l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endParaRPr lang="ru-RU" sz="1400" kern="12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0" name="Скругленный прямоугольник 29"/>
          <p:cNvSpPr/>
          <p:nvPr/>
        </p:nvSpPr>
        <p:spPr>
          <a:xfrm>
            <a:off x="714348" y="4643446"/>
            <a:ext cx="3429024" cy="1785950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bg1"/>
            </a:solidFill>
          </a:ln>
          <a:scene3d>
            <a:camera prst="orthographicFront"/>
            <a:lightRig rig="chilly" dir="t"/>
          </a:scene3d>
          <a:sp3d z="-12700"/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 spcFirstLastPara="0" vert="horz" wrap="square" lIns="17780" tIns="53340" rIns="17780" bIns="17780" numCol="1" spcCol="1270" anchor="t" anchorCtr="0">
            <a:noAutofit/>
          </a:bodyPr>
          <a:lstStyle/>
          <a:p>
            <a:pPr marL="114300" lvl="1" indent="-114300" defTabSz="622300">
              <a:lnSpc>
                <a:spcPct val="90000"/>
              </a:lnSpc>
              <a:spcBef>
                <a:spcPct val="0"/>
              </a:spcBef>
              <a:spcAft>
                <a:spcPct val="15000"/>
              </a:spcAft>
              <a:buChar char="••"/>
            </a:pPr>
            <a:r>
              <a:rPr lang="ru-RU" sz="1400" dirty="0">
                <a:latin typeface="Times New Roman" pitchFamily="18" charset="0"/>
                <a:cs typeface="Times New Roman" pitchFamily="18" charset="0"/>
              </a:rPr>
              <a:t>Работа над развитием фонетического слуха, звуковой и интонационной культуры речи словообразованием, формированием звуковой аналитико-синтетической активности как предпосылки обучения грамоте.</a:t>
            </a:r>
            <a:endParaRPr lang="ru-RU" sz="1400" kern="1200" dirty="0"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" name="main_image" descr="http://media.meta.ua/files/pic/0/25/97/CT5vQYrNXs.jpg?2010-05-07%2018:47:48"/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4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3286116" y="285728"/>
            <a:ext cx="292895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Методы и приёмы: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57224" y="1711153"/>
            <a:ext cx="1857388" cy="50006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Словесный</a:t>
            </a:r>
          </a:p>
        </p:txBody>
      </p:sp>
      <p:sp>
        <p:nvSpPr>
          <p:cNvPr id="7" name="Прямоугольник 6"/>
          <p:cNvSpPr/>
          <p:nvPr/>
        </p:nvSpPr>
        <p:spPr>
          <a:xfrm>
            <a:off x="3563888" y="2857496"/>
            <a:ext cx="1857388" cy="428628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Практический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6858016" y="3577006"/>
            <a:ext cx="1785950" cy="50006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Наглядно-демонстрационный</a:t>
            </a:r>
          </a:p>
        </p:txBody>
      </p:sp>
      <p:sp>
        <p:nvSpPr>
          <p:cNvPr id="9" name="Прямоугольник 8"/>
          <p:cNvSpPr/>
          <p:nvPr/>
        </p:nvSpPr>
        <p:spPr>
          <a:xfrm>
            <a:off x="3607587" y="5257800"/>
            <a:ext cx="1928826" cy="50004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Игровой</a:t>
            </a:r>
          </a:p>
        </p:txBody>
      </p:sp>
      <p:pic>
        <p:nvPicPr>
          <p:cNvPr id="3074" name="Picture 2" descr="C:\Documents and Settings\Алина\Рабочий стол\Мой ЛУЧШИЙ УРОК фото\IMG_4560.JPG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3930442" y="-357214"/>
            <a:ext cx="3477600" cy="2318400"/>
          </a:xfrm>
          <a:prstGeom prst="rect">
            <a:avLst/>
          </a:prstGeom>
          <a:noFill/>
        </p:spPr>
      </p:pic>
      <p:sp>
        <p:nvSpPr>
          <p:cNvPr id="28" name="Прямоугольник 27"/>
          <p:cNvSpPr/>
          <p:nvPr/>
        </p:nvSpPr>
        <p:spPr>
          <a:xfrm>
            <a:off x="6858016" y="5876130"/>
            <a:ext cx="1928826" cy="500066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Использование  </a:t>
            </a:r>
            <a:r>
              <a:rPr lang="ru-RU" sz="14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ИКТ-технологии</a:t>
            </a:r>
            <a:endParaRPr lang="ru-RU" sz="1400" b="1" dirty="0">
              <a:solidFill>
                <a:schemeClr val="accent2">
                  <a:lumMod val="50000"/>
                </a:scheme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9" name="Прямоугольник 28"/>
          <p:cNvSpPr/>
          <p:nvPr/>
        </p:nvSpPr>
        <p:spPr>
          <a:xfrm>
            <a:off x="785786" y="4077072"/>
            <a:ext cx="2000264" cy="500042"/>
          </a:xfrm>
          <a:prstGeom prst="rect">
            <a:avLst/>
          </a:prstGeom>
          <a:ln/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ru-RU" sz="14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Репродуктивный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main_image" descr="http://media.meta.ua/files/pic/0/25/97/CT5vQYrNXs.jpg?2010-05-07%2018:47:48"/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797" y="0"/>
            <a:ext cx="92964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Прямоугольник 4"/>
          <p:cNvSpPr/>
          <p:nvPr/>
        </p:nvSpPr>
        <p:spPr>
          <a:xfrm>
            <a:off x="1119784" y="458797"/>
            <a:ext cx="7358114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defRPr/>
            </a:pPr>
            <a:r>
              <a:rPr lang="ru-RU" sz="2400" b="1" kern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Программно–методическое обеспечение ООД:</a:t>
            </a:r>
          </a:p>
        </p:txBody>
      </p:sp>
      <p:sp>
        <p:nvSpPr>
          <p:cNvPr id="6" name="Прямоугольник 5"/>
          <p:cNvSpPr/>
          <p:nvPr/>
        </p:nvSpPr>
        <p:spPr>
          <a:xfrm>
            <a:off x="827584" y="1152058"/>
            <a:ext cx="7920880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Оборудование: </a:t>
            </a:r>
            <a:r>
              <a:rPr lang="ru-RU" i="1" u="sng" dirty="0">
                <a:latin typeface="Times New Roman" pitchFamily="18" charset="0"/>
                <a:cs typeface="Times New Roman" pitchFamily="18" charset="0"/>
              </a:rPr>
              <a:t>для воспитателя: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компьютер, набор конструкторов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Lego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WEDO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2.0,проектор, видео ролик, буклеты для родителей, программа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Lego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WEDO 2.0;</a:t>
            </a: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dirty="0"/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dirty="0"/>
          </a:p>
        </p:txBody>
      </p:sp>
      <p:sp>
        <p:nvSpPr>
          <p:cNvPr id="7" name="Прямоугольник 6"/>
          <p:cNvSpPr/>
          <p:nvPr/>
        </p:nvSpPr>
        <p:spPr>
          <a:xfrm>
            <a:off x="827584" y="2071677"/>
            <a:ext cx="7992888" cy="23852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r>
              <a:rPr lang="ru-RU" b="1" dirty="0">
                <a:solidFill>
                  <a:srgbClr val="7030A0"/>
                </a:solidFill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Дидактический материал:</a:t>
            </a:r>
            <a:endParaRPr lang="ru-RU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dirty="0">
                <a:latin typeface="Times New Roman" pitchFamily="18" charset="0"/>
                <a:ea typeface="Calibri" pitchFamily="34" charset="0"/>
                <a:cs typeface="Times New Roman" pitchFamily="18" charset="0"/>
              </a:rPr>
              <a:t> раздаточный материал: </a:t>
            </a:r>
            <a:r>
              <a:rPr lang="ru-RU" i="1" u="sng" dirty="0">
                <a:latin typeface="Times New Roman" pitchFamily="18" charset="0"/>
                <a:cs typeface="Times New Roman" pitchFamily="18" charset="0"/>
              </a:rPr>
              <a:t>для детей и родителей 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столы, стулья,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планшеты на каждую пару., контейнеры – 4 шт., набор конструктора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Lego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WEDO 2.0,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лего-плата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на каждую пару, пипетки-10шт.,стаканы с водой,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лего-детали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i="1" dirty="0">
                <a:latin typeface="Times New Roman" pitchFamily="18" charset="0"/>
                <a:cs typeface="Times New Roman" pitchFamily="18" charset="0"/>
              </a:rPr>
              <a:t>бумажные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), ручки, буклеты для родителей, шары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гелевые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- 8 шт., смайлики.</a:t>
            </a: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lvl="0" algn="just" fontAlgn="base">
              <a:spcBef>
                <a:spcPct val="0"/>
              </a:spcBef>
              <a:spcAft>
                <a:spcPct val="0"/>
              </a:spcAft>
            </a:pPr>
            <a:endParaRPr lang="ru-RU" sz="500" dirty="0"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  <a:p>
            <a:pPr algn="just" fontAlgn="base">
              <a:spcBef>
                <a:spcPct val="0"/>
              </a:spcBef>
              <a:spcAft>
                <a:spcPct val="0"/>
              </a:spcAft>
              <a:buFont typeface="Arial" pitchFamily="34" charset="0"/>
              <a:buChar char="•"/>
            </a:pPr>
            <a:r>
              <a:rPr lang="ru-RU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Музыкальное сопровождение: 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Песня строителей (из м/ф</a:t>
            </a:r>
            <a:r>
              <a:rPr lang="en-US" dirty="0"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«Чебурашка») сл. и муз. Владимира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Шаинского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8" name="Прямоугольник 7"/>
          <p:cNvSpPr/>
          <p:nvPr/>
        </p:nvSpPr>
        <p:spPr>
          <a:xfrm>
            <a:off x="827584" y="4632661"/>
            <a:ext cx="8136904" cy="215443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Интернет ресурсы</a:t>
            </a:r>
            <a:r>
              <a:rPr lang="ru-RU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:</a:t>
            </a:r>
            <a:r>
              <a:rPr lang="en-US" sz="16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en-US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https://www.prodlenka.org/metodicheskie-razrabotki/doshkolnoe-obrazovanie/inoe/265944-konspekt-otkrytogo-zanjatija-po-legokonstruir.html</a:t>
            </a:r>
            <a:r>
              <a:rPr lang="ru-RU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</a:t>
            </a:r>
            <a:r>
              <a:rPr lang="en-US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1600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en-US" sz="1600" dirty="0">
                <a:latin typeface="Times New Roman" pitchFamily="18" charset="0"/>
                <a:cs typeface="Times New Roman" pitchFamily="18" charset="0"/>
                <a:hlinkClick r:id="rId5"/>
              </a:rPr>
              <a:t>http://www.lego.com/ru-ru/</a:t>
            </a:r>
            <a:r>
              <a:rPr lang="ru-RU" sz="1600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en-US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  <a:hlinkClick r:id="rId6"/>
              </a:rPr>
              <a:t>https://sites.google.com/site/legokonstruirovanievdou/stihi-pro-lego</a:t>
            </a:r>
            <a:r>
              <a:rPr lang="ru-RU" sz="16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endParaRPr lang="ru-RU" sz="1400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b="1" dirty="0">
              <a:solidFill>
                <a:srgbClr val="7030A0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main_image" descr="http://media.meta.ua/files/pic/0/25/97/CT5vQYrNXs.jpg?2010-05-07%2018:47:48"/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4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2357422" y="137380"/>
            <a:ext cx="4013278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ea typeface="Calibri" pitchFamily="34" charset="0"/>
                <a:cs typeface="Times New Roman" pitchFamily="18" charset="0"/>
              </a:rPr>
              <a:t>Методическая  литература:</a:t>
            </a:r>
            <a:endParaRPr lang="ru-RU" sz="2400" dirty="0">
              <a:solidFill>
                <a:schemeClr val="accent6">
                  <a:lumMod val="50000"/>
                </a:schemeClr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Times New Roman" pitchFamily="18" charset="0"/>
              <a:ea typeface="Calibri" pitchFamily="34" charset="0"/>
              <a:cs typeface="Times New Roman" pitchFamily="18" charset="0"/>
            </a:endParaRPr>
          </a:p>
        </p:txBody>
      </p:sp>
      <p:pic>
        <p:nvPicPr>
          <p:cNvPr id="14" name="Рисунок 13" descr="C:\Users\имамм\Desktop\893931d0ce36130641b7bcf204115588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88346">
            <a:off x="4920038" y="858556"/>
            <a:ext cx="1790700" cy="26898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4" descr="coverbig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386865">
            <a:off x="142844" y="3714752"/>
            <a:ext cx="1928826" cy="27135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9" name="Рисунок 18" descr="C:\Users\имамм\Desktop\ЛЕГО-роботенок\9785431002595-2015-- (2).jpg"/>
          <p:cNvPicPr/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522237">
            <a:off x="7067296" y="819180"/>
            <a:ext cx="1796308" cy="257501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" name="Рисунок 11" descr="1007929968.jpg"/>
          <p:cNvPicPr>
            <a:picLocks noChangeAspect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 rot="162525">
            <a:off x="7258547" y="3929066"/>
            <a:ext cx="1885453" cy="2707316"/>
          </a:xfrm>
          <a:prstGeom prst="rect">
            <a:avLst/>
          </a:prstGeom>
        </p:spPr>
      </p:pic>
      <p:pic>
        <p:nvPicPr>
          <p:cNvPr id="16" name="Рисунок 15" descr="2098175.jp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 rot="488742">
            <a:off x="4971553" y="3973080"/>
            <a:ext cx="2000264" cy="2757119"/>
          </a:xfrm>
          <a:prstGeom prst="rect">
            <a:avLst/>
          </a:prstGeom>
        </p:spPr>
      </p:pic>
      <p:pic>
        <p:nvPicPr>
          <p:cNvPr id="13" name="Рисунок 12" descr="G:\ЗАНЯТИЕ 27.11.2018\img113.jpg"/>
          <p:cNvPicPr/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96557">
            <a:off x="2520559" y="746644"/>
            <a:ext cx="1932288" cy="27321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 descr="1200x630wa"/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8992" y="2928934"/>
            <a:ext cx="2071670" cy="198606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" name="Picture 2" descr="07969280"/>
          <p:cNvPicPr>
            <a:picLocks noChangeAspect="1" noChangeArrowheads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0232" y="4090988"/>
            <a:ext cx="1922052" cy="27670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050" name="Picture 2" descr="6005707807"/>
          <p:cNvPicPr>
            <a:picLocks noChangeAspect="1" noChangeArrowheads="1"/>
          </p:cNvPicPr>
          <p:nvPr/>
        </p:nvPicPr>
        <p:blipFill>
          <a:blip r:embed="rId1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1107728">
            <a:off x="331770" y="842886"/>
            <a:ext cx="2001515" cy="27913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in_image" descr="http://media.meta.ua/files/pic/0/25/97/CT5vQYrNXs.jpg?2010-05-07%2018:47:48"/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4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Содержимое 2"/>
          <p:cNvSpPr>
            <a:spLocks noGrp="1"/>
          </p:cNvSpPr>
          <p:nvPr>
            <p:ph idx="4294967295"/>
          </p:nvPr>
        </p:nvSpPr>
        <p:spPr>
          <a:xfrm>
            <a:off x="1115616" y="550712"/>
            <a:ext cx="7515252" cy="4786345"/>
          </a:xfrm>
        </p:spPr>
        <p:txBody>
          <a:bodyPr/>
          <a:lstStyle/>
          <a:p>
            <a:pPr lvl="0" algn="ctr">
              <a:buNone/>
            </a:pPr>
            <a:r>
              <a:rPr lang="ru-RU" sz="2800" b="1" kern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Структура</a:t>
            </a:r>
            <a:r>
              <a:rPr lang="ru-RU" sz="2800" b="1" kern="0" dirty="0">
                <a:ln w="18415" cmpd="sng">
                  <a:solidFill>
                    <a:srgbClr val="000066"/>
                  </a:solidFill>
                  <a:prstDash val="solid"/>
                </a:ln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 rotWithShape="0">
                    <a:srgbClr val="000000">
                      <a:alpha val="43137"/>
                    </a:srgbClr>
                  </a:outerShdw>
                  <a:reflection blurRad="6350" stA="55000" endA="300" endPos="45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 </a:t>
            </a:r>
            <a:r>
              <a:rPr lang="ru-RU" sz="2800" b="1" kern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ООД</a:t>
            </a:r>
            <a:r>
              <a:rPr lang="ru-RU" sz="2800" kern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lvl="0"/>
            <a:endParaRPr lang="ru-RU" b="1" kern="0" dirty="0">
              <a:ln w="18415" cmpd="sng">
                <a:solidFill>
                  <a:srgbClr val="000066"/>
                </a:solidFill>
                <a:prstDash val="solid"/>
              </a:ln>
              <a:solidFill>
                <a:srgbClr val="7030A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  <a:reflection blurRad="6350" stA="55000" endA="300" endPos="45500" dir="5400000" sy="-100000" algn="bl" rotWithShape="0"/>
              </a:effectLst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Вводно-организационная часть</a:t>
            </a:r>
          </a:p>
          <a:p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Основная часть</a:t>
            </a:r>
          </a:p>
          <a:p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400" b="1" dirty="0">
              <a:solidFill>
                <a:srgbClr val="0070C0"/>
              </a:solidFill>
              <a:latin typeface="Times New Roman" pitchFamily="18" charset="0"/>
              <a:cs typeface="Times New Roman" pitchFamily="18" charset="0"/>
            </a:endParaRPr>
          </a:p>
          <a:p>
            <a:r>
              <a:rPr lang="ru-RU" sz="24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Заключительная часть</a:t>
            </a:r>
          </a:p>
          <a:p>
            <a:endParaRPr lang="ru-RU" dirty="0"/>
          </a:p>
        </p:txBody>
      </p:sp>
      <p:sp>
        <p:nvSpPr>
          <p:cNvPr id="4" name="8-конечная звезда 3"/>
          <p:cNvSpPr/>
          <p:nvPr/>
        </p:nvSpPr>
        <p:spPr>
          <a:xfrm>
            <a:off x="6948264" y="1347608"/>
            <a:ext cx="1368152" cy="1224136"/>
          </a:xfrm>
          <a:prstGeom prst="star8">
            <a:avLst/>
          </a:prstGeom>
          <a:gradFill rotWithShape="1">
            <a:gsLst>
              <a:gs pos="0">
                <a:srgbClr val="AC66BB">
                  <a:tint val="70000"/>
                  <a:satMod val="130000"/>
                </a:srgbClr>
              </a:gs>
              <a:gs pos="43000">
                <a:srgbClr val="AC66BB">
                  <a:tint val="44000"/>
                  <a:satMod val="165000"/>
                </a:srgbClr>
              </a:gs>
              <a:gs pos="93000">
                <a:srgbClr val="AC66BB">
                  <a:tint val="15000"/>
                  <a:satMod val="165000"/>
                </a:srgbClr>
              </a:gs>
              <a:gs pos="100000">
                <a:srgbClr val="AC66BB">
                  <a:tint val="5000"/>
                  <a:satMod val="250000"/>
                </a:srgbClr>
              </a:gs>
            </a:gsLst>
            <a:path path="circle">
              <a:fillToRect l="50000" t="130000" r="50000" b="-30000"/>
            </a:path>
          </a:gradFill>
          <a:ln w="9525" cap="flat" cmpd="sng" algn="ctr">
            <a:solidFill>
              <a:srgbClr val="AC66BB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AC66BB">
                <a:shade val="9000"/>
                <a:satMod val="105000"/>
                <a:alpha val="4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</a:t>
            </a:r>
            <a:r>
              <a:rPr lang="ru-RU" b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мин.</a:t>
            </a:r>
          </a:p>
        </p:txBody>
      </p:sp>
      <p:sp>
        <p:nvSpPr>
          <p:cNvPr id="6" name="8-конечная звезда 5"/>
          <p:cNvSpPr/>
          <p:nvPr/>
        </p:nvSpPr>
        <p:spPr>
          <a:xfrm>
            <a:off x="5086775" y="2636912"/>
            <a:ext cx="1368152" cy="1224136"/>
          </a:xfrm>
          <a:prstGeom prst="star8">
            <a:avLst/>
          </a:prstGeom>
          <a:gradFill rotWithShape="1">
            <a:gsLst>
              <a:gs pos="0">
                <a:srgbClr val="AC66BB">
                  <a:tint val="70000"/>
                  <a:satMod val="130000"/>
                </a:srgbClr>
              </a:gs>
              <a:gs pos="43000">
                <a:srgbClr val="AC66BB">
                  <a:tint val="44000"/>
                  <a:satMod val="165000"/>
                </a:srgbClr>
              </a:gs>
              <a:gs pos="93000">
                <a:srgbClr val="AC66BB">
                  <a:tint val="15000"/>
                  <a:satMod val="165000"/>
                </a:srgbClr>
              </a:gs>
              <a:gs pos="100000">
                <a:srgbClr val="AC66BB">
                  <a:tint val="5000"/>
                  <a:satMod val="250000"/>
                </a:srgbClr>
              </a:gs>
            </a:gsLst>
            <a:path path="circle">
              <a:fillToRect l="50000" t="130000" r="50000" b="-30000"/>
            </a:path>
          </a:gradFill>
          <a:ln w="9525" cap="flat" cmpd="sng" algn="ctr">
            <a:solidFill>
              <a:srgbClr val="AC66BB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AC66BB">
                <a:shade val="9000"/>
                <a:satMod val="105000"/>
                <a:alpha val="4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мин.</a:t>
            </a:r>
          </a:p>
        </p:txBody>
      </p:sp>
      <p:sp>
        <p:nvSpPr>
          <p:cNvPr id="7" name="8-конечная звезда 6"/>
          <p:cNvSpPr/>
          <p:nvPr/>
        </p:nvSpPr>
        <p:spPr>
          <a:xfrm>
            <a:off x="6499484" y="4020001"/>
            <a:ext cx="1368152" cy="1224136"/>
          </a:xfrm>
          <a:prstGeom prst="star8">
            <a:avLst/>
          </a:prstGeom>
          <a:gradFill rotWithShape="1">
            <a:gsLst>
              <a:gs pos="0">
                <a:srgbClr val="AC66BB">
                  <a:tint val="70000"/>
                  <a:satMod val="130000"/>
                </a:srgbClr>
              </a:gs>
              <a:gs pos="43000">
                <a:srgbClr val="AC66BB">
                  <a:tint val="44000"/>
                  <a:satMod val="165000"/>
                </a:srgbClr>
              </a:gs>
              <a:gs pos="93000">
                <a:srgbClr val="AC66BB">
                  <a:tint val="15000"/>
                  <a:satMod val="165000"/>
                </a:srgbClr>
              </a:gs>
              <a:gs pos="100000">
                <a:srgbClr val="AC66BB">
                  <a:tint val="5000"/>
                  <a:satMod val="250000"/>
                </a:srgbClr>
              </a:gs>
            </a:gsLst>
            <a:path path="circle">
              <a:fillToRect l="50000" t="130000" r="50000" b="-30000"/>
            </a:path>
          </a:gradFill>
          <a:ln w="9525" cap="flat" cmpd="sng" algn="ctr">
            <a:solidFill>
              <a:srgbClr val="AC66BB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AC66BB">
                <a:shade val="9000"/>
                <a:satMod val="105000"/>
                <a:alpha val="4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3</a:t>
            </a:r>
            <a:r>
              <a:rPr lang="ru-RU" b="1" kern="0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мин.</a:t>
            </a:r>
          </a:p>
        </p:txBody>
      </p:sp>
      <p:pic>
        <p:nvPicPr>
          <p:cNvPr id="9" name="Рисунок 8" descr="C:\Users\имамм\Desktop\для лэпбука\242.jp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771800" y="4786334"/>
            <a:ext cx="2638423" cy="2000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 descr="C:\Users\имамм\Desktop\для лэпбука\effekt-lego-dlya-teksta_0.pn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246" r="-118" b="12909"/>
          <a:stretch>
            <a:fillRect/>
          </a:stretch>
        </p:blipFill>
        <p:spPr bwMode="auto">
          <a:xfrm>
            <a:off x="107504" y="142853"/>
            <a:ext cx="250033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" name="Рисунок 9" descr="C:\Users\имамм\Desktop\для лэпбука\effekt-lego-dlya-teksta_0.pn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10246" r="-118" b="12909"/>
          <a:stretch>
            <a:fillRect/>
          </a:stretch>
        </p:blipFill>
        <p:spPr bwMode="auto">
          <a:xfrm>
            <a:off x="6643670" y="5887768"/>
            <a:ext cx="2500330" cy="85725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in_image" descr="http://media.meta.ua/files/pic/0/25/97/CT5vQYrNXs.jpg?2010-05-07%2018:47:48"/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2964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Лента лицом вниз 8"/>
          <p:cNvSpPr/>
          <p:nvPr/>
        </p:nvSpPr>
        <p:spPr>
          <a:xfrm>
            <a:off x="357158" y="214290"/>
            <a:ext cx="8568952" cy="792088"/>
          </a:xfrm>
          <a:prstGeom prst="ribbon">
            <a:avLst>
              <a:gd name="adj1" fmla="val 16667"/>
              <a:gd name="adj2" fmla="val 73253"/>
            </a:avLst>
          </a:prstGeom>
          <a:gradFill rotWithShape="1">
            <a:gsLst>
              <a:gs pos="0">
                <a:srgbClr val="CF6DA4">
                  <a:tint val="70000"/>
                  <a:satMod val="130000"/>
                </a:srgbClr>
              </a:gs>
              <a:gs pos="43000">
                <a:srgbClr val="CF6DA4">
                  <a:tint val="44000"/>
                  <a:satMod val="165000"/>
                </a:srgbClr>
              </a:gs>
              <a:gs pos="93000">
                <a:srgbClr val="CF6DA4">
                  <a:tint val="15000"/>
                  <a:satMod val="165000"/>
                </a:srgbClr>
              </a:gs>
              <a:gs pos="100000">
                <a:srgbClr val="CF6DA4">
                  <a:tint val="5000"/>
                  <a:satMod val="250000"/>
                </a:srgbClr>
              </a:gs>
            </a:gsLst>
            <a:path path="circle">
              <a:fillToRect l="50000" t="130000" r="50000" b="-30000"/>
            </a:path>
          </a:gradFill>
          <a:ln w="9525" cap="flat" cmpd="sng" algn="ctr">
            <a:solidFill>
              <a:srgbClr val="CF6DA4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CF6DA4">
                <a:shade val="9000"/>
                <a:satMod val="105000"/>
                <a:alpha val="4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normalizeH="0" baseline="0" noProof="0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Основная часть: </a:t>
            </a:r>
          </a:p>
        </p:txBody>
      </p:sp>
      <p:sp>
        <p:nvSpPr>
          <p:cNvPr id="15" name="Прямоугольник 14"/>
          <p:cNvSpPr/>
          <p:nvPr/>
        </p:nvSpPr>
        <p:spPr>
          <a:xfrm>
            <a:off x="571472" y="1142984"/>
            <a:ext cx="8072494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 Видео ролик Макса и Маши (проблемно-игровая ситуация). </a:t>
            </a:r>
          </a:p>
        </p:txBody>
      </p:sp>
      <p:sp>
        <p:nvSpPr>
          <p:cNvPr id="19" name="8-конечная звезда 18"/>
          <p:cNvSpPr/>
          <p:nvPr/>
        </p:nvSpPr>
        <p:spPr>
          <a:xfrm rot="918461">
            <a:off x="7714617" y="1551753"/>
            <a:ext cx="1058950" cy="945044"/>
          </a:xfrm>
          <a:prstGeom prst="star8">
            <a:avLst/>
          </a:prstGeom>
          <a:gradFill rotWithShape="1">
            <a:gsLst>
              <a:gs pos="0">
                <a:srgbClr val="AC66BB">
                  <a:tint val="70000"/>
                  <a:satMod val="130000"/>
                </a:srgbClr>
              </a:gs>
              <a:gs pos="43000">
                <a:srgbClr val="AC66BB">
                  <a:tint val="44000"/>
                  <a:satMod val="165000"/>
                </a:srgbClr>
              </a:gs>
              <a:gs pos="93000">
                <a:srgbClr val="AC66BB">
                  <a:tint val="15000"/>
                  <a:satMod val="165000"/>
                </a:srgbClr>
              </a:gs>
              <a:gs pos="100000">
                <a:srgbClr val="AC66BB">
                  <a:tint val="5000"/>
                  <a:satMod val="250000"/>
                </a:srgbClr>
              </a:gs>
            </a:gsLst>
            <a:path path="circle">
              <a:fillToRect l="50000" t="130000" r="50000" b="-30000"/>
            </a:path>
          </a:gradFill>
          <a:ln w="9525" cap="flat" cmpd="sng" algn="ctr">
            <a:solidFill>
              <a:srgbClr val="AC66BB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AC66BB">
                <a:shade val="9000"/>
                <a:satMod val="105000"/>
                <a:alpha val="4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b="1" kern="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20 </a:t>
            </a:r>
            <a:r>
              <a:rPr kumimoji="0" lang="ru-RU" sz="18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мин.</a:t>
            </a:r>
          </a:p>
        </p:txBody>
      </p:sp>
      <p:pic>
        <p:nvPicPr>
          <p:cNvPr id="23" name="Рисунок 22" descr="C:\Users\имамм\Desktop\для лэпбука\LegoUniverseBob.pn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512" y="1857364"/>
            <a:ext cx="1285884" cy="17859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4" name="Picture 2" descr="20201225_173235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85984" y="1500174"/>
            <a:ext cx="3906733" cy="250055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6" name="Picture 4" descr="20201225_173305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7055" y="4071942"/>
            <a:ext cx="3913441" cy="278605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3077" name="Picture 5" descr="20201225_173400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120437" y="4143381"/>
            <a:ext cx="3783677" cy="271462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in_image" descr="http://media.meta.ua/files/pic/0/25/97/CT5vQYrNXs.jpg?2010-05-07%2018:47:48"/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4027" y="-132638"/>
            <a:ext cx="92964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Прямоугольник 9"/>
          <p:cNvSpPr/>
          <p:nvPr/>
        </p:nvSpPr>
        <p:spPr>
          <a:xfrm>
            <a:off x="564542" y="176814"/>
            <a:ext cx="821537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Игра «</a:t>
            </a:r>
            <a:r>
              <a:rPr lang="ru-RU" sz="2000" b="1" dirty="0" err="1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Юнный</a:t>
            </a: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химик»</a:t>
            </a:r>
          </a:p>
          <a:p>
            <a:pPr marL="457200" indent="-457200" algn="ctr"/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ru-RU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098" name="Picture 2" descr="20201222_162925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0392" y="1124744"/>
            <a:ext cx="5380551" cy="402164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Рисунок 5" descr="C:\Users\имамм\Desktop\для открытого занятия\картинки ЛЕГО\ГОРКА2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215207" y="4643446"/>
            <a:ext cx="1928794" cy="19008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in_image" descr="http://media.meta.ua/files/pic/0/25/97/CT5vQYrNXs.jpg?2010-05-07%2018:47:48"/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4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Rectangle 6"/>
          <p:cNvSpPr>
            <a:spLocks noChangeArrowheads="1"/>
          </p:cNvSpPr>
          <p:nvPr/>
        </p:nvSpPr>
        <p:spPr bwMode="auto">
          <a:xfrm>
            <a:off x="1428728" y="214290"/>
            <a:ext cx="6429420" cy="70788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chemeClr val="accent2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Программирование и обыгрывание робота </a:t>
            </a:r>
          </a:p>
          <a:p>
            <a:pPr lvl="0" algn="ctr" fontAlgn="base">
              <a:spcBef>
                <a:spcPct val="0"/>
              </a:spcBef>
              <a:spcAft>
                <a:spcPct val="0"/>
              </a:spcAft>
            </a:pP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ru-RU" sz="2000" b="1" dirty="0" err="1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Майло</a:t>
            </a:r>
            <a:r>
              <a:rPr lang="ru-RU" sz="2000" b="1" dirty="0">
                <a:ln w="0"/>
                <a:solidFill>
                  <a:srgbClr val="7030A0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Times New Roman" pitchFamily="18" charset="0"/>
                <a:cs typeface="Times New Roman" pitchFamily="18" charset="0"/>
              </a:rPr>
              <a:t>, научный вездеход</a:t>
            </a: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»</a:t>
            </a:r>
            <a:endParaRPr kumimoji="0" lang="ru-RU" sz="2000" b="1" i="0" u="none" strike="noStrike" cap="none" normalizeH="0" baseline="0" dirty="0">
              <a:ln>
                <a:noFill/>
              </a:ln>
              <a:solidFill>
                <a:srgbClr val="7030A0"/>
              </a:solidFill>
              <a:effectLst/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3074" name="Picture 2" descr="20201225_172821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92893" y="2348880"/>
            <a:ext cx="2714644" cy="2033651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3075" name="Picture 3" descr="20201225_172901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334130" y="2466975"/>
            <a:ext cx="2771775" cy="20764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  <p:pic>
        <p:nvPicPr>
          <p:cNvPr id="10" name="Picture 2" descr="45300-lego_04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500430" y="1142984"/>
            <a:ext cx="2643205" cy="175447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in_image" descr="http://media.meta.ua/files/pic/0/25/97/CT5vQYrNXs.jpg?2010-05-07%2018:47:48"/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4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Лента лицом вниз 2"/>
          <p:cNvSpPr/>
          <p:nvPr/>
        </p:nvSpPr>
        <p:spPr>
          <a:xfrm>
            <a:off x="285720" y="214290"/>
            <a:ext cx="8568952" cy="792088"/>
          </a:xfrm>
          <a:prstGeom prst="ribbon">
            <a:avLst>
              <a:gd name="adj1" fmla="val 16667"/>
              <a:gd name="adj2" fmla="val 73253"/>
            </a:avLst>
          </a:prstGeom>
          <a:gradFill rotWithShape="1">
            <a:gsLst>
              <a:gs pos="0">
                <a:srgbClr val="CF6DA4">
                  <a:tint val="70000"/>
                  <a:satMod val="130000"/>
                </a:srgbClr>
              </a:gs>
              <a:gs pos="43000">
                <a:srgbClr val="CF6DA4">
                  <a:tint val="44000"/>
                  <a:satMod val="165000"/>
                </a:srgbClr>
              </a:gs>
              <a:gs pos="93000">
                <a:srgbClr val="CF6DA4">
                  <a:tint val="15000"/>
                  <a:satMod val="165000"/>
                </a:srgbClr>
              </a:gs>
              <a:gs pos="100000">
                <a:srgbClr val="CF6DA4">
                  <a:tint val="5000"/>
                  <a:satMod val="250000"/>
                </a:srgbClr>
              </a:gs>
            </a:gsLst>
            <a:path path="circle">
              <a:fillToRect l="50000" t="130000" r="50000" b="-30000"/>
            </a:path>
          </a:gradFill>
          <a:ln w="9525" cap="flat" cmpd="sng" algn="ctr">
            <a:solidFill>
              <a:srgbClr val="CF6DA4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CF6DA4">
                <a:shade val="9000"/>
                <a:satMod val="105000"/>
                <a:alpha val="4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2400" b="1" i="0" u="none" strike="noStrike" kern="0" normalizeH="0" baseline="0" noProof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Заключительная часть: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2627784" y="1092787"/>
            <a:ext cx="373852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Подведение итогов. Рефлексия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357950" y="6072206"/>
            <a:ext cx="114300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5 детей 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858116" y="6072206"/>
            <a:ext cx="12858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0  детей</a:t>
            </a:r>
          </a:p>
        </p:txBody>
      </p:sp>
      <p:pic>
        <p:nvPicPr>
          <p:cNvPr id="15" name="Рисунок 14" descr="C:\Users\имамм\Desktop\для открытого занятия\зеленый смайлик.png"/>
          <p:cNvPicPr/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072198" y="4572008"/>
            <a:ext cx="1606968" cy="138189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6" name="Рисунок 15" descr="C:\Users\имамм\Desktop\для открытого занятия\красный смайлик (2).jpg"/>
          <p:cNvPicPr/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647410" y="4572008"/>
            <a:ext cx="1496590" cy="13461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8" name="8-конечная звезда 7"/>
          <p:cNvSpPr/>
          <p:nvPr/>
        </p:nvSpPr>
        <p:spPr>
          <a:xfrm rot="667830">
            <a:off x="7607467" y="883334"/>
            <a:ext cx="1375974" cy="1200004"/>
          </a:xfrm>
          <a:prstGeom prst="star8">
            <a:avLst/>
          </a:prstGeom>
          <a:gradFill rotWithShape="1">
            <a:gsLst>
              <a:gs pos="0">
                <a:srgbClr val="AC66BB">
                  <a:tint val="70000"/>
                  <a:satMod val="130000"/>
                </a:srgbClr>
              </a:gs>
              <a:gs pos="43000">
                <a:srgbClr val="AC66BB">
                  <a:tint val="44000"/>
                  <a:satMod val="165000"/>
                </a:srgbClr>
              </a:gs>
              <a:gs pos="93000">
                <a:srgbClr val="AC66BB">
                  <a:tint val="15000"/>
                  <a:satMod val="165000"/>
                </a:srgbClr>
              </a:gs>
              <a:gs pos="100000">
                <a:srgbClr val="AC66BB">
                  <a:tint val="5000"/>
                  <a:satMod val="250000"/>
                </a:srgbClr>
              </a:gs>
            </a:gsLst>
            <a:path path="circle">
              <a:fillToRect l="50000" t="130000" r="50000" b="-30000"/>
            </a:path>
          </a:gradFill>
          <a:ln w="9525" cap="flat" cmpd="sng" algn="ctr">
            <a:solidFill>
              <a:srgbClr val="AC66BB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AC66BB">
                <a:shade val="9000"/>
                <a:satMod val="105000"/>
                <a:alpha val="4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000" b="1" kern="0" dirty="0">
                <a:solidFill>
                  <a:schemeClr val="accent6">
                    <a:lumMod val="50000"/>
                  </a:schemeClr>
                </a:solidFill>
                <a:latin typeface="Times New Roman" pitchFamily="18" charset="0"/>
                <a:cs typeface="Times New Roman" pitchFamily="18" charset="0"/>
              </a:rPr>
              <a:t>3 </a:t>
            </a:r>
            <a:r>
              <a:rPr kumimoji="0" lang="ru-RU" sz="2000" b="1" i="0" u="none" strike="noStrike" kern="0" cap="none" spc="0" normalizeH="0" baseline="0" noProof="0" dirty="0">
                <a:ln>
                  <a:noFill/>
                </a:ln>
                <a:solidFill>
                  <a:schemeClr val="accent6">
                    <a:lumMod val="50000"/>
                  </a:schemeClr>
                </a:solidFill>
                <a:effectLst/>
                <a:uLnTx/>
                <a:uFillTx/>
                <a:latin typeface="Times New Roman" pitchFamily="18" charset="0"/>
                <a:cs typeface="Times New Roman" pitchFamily="18" charset="0"/>
              </a:rPr>
              <a:t>мин.</a:t>
            </a:r>
          </a:p>
        </p:txBody>
      </p:sp>
      <p:pic>
        <p:nvPicPr>
          <p:cNvPr id="5122" name="Picture 2" descr="20201222_151433"/>
          <p:cNvPicPr>
            <a:picLocks noChangeAspect="1" noChangeArrowheads="1"/>
          </p:cNvPicPr>
          <p:nvPr/>
        </p:nvPicPr>
        <p:blipFill>
          <a:blip r:embed="rId6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6286512" y="2071678"/>
            <a:ext cx="2857488" cy="216103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3" name="Picture 3" descr="20201222_151112"/>
          <p:cNvPicPr>
            <a:picLocks noChangeAspect="1" noChangeArrowheads="1"/>
          </p:cNvPicPr>
          <p:nvPr/>
        </p:nvPicPr>
        <p:blipFill>
          <a:blip r:embed="rId7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1643050"/>
            <a:ext cx="2952770" cy="221457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4" name="Picture 4" descr="20201222_151157"/>
          <p:cNvPicPr>
            <a:picLocks noChangeAspect="1" noChangeArrowheads="1"/>
          </p:cNvPicPr>
          <p:nvPr/>
        </p:nvPicPr>
        <p:blipFill>
          <a:blip r:embed="rId8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500034" y="4071942"/>
            <a:ext cx="2958439" cy="221455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125" name="Picture 5" descr="20201222_212739"/>
          <p:cNvPicPr>
            <a:picLocks noChangeAspect="1" noChangeArrowheads="1"/>
          </p:cNvPicPr>
          <p:nvPr/>
        </p:nvPicPr>
        <p:blipFill>
          <a:blip r:embed="rId9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714744" y="3714752"/>
            <a:ext cx="2228850" cy="26003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main_image" descr="http://media.meta.ua/files/pic/0/25/97/CT5vQYrNXs.jpg?2010-05-07%2018:47:48"/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2964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Лента лицом вниз 2"/>
          <p:cNvSpPr/>
          <p:nvPr/>
        </p:nvSpPr>
        <p:spPr>
          <a:xfrm>
            <a:off x="285720" y="214290"/>
            <a:ext cx="8568952" cy="792088"/>
          </a:xfrm>
          <a:prstGeom prst="ribbon">
            <a:avLst>
              <a:gd name="adj1" fmla="val 16667"/>
              <a:gd name="adj2" fmla="val 73253"/>
            </a:avLst>
          </a:prstGeom>
          <a:gradFill rotWithShape="1">
            <a:gsLst>
              <a:gs pos="0">
                <a:srgbClr val="CF6DA4">
                  <a:tint val="70000"/>
                  <a:satMod val="130000"/>
                </a:srgbClr>
              </a:gs>
              <a:gs pos="43000">
                <a:srgbClr val="CF6DA4">
                  <a:tint val="44000"/>
                  <a:satMod val="165000"/>
                </a:srgbClr>
              </a:gs>
              <a:gs pos="93000">
                <a:srgbClr val="CF6DA4">
                  <a:tint val="15000"/>
                  <a:satMod val="165000"/>
                </a:srgbClr>
              </a:gs>
              <a:gs pos="100000">
                <a:srgbClr val="CF6DA4">
                  <a:tint val="5000"/>
                  <a:satMod val="250000"/>
                </a:srgbClr>
              </a:gs>
            </a:gsLst>
            <a:path path="circle">
              <a:fillToRect l="50000" t="130000" r="50000" b="-30000"/>
            </a:path>
          </a:gradFill>
          <a:ln w="9525" cap="flat" cmpd="sng" algn="ctr">
            <a:solidFill>
              <a:srgbClr val="CF6DA4">
                <a:shade val="50000"/>
                <a:satMod val="103000"/>
              </a:srgbClr>
            </a:solidFill>
            <a:prstDash val="solid"/>
          </a:ln>
          <a:effectLst>
            <a:outerShdw blurRad="57150" dist="38100" dir="5400000" algn="ctr" rotWithShape="0">
              <a:srgbClr val="CF6DA4">
                <a:shade val="9000"/>
                <a:satMod val="105000"/>
                <a:alpha val="48000"/>
              </a:srgbClr>
            </a:outerShdw>
          </a:effectLst>
        </p:spPr>
        <p:txBody>
          <a:bodyPr anchor="ctr"/>
          <a:lstStyle/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ru-RU" sz="2400" b="1" kern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РОБОФЭСТ</a:t>
            </a:r>
            <a:r>
              <a:rPr kumimoji="0" lang="ru-RU" sz="2400" b="1" i="0" u="none" strike="noStrike" kern="0" normalizeH="0" baseline="0" noProof="0" dirty="0">
                <a:solidFill>
                  <a:schemeClr val="accent2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428596" y="1092786"/>
            <a:ext cx="84296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УЧАСТИЕ В</a:t>
            </a:r>
            <a:r>
              <a:rPr lang="en-US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IV</a:t>
            </a: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РОБОТЕХНИЧЕСКОМ</a:t>
            </a:r>
            <a:r>
              <a:rPr lang="en-US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b="1" dirty="0">
                <a:solidFill>
                  <a:srgbClr val="7030A0"/>
                </a:solidFill>
                <a:latin typeface="Times New Roman" pitchFamily="18" charset="0"/>
                <a:cs typeface="Times New Roman" pitchFamily="18" charset="0"/>
              </a:rPr>
              <a:t>ФЕСТИВАЛЕ «РОБОФЭСТ» </a:t>
            </a:r>
          </a:p>
        </p:txBody>
      </p:sp>
      <p:pic>
        <p:nvPicPr>
          <p:cNvPr id="1028" name="Picture 4" descr="робофест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730746">
            <a:off x="5063812" y="1951721"/>
            <a:ext cx="3122681" cy="44263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9" name="Picture 5" descr="робофест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 rot="20503269">
            <a:off x="1046498" y="1942572"/>
            <a:ext cx="3135592" cy="44446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main_image" descr="http://media.meta.ua/files/pic/0/25/97/CT5vQYrNXs.jpg?2010-05-07%2018:47:48"/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2400" y="0"/>
            <a:ext cx="92964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Прямоугольник 2"/>
          <p:cNvSpPr>
            <a:spLocks noChangeArrowheads="1"/>
          </p:cNvSpPr>
          <p:nvPr/>
        </p:nvSpPr>
        <p:spPr bwMode="auto">
          <a:xfrm>
            <a:off x="285750" y="500063"/>
            <a:ext cx="8858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43188" y="6143625"/>
            <a:ext cx="28575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graphicFrame>
        <p:nvGraphicFramePr>
          <p:cNvPr id="16" name="Таблица 1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194001414"/>
              </p:ext>
            </p:extLst>
          </p:nvPr>
        </p:nvGraphicFramePr>
        <p:xfrm>
          <a:off x="285720" y="893376"/>
          <a:ext cx="8501122" cy="5949811"/>
        </p:xfrm>
        <a:graphic>
          <a:graphicData uri="http://schemas.openxmlformats.org/drawingml/2006/table">
            <a:tbl>
              <a:tblPr/>
              <a:tblGrid>
                <a:gridCol w="2777892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98739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273583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6392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Показатель </a:t>
                      </a: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761" marR="2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Содержание  задания 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761" marR="2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="1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accent2">
                              <a:lumMod val="50000"/>
                            </a:schemeClr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Критерии оценки </a:t>
                      </a:r>
                      <a:endParaRPr lang="ru-RU" sz="1200" dirty="0">
                        <a:solidFill>
                          <a:schemeClr val="accent2">
                            <a:lumMod val="50000"/>
                          </a:schemeClr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761" marR="2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286757">
                <a:tc>
                  <a:txBody>
                    <a:bodyPr/>
                    <a:lstStyle/>
                    <a:p>
                      <a:pPr>
                        <a:buFont typeface="Wingdings" pitchFamily="2" charset="2"/>
                        <a:buNone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Правильно собирать целое изображение из отдельных кусочков, определять различные цвета предметов и их форму. </a:t>
                      </a:r>
                      <a:endParaRPr lang="ru-RU" sz="1200" dirty="0">
                        <a:solidFill>
                          <a:srgbClr val="FF000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761" marR="2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Игра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«</a:t>
                      </a:r>
                      <a:r>
                        <a:rPr lang="ru-RU" sz="1200" b="1" dirty="0" err="1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Юнный</a:t>
                      </a:r>
                      <a:r>
                        <a:rPr lang="ru-RU" sz="1200" b="1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химик</a:t>
                      </a: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»</a:t>
                      </a:r>
                    </a:p>
                    <a:p>
                      <a:pPr>
                        <a:buNone/>
                      </a:pPr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Цель.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Учить анализировать схематичное изображение предметов, выкладывать схемы в определённой</a:t>
                      </a:r>
                      <a:r>
                        <a:rPr lang="ru-RU" sz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последовательности, развивать наглядно-образное мышление, зрительное восприятие. </a:t>
                      </a:r>
                    </a:p>
                    <a:p>
                      <a:r>
                        <a:rPr lang="ru-RU" sz="1200" dirty="0">
                          <a:latin typeface="Times New Roman" pitchFamily="18" charset="0"/>
                          <a:cs typeface="Times New Roman" pitchFamily="18" charset="0"/>
                        </a:rPr>
                        <a:t>Ход игры. Педагог предлагает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набрать в пипетку воды и накапать в каждую ячейку. Таким образом, вся </a:t>
                      </a:r>
                      <a:r>
                        <a:rPr lang="ru-RU" sz="1200" kern="1200" dirty="0" err="1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легоплата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должна быть заполнена водой.</a:t>
                      </a:r>
                      <a:r>
                        <a:rPr lang="ru-RU" sz="120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Набирают в пипетку воды и накапайте в каждую ячейку.</a:t>
                      </a:r>
                      <a:endParaRPr lang="ru-RU" sz="1200" dirty="0"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L="29761" marR="2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3 балла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– 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правильно собирают целое изображение из отдельных кусочков. 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2 балла 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- справляется с заданием с подсказки взрослого или детей.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1 балл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- ребёнок не справляется с заданием.</a:t>
                      </a:r>
                    </a:p>
                  </a:txBody>
                  <a:tcPr marL="29761" marR="2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33941">
                <a:tc>
                  <a:txBody>
                    <a:bodyPr/>
                    <a:lstStyle/>
                    <a:p>
                      <a:pPr>
                        <a:lnSpc>
                          <a:spcPct val="100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Формировать</a:t>
                      </a:r>
                      <a:r>
                        <a:rPr lang="ru-RU" sz="1800" b="0" i="0" kern="1200" dirty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 </a:t>
                      </a:r>
                      <a:r>
                        <a:rPr lang="ru-RU" sz="1200" dirty="0">
                          <a:solidFill>
                            <a:schemeClr val="tx1"/>
                          </a:solidFill>
                          <a:latin typeface="Times New Roman" pitchFamily="18" charset="0"/>
                          <a:cs typeface="Times New Roman" pitchFamily="18" charset="0"/>
                        </a:rPr>
                        <a:t>навыки выразительно произносить фразу, </a:t>
                      </a: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развивать вербальную память, речевой слух; воспитывать интерес к речевым играм, культуру общения. </a:t>
                      </a:r>
                      <a:endParaRPr lang="ru-RU" sz="1200" b="1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761" marR="2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Словесная  игра : «Скажи волшебную  фразу »</a:t>
                      </a:r>
                      <a:endParaRPr lang="ru-RU" sz="1200" b="1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200" b="0" i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Ход игры:</a:t>
                      </a:r>
                      <a:r>
                        <a:rPr lang="ru-RU" sz="1200" b="0" i="1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Предложить произнести заданную фразу за</a:t>
                      </a: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воспитателем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.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050" b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 </a:t>
                      </a:r>
                    </a:p>
                  </a:txBody>
                  <a:tcPr marL="29761" marR="2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балла –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правильно произносит  заданную фразу</a:t>
                      </a:r>
                    </a:p>
                    <a:p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балла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справляется с заданием при помощи взрослого или со второй попытки.</a:t>
                      </a:r>
                    </a:p>
                    <a:p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балл </a:t>
                      </a:r>
                      <a:r>
                        <a:rPr lang="ru-RU" sz="120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ребёнок не справляется с заданием.</a:t>
                      </a:r>
                      <a:endParaRPr lang="ru-RU" sz="120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761" marR="2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715068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Формирование детского коллектива, на развитие творческих способностей.</a:t>
                      </a:r>
                      <a:endParaRPr lang="ru-RU" sz="1200" b="0" kern="1200" dirty="0">
                        <a:solidFill>
                          <a:srgbClr val="FF0000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000" b="1" dirty="0">
                        <a:solidFill>
                          <a:srgbClr val="002060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761" marR="2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Сюжетно-ролевая игра « Мы строители»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1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Calibri"/>
                          <a:cs typeface="Times New Roman" pitchFamily="18" charset="0"/>
                        </a:rPr>
                        <a:t>Ход игры: </a:t>
                      </a:r>
                    </a:p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0" i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Беседа о технике безопасности на стройке. Рассматривание картин, схем, иллюстраций о строительстве и беседы по содержанию.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761" marR="2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3 балла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 ребёнок умеет</a:t>
                      </a: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самостоятельно изображать героя через выразительные средства</a:t>
                      </a:r>
                    </a:p>
                    <a:p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2 балла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 ребёнок умеет изображать героя через выразительные средства</a:t>
                      </a: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с помощью взрослого</a:t>
                      </a:r>
                      <a:endParaRPr lang="ru-RU" sz="1200" b="0" kern="1200" dirty="0">
                        <a:solidFill>
                          <a:schemeClr val="tx1"/>
                        </a:solidFill>
                        <a:latin typeface="Times New Roman" pitchFamily="18" charset="0"/>
                        <a:ea typeface="+mn-ea"/>
                        <a:cs typeface="Times New Roman" pitchFamily="18" charset="0"/>
                      </a:endParaRPr>
                    </a:p>
                    <a:p>
                      <a:r>
                        <a:rPr lang="ru-RU" sz="1200" b="1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1 балл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- </a:t>
                      </a:r>
                      <a:r>
                        <a:rPr lang="ru-RU" sz="1200" b="0" kern="1200" baseline="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 не умеет самостоятельно </a:t>
                      </a:r>
                      <a:r>
                        <a:rPr lang="ru-RU" sz="1200" b="0" kern="1200" dirty="0">
                          <a:solidFill>
                            <a:schemeClr val="tx1"/>
                          </a:solidFill>
                          <a:latin typeface="Times New Roman" pitchFamily="18" charset="0"/>
                          <a:ea typeface="+mn-ea"/>
                          <a:cs typeface="Times New Roman" pitchFamily="18" charset="0"/>
                        </a:rPr>
                        <a:t>изображать героя через выразительные средства</a:t>
                      </a:r>
                      <a:endParaRPr lang="ru-RU" sz="1200" b="0" dirty="0">
                        <a:solidFill>
                          <a:schemeClr val="tx1"/>
                        </a:solidFill>
                        <a:latin typeface="Times New Roman" pitchFamily="18" charset="0"/>
                        <a:ea typeface="Calibri"/>
                        <a:cs typeface="Times New Roman" pitchFamily="18" charset="0"/>
                      </a:endParaRPr>
                    </a:p>
                  </a:txBody>
                  <a:tcPr marL="29761" marR="29761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6" name="TextBox 5"/>
          <p:cNvSpPr txBox="1"/>
          <p:nvPr/>
        </p:nvSpPr>
        <p:spPr>
          <a:xfrm>
            <a:off x="1857356" y="285728"/>
            <a:ext cx="603299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chemeClr val="accent6">
                    <a:lumMod val="50000"/>
                  </a:schemeClr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itchFamily="18" charset="0"/>
                <a:cs typeface="Times New Roman" pitchFamily="18" charset="0"/>
              </a:rPr>
              <a:t>Инструментарий для проведения занятия</a:t>
            </a:r>
          </a:p>
        </p:txBody>
      </p:sp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main_image" descr="http://media.meta.ua/files/pic/0/25/97/CT5vQYrNXs.jpg?2010-05-07%2018:47:48"/>
          <p:cNvPicPr>
            <a:picLocks noChangeAspect="1" noChangeArrowheads="1"/>
          </p:cNvPicPr>
          <p:nvPr/>
        </p:nvPicPr>
        <p:blipFill>
          <a:blip r:embed="rId2" r:link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52400" y="-152400"/>
            <a:ext cx="9296400" cy="7010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Прямоугольник 2"/>
          <p:cNvSpPr>
            <a:spLocks noChangeArrowheads="1"/>
          </p:cNvSpPr>
          <p:nvPr/>
        </p:nvSpPr>
        <p:spPr bwMode="auto">
          <a:xfrm>
            <a:off x="285750" y="500063"/>
            <a:ext cx="8858250" cy="369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endParaRPr lang="ru-RU" dirty="0">
              <a:latin typeface="Calibri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2643188" y="6143625"/>
            <a:ext cx="2857500" cy="338554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600" b="1" dirty="0">
              <a:solidFill>
                <a:schemeClr val="tx2">
                  <a:lumMod val="75000"/>
                </a:schemeClr>
              </a:solidFill>
              <a:latin typeface="+mn-lt"/>
            </a:endParaRPr>
          </a:p>
        </p:txBody>
      </p:sp>
      <p:sp>
        <p:nvSpPr>
          <p:cNvPr id="9" name="Прямоугольник 8"/>
          <p:cNvSpPr/>
          <p:nvPr/>
        </p:nvSpPr>
        <p:spPr>
          <a:xfrm>
            <a:off x="1500166" y="357166"/>
            <a:ext cx="6113840" cy="2626667"/>
          </a:xfrm>
          <a:prstGeom prst="rect">
            <a:avLst/>
          </a:prstGeom>
          <a:noFill/>
        </p:spPr>
        <p:txBody>
          <a:bodyPr wrap="none" lIns="91440" tIns="45720" rIns="91440" bIns="45720">
            <a:prstTxWarp prst="textInflateBottom">
              <a:avLst/>
            </a:prstTxWarp>
            <a:spAutoFit/>
            <a:scene3d>
              <a:camera prst="perspectiveAbove"/>
              <a:lightRig rig="brightRoom" dir="t"/>
            </a:scene3d>
            <a:sp3d contourW="6350" prstMaterial="plastic">
              <a:bevelT w="20320" h="20320" prst="angle"/>
              <a:contourClr>
                <a:schemeClr val="accent1">
                  <a:tint val="100000"/>
                  <a:shade val="100000"/>
                  <a:hueMod val="100000"/>
                  <a:satMod val="100000"/>
                </a:schemeClr>
              </a:contourClr>
            </a:sp3d>
          </a:bodyPr>
          <a:lstStyle/>
          <a:p>
            <a:pPr algn="ctr"/>
            <a:r>
              <a:rPr lang="ru-RU" sz="3200" b="1" cap="all" spc="0" dirty="0">
                <a:ln/>
                <a:solidFill>
                  <a:srgbClr val="C5478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СПАСИБО</a:t>
            </a:r>
          </a:p>
          <a:p>
            <a:pPr algn="ctr"/>
            <a:r>
              <a:rPr lang="ru-RU" sz="3200" b="1" cap="all" spc="0" dirty="0">
                <a:ln/>
                <a:solidFill>
                  <a:srgbClr val="C5478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Times New Roman" pitchFamily="18" charset="0"/>
                <a:cs typeface="Times New Roman" pitchFamily="18" charset="0"/>
              </a:rPr>
              <a:t>ЗА</a:t>
            </a:r>
            <a:r>
              <a:rPr lang="ru-RU" sz="3200" b="1" cap="all" spc="0" dirty="0">
                <a:ln/>
                <a:solidFill>
                  <a:srgbClr val="C5478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b="1" cap="all" spc="0" dirty="0">
                <a:ln/>
                <a:solidFill>
                  <a:srgbClr val="C54786"/>
                </a:solidFill>
                <a:latin typeface="Times New Roman" pitchFamily="18" charset="0"/>
                <a:cs typeface="Times New Roman" pitchFamily="18" charset="0"/>
              </a:rPr>
              <a:t>ВНИМАНИЕ</a:t>
            </a:r>
            <a:r>
              <a:rPr lang="ru-RU" sz="5400" b="1" cap="all" spc="0" dirty="0">
                <a:ln/>
                <a:solidFill>
                  <a:srgbClr val="C54786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  <a:reflection blurRad="10000" stA="55000" endPos="48000" dist="500" dir="5400000" sy="-100000" algn="bl" rotWithShape="0"/>
                </a:effectLst>
                <a:latin typeface="Times New Roman" pitchFamily="18" charset="0"/>
                <a:cs typeface="Times New Roman" pitchFamily="18" charset="0"/>
              </a:rPr>
              <a:t>!</a:t>
            </a:r>
          </a:p>
        </p:txBody>
      </p:sp>
      <p:sp>
        <p:nvSpPr>
          <p:cNvPr id="4" name="Подзаголовок 3"/>
          <p:cNvSpPr>
            <a:spLocks noGrp="1"/>
          </p:cNvSpPr>
          <p:nvPr>
            <p:ph type="subTitle" idx="1"/>
          </p:nvPr>
        </p:nvSpPr>
        <p:spPr>
          <a:xfrm>
            <a:off x="2214546" y="5000636"/>
            <a:ext cx="5112568" cy="1376779"/>
          </a:xfrm>
        </p:spPr>
        <p:txBody>
          <a:bodyPr>
            <a:normAutofit/>
          </a:bodyPr>
          <a:lstStyle/>
          <a:p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Азиметова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Нармина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800" dirty="0" err="1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Азимовна</a:t>
            </a:r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</a:p>
          <a:p>
            <a:r>
              <a:rPr lang="ru-RU" sz="1800" dirty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воспитатель высшей квалификационной категории</a:t>
            </a:r>
          </a:p>
          <a:p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e-mail</a:t>
            </a:r>
            <a:r>
              <a:rPr lang="ru-RU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rPr>
              <a:t>: </a:t>
            </a:r>
            <a:r>
              <a:rPr lang="en-US" sz="1800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  <a:hlinkClick r:id="rId4"/>
              </a:rPr>
              <a:t>azimetova-narmina1983@mail.ru</a:t>
            </a:r>
            <a:endParaRPr lang="en-US" sz="1800" dirty="0">
              <a:solidFill>
                <a:srgbClr val="002060"/>
              </a:solidFill>
              <a:latin typeface="Times New Roman" pitchFamily="18" charset="0"/>
              <a:cs typeface="Times New Roman" pitchFamily="18" charset="0"/>
            </a:endParaRPr>
          </a:p>
          <a:p>
            <a:endParaRPr lang="ru-RU" sz="2000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122" name="Picture 2" descr="45300-lego_04"/>
          <p:cNvPicPr>
            <a:picLocks noChangeAspect="1" noChangeArrowheads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606987" y="2500306"/>
            <a:ext cx="3822401" cy="25371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</p:cSld>
  <p:clrMapOvr>
    <a:masterClrMapping/>
  </p:clrMapOvr>
  <p:transition/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4007</TotalTime>
  <Words>921</Words>
  <Application>Microsoft Office PowerPoint</Application>
  <PresentationFormat>Экран (4:3)</PresentationFormat>
  <Paragraphs>131</Paragraphs>
  <Slides>14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14</vt:i4>
      </vt:variant>
    </vt:vector>
  </HeadingPairs>
  <TitlesOfParts>
    <vt:vector size="19" baseType="lpstr">
      <vt:lpstr>Arial</vt:lpstr>
      <vt:lpstr>Calibri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МБДОУ дс Сибирячок</dc:creator>
  <cp:lastModifiedBy>Екатерина Чимутова</cp:lastModifiedBy>
  <cp:revision>353</cp:revision>
  <dcterms:modified xsi:type="dcterms:W3CDTF">2026-09-01T15:38:04Z</dcterms:modified>
</cp:coreProperties>
</file>