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74" r:id="rId11"/>
    <p:sldId id="265" r:id="rId12"/>
    <p:sldId id="266" r:id="rId13"/>
    <p:sldId id="267" r:id="rId14"/>
    <p:sldId id="268" r:id="rId15"/>
    <p:sldId id="272" r:id="rId16"/>
    <p:sldId id="269" r:id="rId17"/>
    <p:sldId id="270" r:id="rId18"/>
    <p:sldId id="273" r:id="rId19"/>
    <p:sldId id="271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8-29T17:41:14.256" v="2" actId="27636"/>
      <pc:docMkLst>
        <pc:docMk/>
      </pc:docMkLst>
      <pc:sldChg chg="modSp mod">
        <pc:chgData name="Екатерина Чимутова" userId="4e1c11216741eefa" providerId="LiveId" clId="{E01BB03D-4D9F-4CF2-BCCB-B77BB2E13832}" dt="2026-08-29T17:40:42.746" v="0" actId="1076"/>
        <pc:sldMkLst>
          <pc:docMk/>
          <pc:sldMk cId="391578720" sldId="259"/>
        </pc:sldMkLst>
        <pc:picChg chg="mod">
          <ac:chgData name="Екатерина Чимутова" userId="4e1c11216741eefa" providerId="LiveId" clId="{E01BB03D-4D9F-4CF2-BCCB-B77BB2E13832}" dt="2026-08-29T17:40:42.746" v="0" actId="1076"/>
          <ac:picMkLst>
            <pc:docMk/>
            <pc:sldMk cId="391578720" sldId="259"/>
            <ac:picMk id="4" creationId="{00000000-0000-0000-0000-000000000000}"/>
          </ac:picMkLst>
        </pc:picChg>
      </pc:sldChg>
      <pc:sldChg chg="modSp mod">
        <pc:chgData name="Екатерина Чимутова" userId="4e1c11216741eefa" providerId="LiveId" clId="{E01BB03D-4D9F-4CF2-BCCB-B77BB2E13832}" dt="2026-08-29T17:41:14.256" v="2" actId="27636"/>
        <pc:sldMkLst>
          <pc:docMk/>
          <pc:sldMk cId="1650311582" sldId="270"/>
        </pc:sldMkLst>
        <pc:spChg chg="mod">
          <ac:chgData name="Екатерина Чимутова" userId="4e1c11216741eefa" providerId="LiveId" clId="{E01BB03D-4D9F-4CF2-BCCB-B77BB2E13832}" dt="2026-08-29T17:41:14.251" v="1" actId="27636"/>
          <ac:spMkLst>
            <pc:docMk/>
            <pc:sldMk cId="1650311582" sldId="270"/>
            <ac:spMk id="3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8-29T17:41:14.256" v="2" actId="27636"/>
          <ac:spMkLst>
            <pc:docMk/>
            <pc:sldMk cId="1650311582" sldId="270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60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56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71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58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6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56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257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79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82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27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15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C8E051-2AEB-4DD9-B27E-806DCAD93097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B77BF9-D572-4247-AB87-7B5E4513E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57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75488"/>
            <a:ext cx="9144000" cy="3034475"/>
          </a:xfrm>
        </p:spPr>
        <p:txBody>
          <a:bodyPr>
            <a:normAutofit fontScale="90000"/>
          </a:bodyPr>
          <a:lstStyle/>
          <a:p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Логопедическое занятие по обучению грамоте для обучающихся с ТНР</a:t>
            </a:r>
            <a:b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«Буква Р»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040" y="3602038"/>
            <a:ext cx="11612880" cy="317366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Подгрупповое занятие, 1 класс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		Подготовила: Яшина А.А.</a:t>
            </a:r>
          </a:p>
        </p:txBody>
      </p:sp>
    </p:spTree>
    <p:extLst>
      <p:ext uri="{BB962C8B-B14F-4D97-AF65-F5344CB8AC3E}">
        <p14:creationId xmlns:p14="http://schemas.microsoft.com/office/powerpoint/2010/main" val="38006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192025"/>
            <a:ext cx="11512296" cy="7406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формирование знаний о букве «Р»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1051560"/>
            <a:ext cx="11430000" cy="55595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0" indent="0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Коррекционно-образовательные: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умение выделять звуки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’]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процессе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звуко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слогового анализа, выделять ударение в слове, делить слова на слоги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умение составлять слова с буквой «Р» и их звуковые схемы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учить соотносить звуки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’]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буквой «Т»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знакомить с преобразованием слов</a:t>
            </a:r>
          </a:p>
          <a:p>
            <a:pPr marL="0" indent="0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Коррекционно-развивающие: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логическое мышление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фонематический слух и восприятие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общую, мелкую и артикуляционную моторику</a:t>
            </a:r>
          </a:p>
          <a:p>
            <a:pPr marL="0" indent="0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Коррекционно-воспитательные: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положительное отношение к чтению и письму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чувство товарищества, желание помочь друг другу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614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5216" y="402336"/>
            <a:ext cx="10768584" cy="5774627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мультимедийная презентация, ноутбук, проектор, интерактивная доска, карточка с буквой «Р», предметные картинки, ребусы, набор семян (горох, фасоль), карандаш, лист бумаги на ребенка, игрушки (машина, матрешка, лопата, ведро, мышка, кукла, лейка, корабль), карточка с изображением 1 согласной и нескольких гласных букв, игрушка – замок, дверной замок, набор цветных квадратов – красные, синие, зеленые.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47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272" y="201169"/>
            <a:ext cx="11234928" cy="1069847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момент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632" y="1499616"/>
            <a:ext cx="11402568" cy="4677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Дружно за руки возьмемся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 другу улыбнемся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пожмем друг другу руки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Побежит тепло по кругу.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будем очень дружно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вопросы отвечать.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хотим мы заниматься,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хотим мы много знать.</a:t>
            </a:r>
          </a:p>
          <a:p>
            <a:pPr marL="0" indent="0">
              <a:buNone/>
            </a:pP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Ребята, посмотрите на стол, выберите любую игрушку, которую вы захотите, возьмите ее и встаньте в круг. Назовите выбранную игрушку, назовите первый звук в этом слове, охарактеризуйте его.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988" y="1558869"/>
            <a:ext cx="1946401" cy="13096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177" y="3070123"/>
            <a:ext cx="1370693" cy="1370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9952" y="1102341"/>
            <a:ext cx="1359453" cy="13594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0937" y="3070123"/>
            <a:ext cx="2012868" cy="95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8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8873"/>
            <a:ext cx="10515600" cy="749807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Вступительная часть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624" y="868680"/>
            <a:ext cx="10933176" cy="5308283"/>
          </a:xfrm>
        </p:spPr>
        <p:txBody>
          <a:bodyPr/>
          <a:lstStyle/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сейчас у нас с вами занятие по обучению грамоте. Что мы учим на этом занятии? (звуки и буквы)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отличаются звуки от букв?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бывают звуки?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Приведите пример гласных звуков (А, О, У, Ы, И)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звуки называют согласными?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бывают согласные звуки? (мягкими и твердыми)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еще? (звонкими и глухими)</a:t>
            </a:r>
          </a:p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«Буква заблудилась»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А О У И Н 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буква лишняя? Почему?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51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445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Артикуляционная гимнастика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1872"/>
            <a:ext cx="10515600" cy="53583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мы с вами превратимся в маляров. 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этого: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улыбнитесь, откройте рот, поднимите язык к бугорочку, водите кончиком языка, как кисточкой, по небу вперед и назад. Следите, чтобы кончик языка не высовывался изо рта, а губы и нижняя челюсть не двигались.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Красить потолок пора,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Пригласим маляра.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Челюсть ниже опускаем,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к небу поднимаем,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Поведем вперед – назад - , 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 маляр работе рад!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теперь мы «Лошадки» - поцокайте «копытцами» - язычками. </a:t>
            </a:r>
          </a:p>
        </p:txBody>
      </p:sp>
    </p:spTree>
    <p:extLst>
      <p:ext uri="{BB962C8B-B14F-4D97-AF65-F5344CB8AC3E}">
        <p14:creationId xmlns:p14="http://schemas.microsoft.com/office/powerpoint/2010/main" val="216914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4593"/>
            <a:ext cx="10515600" cy="667511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часть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923544"/>
            <a:ext cx="11494008" cy="52534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Знакомство с новым звуком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 и определите какой звук часто встречается в этом стихотворении?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светит, дождь идет,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небе радуга цветет.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рекой она взошла,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Радость людям принесла.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Речка краше сразу стала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Разным цветом засияла.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(Звук [Р])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Правильно, с этим звуком мы знакомимся сегодня. У звука [Р] есть брат – мягкий звук [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произношении звука губы смыкаются и размыкаются, воздушная струя встречает преграду, голосовые связки (горлышко) дрожит. Значит звук какой? (согласный) Почему? Он глухой или звонкий? (звонкий)</a:t>
            </a: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 [Р] – согласный, звонкий, может быть и твердым, и мягким.</a:t>
            </a:r>
          </a:p>
          <a:p>
            <a:pPr marL="0" indent="0">
              <a:buNone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894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46889"/>
            <a:ext cx="10515600" cy="859535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звуков 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[</a:t>
            </a:r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’]</a:t>
            </a:r>
            <a:endParaRPr lang="ru-RU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2782" y="1388142"/>
            <a:ext cx="6526435" cy="4944269"/>
          </a:xfrm>
        </p:spPr>
      </p:pic>
    </p:spTree>
    <p:extLst>
      <p:ext uri="{BB962C8B-B14F-4D97-AF65-F5344CB8AC3E}">
        <p14:creationId xmlns:p14="http://schemas.microsoft.com/office/powerpoint/2010/main" val="268684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8096" y="429768"/>
            <a:ext cx="10960608" cy="576548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Игровое упражнение «Услышь звук».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называю разные слова, а вы хлопаете в ладоши, когда слышите слово со звуком [Р].</a:t>
            </a: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брошка, ура, рана, лампа, ранний, гора, липа, репа, рыжик, полено, лента, фартук, фара, повар, луна, стул.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0228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6033"/>
            <a:ext cx="10515600" cy="886968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Зрительная гимнастика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143001"/>
            <a:ext cx="5181600" cy="503396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Лучик, лучик озорной,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Поиграй-ка ты со мной.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(Моргают глазками)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Ну-ка лучик, повернись,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глаза мне покажись.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(Делают круговые движения глазами)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Взгляд я влево отведу,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Лучик солнца я найду.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(Отводят взгляд влево)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вправо посмотрю,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Снова лучик я найду.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(Отводят взгляд вправо).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528" y="2169954"/>
            <a:ext cx="5181600" cy="2711704"/>
          </a:xfrm>
        </p:spPr>
      </p:pic>
    </p:spTree>
    <p:extLst>
      <p:ext uri="{BB962C8B-B14F-4D97-AF65-F5344CB8AC3E}">
        <p14:creationId xmlns:p14="http://schemas.microsoft.com/office/powerpoint/2010/main" val="3607897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301752"/>
            <a:ext cx="5181600" cy="5875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«Доскажи словечко»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лугами, над водой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Хлынул дождик проливной,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повисло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небе коромысло.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Ребятишек радует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Цветная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(радуга)</a:t>
            </a:r>
          </a:p>
          <a:p>
            <a:pPr marL="0" indent="0" algn="r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376672" y="365760"/>
            <a:ext cx="6656832" cy="581120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Лесники ее котят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Взять домой не захотят.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Ей не скажешь: «Кошка, брысь»,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 это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(рысь).</a:t>
            </a:r>
          </a:p>
          <a:p>
            <a:pPr marL="0" indent="0"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начинается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(игра)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красные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(шары)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–у нас новое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(ведро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мы закончили  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(игру)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 – ре – ре –стоит домик на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…(горе)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ветках …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(снегири)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267" y="4466942"/>
            <a:ext cx="2608733" cy="201307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0760" y="1350230"/>
            <a:ext cx="2142744" cy="160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34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38328" y="292609"/>
            <a:ext cx="11411712" cy="649223"/>
          </a:xfrm>
        </p:spPr>
        <p:txBody>
          <a:bodyPr>
            <a:normAutofit/>
          </a:bodyPr>
          <a:lstStyle/>
          <a:p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Знакомство с буквой «Р»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82880" y="1133856"/>
            <a:ext cx="11567160" cy="535838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(Показ буквы «Р»)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что похожа буква «Р»? (трость, парус)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«Дрожу от страха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сих пор! –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Воскликнуло полено, -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Похожа буква на топор!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Расколет непременно.»</a:t>
            </a:r>
          </a:p>
          <a:p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буквы в воздухе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4504" y="2250943"/>
            <a:ext cx="3182390" cy="387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937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74904"/>
            <a:ext cx="10515600" cy="5802059"/>
          </a:xfrm>
        </p:spPr>
        <p:txBody>
          <a:bodyPr/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Соотношение звука с буквой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запомнить букву «Р»?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может, например,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Руку на бочок поставить,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друг другу «Р» представить!</a:t>
            </a:r>
          </a:p>
          <a:p>
            <a:pPr marL="0" indent="0">
              <a:buNone/>
            </a:pPr>
            <a:endParaRPr lang="ru-RU" u="sng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7537" y="3366143"/>
            <a:ext cx="2495450" cy="294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76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208" y="429768"/>
            <a:ext cx="10832592" cy="5747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 «Вороны»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под елочкой зеленой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Скачут весело вороны: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 – кар – кар! (Громко)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Целый день они кричали,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Спать ребятам не давали: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 – кар – кар! (Громко)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к ночи умолкают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все вместе засыпают: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 – кар – кар! (Тихо)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289" y="1298448"/>
            <a:ext cx="5123976" cy="429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01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5760"/>
            <a:ext cx="10515600" cy="6217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«Слово рассыпалось»</a:t>
            </a:r>
          </a:p>
          <a:p>
            <a:pPr marL="0" indent="0">
              <a:buNone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у нас беда, слова рассыпались на буквы, их нужно собрать.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А, ш, р, ы – шары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Г, а, р, о – гора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П, о, р, е – перо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Р, а, п, е – репа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Р, з, о, а – роза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Б, я, р, у – буря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Д, а, р, ы – дыра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Н, а, р, о – нора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Е, м, о, р – море</a:t>
            </a:r>
          </a:p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а, р, е – вера</a:t>
            </a:r>
          </a:p>
        </p:txBody>
      </p:sp>
    </p:spTree>
    <p:extLst>
      <p:ext uri="{BB962C8B-B14F-4D97-AF65-F5344CB8AC3E}">
        <p14:creationId xmlns:p14="http://schemas.microsoft.com/office/powerpoint/2010/main" val="2656037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768" y="374904"/>
            <a:ext cx="11274552" cy="5802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Выкладывание буквы «Р» из подручных материалов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(семена, крупа, конструктор, счетные палочки, мозаика, шерстяные нитки и т.д.)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понятия «ударение».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предметные картинки: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–ба,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ли 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ши - на.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Вы заметили, что слоги в словах звучат по – разному: одни громче и протяжнее, другие тише и короче.</a:t>
            </a:r>
          </a:p>
          <a:p>
            <a:pPr marL="0" indent="0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ба – вы слышите, как мой голос усиливается в начале слова – это слышится ударение.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(показ сказочного замка и дверного замка)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сказочный замок, а теперь выделите другой слог в слове «замок» получится «замок», который висит на двери замка. Видите, как важно правильно делать ударение в слове.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727" y="4347029"/>
            <a:ext cx="3086297" cy="22684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195" y="4225757"/>
            <a:ext cx="1809458" cy="251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86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475488"/>
            <a:ext cx="5507736" cy="57014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Отгадывание ребуса</a:t>
            </a:r>
          </a:p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отгадайте ребус и запишите слово.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9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8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263640" y="1267841"/>
            <a:ext cx="5657088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sz="115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</a:t>
            </a:r>
          </a:p>
          <a:p>
            <a:pPr marL="0" indent="0">
              <a:buNone/>
            </a:pPr>
            <a:endParaRPr lang="ru-RU" sz="115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1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8183" y="1622873"/>
            <a:ext cx="2011333" cy="11770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4888" y="4285216"/>
            <a:ext cx="2429256" cy="17843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18" y="1444905"/>
            <a:ext cx="3557588" cy="2710134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196068"/>
              </p:ext>
            </p:extLst>
          </p:nvPr>
        </p:nvGraphicFramePr>
        <p:xfrm>
          <a:off x="1366233" y="3576517"/>
          <a:ext cx="297773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991">
                  <a:extLst>
                    <a:ext uri="{9D8B030D-6E8A-4147-A177-3AD203B41FA5}">
                      <a16:colId xmlns:a16="http://schemas.microsoft.com/office/drawing/2014/main" val="1121349213"/>
                    </a:ext>
                  </a:extLst>
                </a:gridCol>
                <a:gridCol w="468089">
                  <a:extLst>
                    <a:ext uri="{9D8B030D-6E8A-4147-A177-3AD203B41FA5}">
                      <a16:colId xmlns:a16="http://schemas.microsoft.com/office/drawing/2014/main" val="680279914"/>
                    </a:ext>
                  </a:extLst>
                </a:gridCol>
                <a:gridCol w="466344">
                  <a:extLst>
                    <a:ext uri="{9D8B030D-6E8A-4147-A177-3AD203B41FA5}">
                      <a16:colId xmlns:a16="http://schemas.microsoft.com/office/drawing/2014/main" val="795339616"/>
                    </a:ext>
                  </a:extLst>
                </a:gridCol>
                <a:gridCol w="475488">
                  <a:extLst>
                    <a:ext uri="{9D8B030D-6E8A-4147-A177-3AD203B41FA5}">
                      <a16:colId xmlns:a16="http://schemas.microsoft.com/office/drawing/2014/main" val="2140060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272198"/>
                    </a:ext>
                  </a:extLst>
                </a:gridCol>
                <a:gridCol w="565755">
                  <a:extLst>
                    <a:ext uri="{9D8B030D-6E8A-4147-A177-3AD203B41FA5}">
                      <a16:colId xmlns:a16="http://schemas.microsoft.com/office/drawing/2014/main" val="261615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786317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94092"/>
              </p:ext>
            </p:extLst>
          </p:nvPr>
        </p:nvGraphicFramePr>
        <p:xfrm>
          <a:off x="7478268" y="4811655"/>
          <a:ext cx="312517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456">
                  <a:extLst>
                    <a:ext uri="{9D8B030D-6E8A-4147-A177-3AD203B41FA5}">
                      <a16:colId xmlns:a16="http://schemas.microsoft.com/office/drawing/2014/main" val="2871783895"/>
                    </a:ext>
                  </a:extLst>
                </a:gridCol>
                <a:gridCol w="585216">
                  <a:extLst>
                    <a:ext uri="{9D8B030D-6E8A-4147-A177-3AD203B41FA5}">
                      <a16:colId xmlns:a16="http://schemas.microsoft.com/office/drawing/2014/main" val="4004840146"/>
                    </a:ext>
                  </a:extLst>
                </a:gridCol>
                <a:gridCol w="502920">
                  <a:extLst>
                    <a:ext uri="{9D8B030D-6E8A-4147-A177-3AD203B41FA5}">
                      <a16:colId xmlns:a16="http://schemas.microsoft.com/office/drawing/2014/main" val="3627151379"/>
                    </a:ext>
                  </a:extLst>
                </a:gridCol>
                <a:gridCol w="557784">
                  <a:extLst>
                    <a:ext uri="{9D8B030D-6E8A-4147-A177-3AD203B41FA5}">
                      <a16:colId xmlns:a16="http://schemas.microsoft.com/office/drawing/2014/main" val="129519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030859"/>
                    </a:ext>
                  </a:extLst>
                </a:gridCol>
                <a:gridCol w="512020">
                  <a:extLst>
                    <a:ext uri="{9D8B030D-6E8A-4147-A177-3AD203B41FA5}">
                      <a16:colId xmlns:a16="http://schemas.microsoft.com/office/drawing/2014/main" val="20474653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16067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39016"/>
              </p:ext>
            </p:extLst>
          </p:nvPr>
        </p:nvGraphicFramePr>
        <p:xfrm>
          <a:off x="632968" y="6160473"/>
          <a:ext cx="304292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365">
                  <a:extLst>
                    <a:ext uri="{9D8B030D-6E8A-4147-A177-3AD203B41FA5}">
                      <a16:colId xmlns:a16="http://schemas.microsoft.com/office/drawing/2014/main" val="499027726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2064707280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2871286803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1632122590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1185105826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983337485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301177572"/>
                    </a:ext>
                  </a:extLst>
                </a:gridCol>
                <a:gridCol w="380365">
                  <a:extLst>
                    <a:ext uri="{9D8B030D-6E8A-4147-A177-3AD203B41FA5}">
                      <a16:colId xmlns:a16="http://schemas.microsoft.com/office/drawing/2014/main" val="2452028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841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0311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2920" y="256033"/>
            <a:ext cx="11137392" cy="758951"/>
          </a:xfrm>
        </p:spPr>
        <p:txBody>
          <a:bodyPr>
            <a:norm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Составление предложений из слов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93192" y="1106424"/>
            <a:ext cx="10960608" cy="5070539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сейчас мы из слов составим предложения.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Море, плавать, рыба, в – Рыба плавает в море.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Ворона, по, дорога, черная, прыгать – Черная ворона прыгает по дороге.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Пирог, испечь, бабушка, вкусные – Бабушка испекла вкусные пироги.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Зебра, видеть, в, полосатая, зоопарк, ребята – Ребята в зоопарке видели полосатую зебру.</a:t>
            </a:r>
          </a:p>
        </p:txBody>
      </p:sp>
    </p:spTree>
    <p:extLst>
      <p:ext uri="{BB962C8B-B14F-4D97-AF65-F5344CB8AC3E}">
        <p14:creationId xmlns:p14="http://schemas.microsoft.com/office/powerpoint/2010/main" val="119717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374904"/>
            <a:ext cx="5181600" cy="5802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Подели на слоги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на столах картинки - телефон, карандаш, лимон, конфеты, стул, диван, кровать. </a:t>
            </a:r>
          </a:p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поделите слова на слоги и зарисуйте схемы на листе бумаги.</a:t>
            </a:r>
          </a:p>
          <a:p>
            <a:pPr marL="0" indent="0">
              <a:buNone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991" y="2826008"/>
            <a:ext cx="2086429" cy="146417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525" y="4493180"/>
            <a:ext cx="2370961" cy="1781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138" y="2562946"/>
            <a:ext cx="2062825" cy="115059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107" y="503208"/>
            <a:ext cx="1883522" cy="14641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128" y="604382"/>
            <a:ext cx="3323790" cy="23266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723" y="4373349"/>
            <a:ext cx="3323772" cy="18274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808" y="3924430"/>
            <a:ext cx="3102429" cy="174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17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2609"/>
            <a:ext cx="10515600" cy="868680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работа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957560" cy="4351338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вы такие молодцы, выполнили все задания! Осталось проверить как вы усвоили полученные знания, напишите правильно в прописях буквы: «Р» и «р», «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 «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Назовите элементы печатных и письменных букв.</a:t>
            </a:r>
          </a:p>
        </p:txBody>
      </p:sp>
    </p:spTree>
    <p:extLst>
      <p:ext uri="{BB962C8B-B14F-4D97-AF65-F5344CB8AC3E}">
        <p14:creationId xmlns:p14="http://schemas.microsoft.com/office/powerpoint/2010/main" val="2046178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0313"/>
            <a:ext cx="10515600" cy="786383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занятия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80160"/>
            <a:ext cx="10765536" cy="4896803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давайте вспомним о каких звуках мы сегодня говорили? Охарактеризуйте эти звуки. Молодцы!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занятие окончено, спасибо за работу, до свидания, ребята!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5912" y="2816543"/>
            <a:ext cx="4858512" cy="364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35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</TotalTime>
  <Words>1511</Words>
  <Application>Microsoft Office PowerPoint</Application>
  <PresentationFormat>Широкоэкранный</PresentationFormat>
  <Paragraphs>178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Theme</vt:lpstr>
      <vt:lpstr>   Логопедическое занятие по обучению грамоте для обучающихся с ТНР «Буква Р»</vt:lpstr>
      <vt:lpstr>Цель: формирование знаний о букве «Р»</vt:lpstr>
      <vt:lpstr>Презентация PowerPoint</vt:lpstr>
      <vt:lpstr>Организационный момент</vt:lpstr>
      <vt:lpstr>Вступительная часть</vt:lpstr>
      <vt:lpstr>Артикуляционная гимнастика</vt:lpstr>
      <vt:lpstr>Основная часть</vt:lpstr>
      <vt:lpstr>Характеристика звуков [Р] [Р’]</vt:lpstr>
      <vt:lpstr>Презентация PowerPoint</vt:lpstr>
      <vt:lpstr>Зрительная гимнастика</vt:lpstr>
      <vt:lpstr>Презентация PowerPoint</vt:lpstr>
      <vt:lpstr>4. Знакомство с буквой «Р»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11. Составление предложений из слов</vt:lpstr>
      <vt:lpstr>Презентация PowerPoint</vt:lpstr>
      <vt:lpstr>Самостоятельная работа</vt:lpstr>
      <vt:lpstr>Итоги занятия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Логопедическое занятие по обучению грамоте для обучающихся с ТНР «Буква Р»</dc:title>
  <dc:creator>Анастасия Яшина</dc:creator>
  <cp:lastModifiedBy>Екатерина Чимутова</cp:lastModifiedBy>
  <cp:revision>18</cp:revision>
  <dcterms:created xsi:type="dcterms:W3CDTF">2024-06-03T04:10:07Z</dcterms:created>
  <dcterms:modified xsi:type="dcterms:W3CDTF">2026-08-29T17:41:22Z</dcterms:modified>
</cp:coreProperties>
</file>