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61" r:id="rId3"/>
    <p:sldId id="273" r:id="rId4"/>
    <p:sldId id="274" r:id="rId5"/>
    <p:sldId id="272" r:id="rId6"/>
    <p:sldId id="263" r:id="rId7"/>
    <p:sldId id="267" r:id="rId8"/>
    <p:sldId id="269" r:id="rId9"/>
    <p:sldId id="25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howGuides="1">
      <p:cViewPr varScale="1">
        <p:scale>
          <a:sx n="81" d="100"/>
          <a:sy n="81" d="100"/>
        </p:scale>
        <p:origin x="75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28720779339506E-2"/>
          <c:y val="7.7438794863475297E-2"/>
          <c:w val="0.92687733759842506"/>
          <c:h val="0.841853909826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</c:v>
                </c:pt>
                <c:pt idx="5">
                  <c:v>Декабрь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ADAE-4B99-8C72-76A79CF0E65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</c:v>
                </c:pt>
                <c:pt idx="5">
                  <c:v>Декабрь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ADAE-4B99-8C72-76A79CF0E65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</c:v>
                </c:pt>
                <c:pt idx="5">
                  <c:v>Декабрь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ADAE-4B99-8C72-76A79CF0E65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</c:v>
                </c:pt>
                <c:pt idx="5">
                  <c:v>Декабрь</c:v>
                </c:pt>
              </c:strCache>
            </c:strRef>
          </c:cat>
          <c:val>
            <c:numRef>
              <c:f>Лист1!$F$2:$F$7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3-ADAE-4B99-8C72-76A79CF0E659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Лист1!$A$2:$A$7</c:f>
              <c:strCache>
                <c:ptCount val="6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</c:v>
                </c:pt>
                <c:pt idx="5">
                  <c:v>Декабрь</c:v>
                </c:pt>
              </c:strCache>
            </c:strRef>
          </c:cat>
          <c:val>
            <c:numRef>
              <c:f>Лист1!$G$2:$G$7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4-ADAE-4B99-8C72-76A79CF0E65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430417487"/>
        <c:axId val="430429135"/>
      </c:barChar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</c:v>
                </c:pt>
                <c:pt idx="5">
                  <c:v>Декабрь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65</c:v>
                </c:pt>
                <c:pt idx="4">
                  <c:v>85</c:v>
                </c:pt>
                <c:pt idx="5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AE-4B99-8C72-76A79CF0E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424595887"/>
        <c:axId val="424601295"/>
      </c:barChart>
      <c:catAx>
        <c:axId val="4304174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cap="none" spc="0" normalizeH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429135"/>
        <c:crosses val="autoZero"/>
        <c:auto val="1"/>
        <c:lblAlgn val="ctr"/>
        <c:lblOffset val="100"/>
        <c:noMultiLvlLbl val="0"/>
      </c:catAx>
      <c:valAx>
        <c:axId val="43042913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30417487"/>
        <c:crosses val="autoZero"/>
        <c:crossBetween val="between"/>
      </c:valAx>
      <c:catAx>
        <c:axId val="4245958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4601295"/>
        <c:crosses val="autoZero"/>
        <c:auto val="1"/>
        <c:lblAlgn val="ctr"/>
        <c:lblOffset val="100"/>
        <c:noMultiLvlLbl val="0"/>
      </c:catAx>
      <c:valAx>
        <c:axId val="424601295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4595887"/>
        <c:crosses val="max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7fb023b0-7edb-4f3f-9833-485ea378539f}"/>
      </c:ext>
    </c:extLst>
  </c:chart>
  <c:spPr>
    <a:solidFill>
      <a:schemeClr val="lt1"/>
    </a:solidFill>
    <a:ln w="9525" cap="flat" cmpd="sng" algn="ctr">
      <a:solidFill>
        <a:schemeClr val="tx2"/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3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501" y="581"/>
            <a:ext cx="2520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402121" y="234000"/>
            <a:ext cx="7951679" cy="1035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sz="quarter" idx="10"/>
          </p:nvPr>
        </p:nvSpPr>
        <p:spPr>
          <a:xfrm>
            <a:off x="3402121" y="1449000"/>
            <a:ext cx="7951788" cy="4696389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0" y="49500"/>
            <a:ext cx="2844750" cy="274500"/>
            <a:chOff x="5228062" y="49500"/>
            <a:chExt cx="2844750" cy="274500"/>
          </a:xfrm>
          <a:solidFill>
            <a:schemeClr val="tx1"/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Блок-схема: объединение 10"/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1"/>
          </a:solidFill>
        </p:grpSpPr>
        <p:sp>
          <p:nvSpPr>
            <p:cNvPr id="13" name="Прямоугольник 12"/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/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Текст 18"/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8" y="365125"/>
            <a:ext cx="5257801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2"/>
          <p:cNvSpPr>
            <a:spLocks noGrp="1"/>
          </p:cNvSpPr>
          <p:nvPr>
            <p:ph type="pic" sz="quarter" idx="13"/>
          </p:nvPr>
        </p:nvSpPr>
        <p:spPr>
          <a:xfrm>
            <a:off x="20850" y="-575"/>
            <a:ext cx="5186362" cy="6858575"/>
          </a:xfrm>
          <a:solidFill>
            <a:schemeClr val="bg1"/>
          </a:solidFill>
        </p:spPr>
        <p:txBody>
          <a:bodyPr/>
          <a:lstStyle/>
          <a:p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5207212" y="36075"/>
            <a:ext cx="2844750" cy="274500"/>
            <a:chOff x="5228062" y="49500"/>
            <a:chExt cx="2844750" cy="274500"/>
          </a:xfrm>
          <a:solidFill>
            <a:schemeClr val="tx1"/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Блок-схема: объединение 10"/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1"/>
          </a:solidFill>
        </p:grpSpPr>
        <p:sp>
          <p:nvSpPr>
            <p:cNvPr id="13" name="Прямоугольник 12"/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/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Текст 18"/>
          <p:cNvSpPr>
            <a:spLocks noGrp="1"/>
          </p:cNvSpPr>
          <p:nvPr>
            <p:ph type="body" sz="quarter" idx="14"/>
          </p:nvPr>
        </p:nvSpPr>
        <p:spPr>
          <a:xfrm>
            <a:off x="6096000" y="2033588"/>
            <a:ext cx="5186363" cy="4049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4161000" y="150"/>
            <a:ext cx="2844750" cy="286020"/>
            <a:chOff x="9347250" y="37980"/>
            <a:chExt cx="2844750" cy="286020"/>
          </a:xfrm>
          <a:solidFill>
            <a:schemeClr val="tx1"/>
          </a:solidFill>
        </p:grpSpPr>
        <p:sp>
          <p:nvSpPr>
            <p:cNvPr id="8" name="Прямоугольник 7"/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Блок-схема: объединение 8"/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tx1"/>
          </a:solidFill>
        </p:grpSpPr>
        <p:sp>
          <p:nvSpPr>
            <p:cNvPr id="11" name="Прямоугольник 10"/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Блок-схема: объединение 11"/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Рисунок 2"/>
          <p:cNvSpPr>
            <a:spLocks noGrp="1"/>
          </p:cNvSpPr>
          <p:nvPr>
            <p:ph type="pic" sz="quarter" idx="10"/>
          </p:nvPr>
        </p:nvSpPr>
        <p:spPr>
          <a:xfrm>
            <a:off x="7005638" y="9000"/>
            <a:ext cx="5186362" cy="3330000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Заголовок 16"/>
          <p:cNvSpPr>
            <a:spLocks noGrp="1"/>
          </p:cNvSpPr>
          <p:nvPr>
            <p:ph type="title"/>
          </p:nvPr>
        </p:nvSpPr>
        <p:spPr>
          <a:xfrm>
            <a:off x="664987" y="485501"/>
            <a:ext cx="52578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Текст 18"/>
          <p:cNvSpPr>
            <a:spLocks noGrp="1"/>
          </p:cNvSpPr>
          <p:nvPr>
            <p:ph type="body" sz="quarter" idx="11"/>
          </p:nvPr>
        </p:nvSpPr>
        <p:spPr>
          <a:xfrm>
            <a:off x="664987" y="2153964"/>
            <a:ext cx="5186363" cy="4049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2"/>
          </p:nvPr>
        </p:nvSpPr>
        <p:spPr>
          <a:xfrm>
            <a:off x="6984638" y="3519000"/>
            <a:ext cx="5186362" cy="33300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tx1"/>
          </a:solidFill>
        </p:grpSpPr>
        <p:sp>
          <p:nvSpPr>
            <p:cNvPr id="13" name="Прямоугольник 12"/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/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tx1"/>
          </a:solidFill>
        </p:grpSpPr>
        <p:sp>
          <p:nvSpPr>
            <p:cNvPr id="16" name="Прямоугольник 15"/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Блок-схема: объединение 16"/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1"/>
          <p:cNvSpPr>
            <a:spLocks noGrp="1"/>
          </p:cNvSpPr>
          <p:nvPr>
            <p:ph type="title"/>
          </p:nvPr>
        </p:nvSpPr>
        <p:spPr>
          <a:xfrm>
            <a:off x="425450" y="234000"/>
            <a:ext cx="11341100" cy="1035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3"/>
          </p:nvPr>
        </p:nvSpPr>
        <p:spPr>
          <a:xfrm>
            <a:off x="425450" y="2303463"/>
            <a:ext cx="4005550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2"/>
          <p:cNvSpPr>
            <a:spLocks noGrp="1"/>
          </p:cNvSpPr>
          <p:nvPr>
            <p:ph type="pic" sz="quarter" idx="14"/>
          </p:nvPr>
        </p:nvSpPr>
        <p:spPr>
          <a:xfrm>
            <a:off x="4595341" y="2303463"/>
            <a:ext cx="4005550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2"/>
          <p:cNvSpPr>
            <a:spLocks noGrp="1"/>
          </p:cNvSpPr>
          <p:nvPr>
            <p:ph type="pic" sz="quarter" idx="15"/>
          </p:nvPr>
        </p:nvSpPr>
        <p:spPr>
          <a:xfrm>
            <a:off x="8761675" y="2303463"/>
            <a:ext cx="3004875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2"/>
          <p:cNvSpPr>
            <a:spLocks noGrp="1"/>
          </p:cNvSpPr>
          <p:nvPr>
            <p:ph type="pic" sz="quarter" idx="16"/>
          </p:nvPr>
        </p:nvSpPr>
        <p:spPr>
          <a:xfrm>
            <a:off x="425450" y="4058163"/>
            <a:ext cx="3004875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2"/>
          <p:cNvSpPr>
            <a:spLocks noGrp="1"/>
          </p:cNvSpPr>
          <p:nvPr>
            <p:ph type="pic" sz="quarter" idx="17"/>
          </p:nvPr>
        </p:nvSpPr>
        <p:spPr>
          <a:xfrm>
            <a:off x="3606109" y="4058163"/>
            <a:ext cx="4005550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2"/>
          <p:cNvSpPr>
            <a:spLocks noGrp="1"/>
          </p:cNvSpPr>
          <p:nvPr>
            <p:ph type="pic" sz="quarter" idx="18"/>
          </p:nvPr>
        </p:nvSpPr>
        <p:spPr>
          <a:xfrm>
            <a:off x="7776000" y="4058163"/>
            <a:ext cx="4005550" cy="1620837"/>
          </a:xfrm>
        </p:spPr>
        <p:txBody>
          <a:bodyPr/>
          <a:lstStyle/>
          <a:p>
            <a:endParaRPr lang="ru-RU"/>
          </a:p>
        </p:txBody>
      </p:sp>
      <p:sp>
        <p:nvSpPr>
          <p:cNvPr id="23" name="Текст 4"/>
          <p:cNvSpPr>
            <a:spLocks noGrp="1"/>
          </p:cNvSpPr>
          <p:nvPr>
            <p:ph type="body" sz="quarter" idx="19"/>
          </p:nvPr>
        </p:nvSpPr>
        <p:spPr>
          <a:xfrm>
            <a:off x="439739" y="1493838"/>
            <a:ext cx="11341100" cy="6270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707800" cy="132556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838200" y="2124075"/>
            <a:ext cx="10515600" cy="1530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B3E60-2F82-4C12-95B3-7ACC1B0E586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981FB-684B-4CAF-A490-D4A6C9E8C494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20"/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7" b="98788" l="1398" r="98164">
                        <a14:backgroundMark x1="33653" y1="15960" x2="33653" y2="15960"/>
                        <a14:backgroundMark x1="91779" y1="23596" x2="91779" y2="23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86" y="2169000"/>
            <a:ext cx="6918151" cy="4689000"/>
          </a:xfrm>
          <a:custGeom>
            <a:avLst/>
            <a:gdLst>
              <a:gd name="connsiteX0" fmla="*/ 2961443 w 6931728"/>
              <a:gd name="connsiteY0" fmla="*/ 0 h 6858000"/>
              <a:gd name="connsiteX1" fmla="*/ 3956029 w 6931728"/>
              <a:gd name="connsiteY1" fmla="*/ 0 h 6858000"/>
              <a:gd name="connsiteX2" fmla="*/ 3987639 w 6931728"/>
              <a:gd name="connsiteY2" fmla="*/ 4017 h 6858000"/>
              <a:gd name="connsiteX3" fmla="*/ 6931728 w 6931728"/>
              <a:gd name="connsiteY3" fmla="*/ 3436992 h 6858000"/>
              <a:gd name="connsiteX4" fmla="*/ 4158665 w 6931728"/>
              <a:gd name="connsiteY4" fmla="*/ 6839425 h 6858000"/>
              <a:gd name="connsiteX5" fmla="*/ 4054652 w 6931728"/>
              <a:gd name="connsiteY5" fmla="*/ 6858000 h 6858000"/>
              <a:gd name="connsiteX6" fmla="*/ 2862820 w 6931728"/>
              <a:gd name="connsiteY6" fmla="*/ 6858000 h 6858000"/>
              <a:gd name="connsiteX7" fmla="*/ 2758807 w 6931728"/>
              <a:gd name="connsiteY7" fmla="*/ 6839425 h 6858000"/>
              <a:gd name="connsiteX8" fmla="*/ 3675 w 6931728"/>
              <a:gd name="connsiteY8" fmla="*/ 3792085 h 6858000"/>
              <a:gd name="connsiteX9" fmla="*/ 0 w 6931728"/>
              <a:gd name="connsiteY9" fmla="*/ 3719314 h 6858000"/>
              <a:gd name="connsiteX10" fmla="*/ 0 w 6931728"/>
              <a:gd name="connsiteY10" fmla="*/ 3154670 h 6858000"/>
              <a:gd name="connsiteX11" fmla="*/ 3675 w 6931728"/>
              <a:gd name="connsiteY11" fmla="*/ 3081899 h 6858000"/>
              <a:gd name="connsiteX12" fmla="*/ 2929834 w 6931728"/>
              <a:gd name="connsiteY12" fmla="*/ 40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31728" h="6858000">
                <a:moveTo>
                  <a:pt x="2961443" y="0"/>
                </a:moveTo>
                <a:lnTo>
                  <a:pt x="3956029" y="0"/>
                </a:lnTo>
                <a:lnTo>
                  <a:pt x="3987639" y="4017"/>
                </a:lnTo>
                <a:cubicBezTo>
                  <a:pt x="5654697" y="258738"/>
                  <a:pt x="6931728" y="1698731"/>
                  <a:pt x="6931728" y="3436992"/>
                </a:cubicBezTo>
                <a:cubicBezTo>
                  <a:pt x="6931728" y="5115313"/>
                  <a:pt x="5741249" y="6515582"/>
                  <a:pt x="4158665" y="6839425"/>
                </a:cubicBezTo>
                <a:lnTo>
                  <a:pt x="4054652" y="6858000"/>
                </a:lnTo>
                <a:lnTo>
                  <a:pt x="2862820" y="6858000"/>
                </a:lnTo>
                <a:lnTo>
                  <a:pt x="2758807" y="6839425"/>
                </a:lnTo>
                <a:cubicBezTo>
                  <a:pt x="1289265" y="6538714"/>
                  <a:pt x="157813" y="5309860"/>
                  <a:pt x="3675" y="3792085"/>
                </a:cubicBezTo>
                <a:lnTo>
                  <a:pt x="0" y="3719314"/>
                </a:lnTo>
                <a:lnTo>
                  <a:pt x="0" y="3154670"/>
                </a:lnTo>
                <a:lnTo>
                  <a:pt x="3675" y="3081899"/>
                </a:lnTo>
                <a:cubicBezTo>
                  <a:pt x="163742" y="1505749"/>
                  <a:pt x="1377745" y="241171"/>
                  <a:pt x="2929834" y="4017"/>
                </a:cubicBezTo>
                <a:close/>
              </a:path>
            </a:pathLst>
          </a:custGeom>
        </p:spPr>
      </p:pic>
      <p:sp>
        <p:nvSpPr>
          <p:cNvPr id="5" name="Заголовок 9"/>
          <p:cNvSpPr txBox="1"/>
          <p:nvPr/>
        </p:nvSpPr>
        <p:spPr>
          <a:xfrm>
            <a:off x="471000" y="369000"/>
            <a:ext cx="11475001" cy="1150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служба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ранней помощи  семьям с детьми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«Домашний консультант»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16000" y="5634000"/>
            <a:ext cx="6051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Юрченко Ангелина Алексеевна, заведующий отделения ранней помощи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ГБУСО «Ставропольский РЦ»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36000" y="348437"/>
            <a:ext cx="6196013" cy="1325563"/>
          </a:xfrm>
        </p:spPr>
        <p:txBody>
          <a:bodyPr>
            <a:normAutofit fontScale="90000"/>
          </a:bodyPr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выездной службы ранней помощи</a:t>
            </a:r>
            <a:endParaRPr lang="ru-RU" u="sng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5591362" y="1944000"/>
            <a:ext cx="6340651" cy="4049712"/>
          </a:xfrm>
        </p:spPr>
        <p:txBody>
          <a:bodyPr>
            <a:noAutofit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реализуется в Государственном бюджетном учреждении социального обслуживания «Ставропольский реабилитационный центр для детей и подростков с ограниченными возможностями здоровья» в сотрудничестве с Фондом поддержки детей, находящихся в трудной жизненной ситуации. </a:t>
            </a:r>
          </a:p>
        </p:txBody>
      </p:sp>
      <p:pic>
        <p:nvPicPr>
          <p:cNvPr id="1026" name="Picture 2" descr="https://avatars.mds.yandex.net/i?id=202c69ff4e3d13b4f1f9303d0146f8eb37018adf-6881974-images-thumbs&amp;n=1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000" y="348437"/>
            <a:ext cx="3930848" cy="252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b43dab0a4c1f02678791de576be5c16d1a62ac80-12602658-images-thumbs&amp;n=13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000" y="3338999"/>
            <a:ext cx="4880026" cy="313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91000" y="0"/>
            <a:ext cx="9706013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работы специалистов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091000" y="1134000"/>
          <a:ext cx="9675000" cy="48934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3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501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 развития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014"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Функционирование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Активность в домашних</a:t>
                      </a:r>
                      <a:r>
                        <a:rPr lang="ru-RU" baseline="0" dirty="0"/>
                        <a:t> условиях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014"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Речь и общение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Развитие коммуникативных навыков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6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Мобильность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Улучшение физической</a:t>
                      </a:r>
                      <a:r>
                        <a:rPr lang="ru-RU" baseline="0" dirty="0"/>
                        <a:t> активности</a:t>
                      </a:r>
                      <a:r>
                        <a:rPr lang="ru-RU" dirty="0"/>
                        <a:t> ребенка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014">
                <a:tc>
                  <a:txBody>
                    <a:bodyPr/>
                    <a:lstStyle/>
                    <a:p>
                      <a:r>
                        <a:rPr lang="ru-RU" dirty="0"/>
                        <a:t>Самообслуживание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Формирование бытовых навыков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014">
                <a:tc>
                  <a:txBody>
                    <a:bodyPr/>
                    <a:lstStyle/>
                    <a:p>
                      <a:r>
                        <a:rPr lang="ru-RU" dirty="0"/>
                        <a:t>Познавательная активность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Расширение знаний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1677">
                <a:tc>
                  <a:txBody>
                    <a:bodyPr/>
                    <a:lstStyle/>
                    <a:p>
                      <a:r>
                        <a:rPr lang="ru-RU" dirty="0"/>
                        <a:t>Социализация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Вовлечение в социальные</a:t>
                      </a:r>
                      <a:r>
                        <a:rPr lang="ru-RU" baseline="0" dirty="0"/>
                        <a:t> отношения, нормы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014">
                <a:tc>
                  <a:txBody>
                    <a:bodyPr/>
                    <a:lstStyle/>
                    <a:p>
                      <a:r>
                        <a:rPr lang="ru-RU" dirty="0"/>
                        <a:t>Психологическая поддержка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Консультирование родителей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514" y="2900772"/>
            <a:ext cx="2373923" cy="39521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1000" y="369000"/>
            <a:ext cx="7636014" cy="767064"/>
          </a:xfrm>
        </p:spPr>
        <p:txBody>
          <a:bodyPr/>
          <a:lstStyle/>
          <a:p>
            <a:pPr algn="ctr"/>
            <a:r>
              <a:rPr lang="ru-RU" u="sng" dirty="0"/>
              <a:t>Обучение специалистов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6816000" y="1508659"/>
            <a:ext cx="5186363" cy="4049712"/>
          </a:xfrm>
        </p:spPr>
        <p:txBody>
          <a:bodyPr/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Учитель-дефектолог Юрченко А.А. и логопед Ермакова В.В. Прошли профессиональную переподготовку в Санкт-Петербургском институте раннего вмешательства по программе «Специалист ранней помощи».</a:t>
            </a:r>
          </a:p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000" y="3099036"/>
            <a:ext cx="4712804" cy="3481583"/>
          </a:xfrm>
          <a:prstGeom prst="rect">
            <a:avLst/>
          </a:prstGeom>
        </p:spPr>
      </p:pic>
      <p:sp>
        <p:nvSpPr>
          <p:cNvPr id="2" name="Рисунок 1">
            <a:extLst>
              <a:ext uri="{FF2B5EF4-FFF2-40B4-BE49-F238E27FC236}">
                <a16:creationId xmlns:a16="http://schemas.microsoft.com/office/drawing/2014/main" id="{95EDC695-B643-F556-49BE-018A65CF62B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16000" y="327208"/>
            <a:ext cx="10893603" cy="6169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 организация междисциплинарной бригады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8514" y="2470561"/>
            <a:ext cx="2890389" cy="285600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Бригада включает врача-невролога и ЛФК, учителя-дефектолога и логопеда, что обеспечивает комплексный подход к поддержке ребенка и семьи.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44250" y="5454000"/>
            <a:ext cx="4691832" cy="120027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предоставляются ежемесячно как на дому, так и дистанционно, с акцентом на адаптацию под конкретные потребности каждой семьи.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024068" y="2462155"/>
            <a:ext cx="3914361" cy="220688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специалисты оказывали помощь семьям детей с ДЦП, синдромом Дауна, тугоухостью.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8100" y="1133932"/>
            <a:ext cx="2928482" cy="94035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Междисциплинарный подход в работе с семьями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66784" y="4089876"/>
            <a:ext cx="3235162" cy="10003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оказания услуг и учет индивидуальных запросов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236082" y="1323665"/>
            <a:ext cx="3510425" cy="7590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разными диагнозами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1421923" y="2082689"/>
            <a:ext cx="405000" cy="379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9778748" y="2091095"/>
            <a:ext cx="405000" cy="379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5563880" y="5090181"/>
            <a:ext cx="352120" cy="3638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blob:https://web.telegram.org/eb189fe9-0ead-4300-992d-a65f36e5361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28420" y="1674416"/>
            <a:ext cx="2790000" cy="382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175461" y="2866500"/>
            <a:ext cx="3010335" cy="3915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342837" y="1674416"/>
            <a:ext cx="2475000" cy="3780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946069" y="2936114"/>
            <a:ext cx="2880000" cy="3780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195920" y="1190001"/>
            <a:ext cx="855000" cy="810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" name="Овал 19"/>
          <p:cNvSpPr/>
          <p:nvPr/>
        </p:nvSpPr>
        <p:spPr>
          <a:xfrm>
            <a:off x="4224992" y="2427750"/>
            <a:ext cx="887561" cy="8775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Овал 20"/>
          <p:cNvSpPr/>
          <p:nvPr/>
        </p:nvSpPr>
        <p:spPr>
          <a:xfrm>
            <a:off x="7140420" y="1269832"/>
            <a:ext cx="879833" cy="80916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" name="Овал 21"/>
          <p:cNvSpPr/>
          <p:nvPr/>
        </p:nvSpPr>
        <p:spPr>
          <a:xfrm>
            <a:off x="10012799" y="2312678"/>
            <a:ext cx="855000" cy="85525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947786" y="160338"/>
            <a:ext cx="63677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первичного приема</a:t>
            </a:r>
          </a:p>
          <a:p>
            <a:pPr algn="ctr"/>
            <a:r>
              <a:rPr lang="ru-RU" sz="36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оценки жизнедеятельности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8458" y="1910248"/>
            <a:ext cx="27521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сотрудничества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Налаживание доверительных отношений с семьей для эффективного взаимодействия и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72833" y="3305250"/>
            <a:ext cx="291541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способностей ребенка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анализируют умения и выявляют трудности в повседневной жизни ребенка.</a:t>
            </a:r>
          </a:p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214605" y="2026059"/>
            <a:ext cx="28838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Видеозапись повседневных ситуаций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 видео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более детального последующего анализа навыков ребенка.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013597" y="3064412"/>
            <a:ext cx="28534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опросника ЕЖС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оценивают активность и функционирование ребенка в домашних условиях для формирования рекомендаций.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6000" y="1482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Трудные рутины семей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11000" y="1494000"/>
          <a:ext cx="8730000" cy="479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700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Рутина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навыки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460">
                <a:tc>
                  <a:txBody>
                    <a:bodyPr/>
                    <a:lstStyle/>
                    <a:p>
                      <a:pPr algn="l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 пищи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столовых приборов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460">
                <a:tc>
                  <a:txBody>
                    <a:bodyPr/>
                    <a:lstStyle/>
                    <a:p>
                      <a:pPr algn="l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Последовательность действий при одевании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460">
                <a:tc>
                  <a:txBody>
                    <a:bodyPr/>
                    <a:lstStyle/>
                    <a:p>
                      <a:pPr algn="l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 в одиночку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Самостоятельное взаимодействие с игрушками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460">
                <a:tc>
                  <a:txBody>
                    <a:bodyPr/>
                    <a:lstStyle/>
                    <a:p>
                      <a:pPr algn="l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 с другими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Взаимодействие со сверстниками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460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инструкций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Понимание вербальных и невербальных</a:t>
                      </a:r>
                      <a:r>
                        <a:rPr lang="ru-RU" sz="2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инструкций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21000" y="0"/>
            <a:ext cx="9861800" cy="1173186"/>
          </a:xfrm>
        </p:spPr>
        <p:txBody>
          <a:bodyPr>
            <a:normAutofit/>
          </a:bodyPr>
          <a:lstStyle/>
          <a:p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</a:t>
            </a:r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навыков за время проекта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71000" y="2992804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2025</a:t>
            </a:r>
            <a:endParaRPr lang="ru-RU" sz="3600" dirty="0">
              <a:solidFill>
                <a:schemeClr val="bg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16530" y="3004754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2020</a:t>
            </a:r>
            <a:endParaRPr lang="ru-RU" sz="3600" dirty="0">
              <a:solidFill>
                <a:schemeClr val="bg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73804" y="2992803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2015</a:t>
            </a:r>
            <a:endParaRPr lang="ru-RU" sz="36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22830" y="3004752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2010</a:t>
            </a:r>
            <a:endParaRPr lang="ru-RU" sz="3600" dirty="0">
              <a:solidFill>
                <a:schemeClr val="bg2"/>
              </a:solidFill>
            </a:endParaRPr>
          </a:p>
        </p:txBody>
      </p:sp>
      <p:graphicFrame>
        <p:nvGraphicFramePr>
          <p:cNvPr id="34" name="Диаграмма 33"/>
          <p:cNvGraphicFramePr/>
          <p:nvPr/>
        </p:nvGraphicFramePr>
        <p:xfrm>
          <a:off x="2033923" y="1511751"/>
          <a:ext cx="7659820" cy="4965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790308" y="1101196"/>
            <a:ext cx="8147050" cy="419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130" b="1" i="0" u="none" strike="noStrike" kern="1200" cap="none" spc="0" normalizeH="0" baseline="0">
                <a:solidFill>
                  <a:srgbClr val="167373">
                    <a:lumMod val="50000"/>
                    <a:lumOff val="50000"/>
                  </a:srgbClr>
                </a:solidFill>
                <a:latin typeface="+mj-lt"/>
                <a:ea typeface="+mj-ea"/>
                <a:cs typeface="+mj-cs"/>
              </a:defRPr>
            </a:pPr>
            <a:r>
              <a:rPr lang="ru-RU" dirty="0">
                <a:solidFill>
                  <a:schemeClr val="tx2"/>
                </a:solidFill>
              </a:rPr>
              <a:t>Развитие компетентности семей с детьми за время участия в проекте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54659" y="730637"/>
            <a:ext cx="6645180" cy="4430120"/>
          </a:xfrm>
          <a:custGeom>
            <a:avLst/>
            <a:gdLst>
              <a:gd name="connsiteX0" fmla="*/ 2961443 w 6931728"/>
              <a:gd name="connsiteY0" fmla="*/ 0 h 6858000"/>
              <a:gd name="connsiteX1" fmla="*/ 3956029 w 6931728"/>
              <a:gd name="connsiteY1" fmla="*/ 0 h 6858000"/>
              <a:gd name="connsiteX2" fmla="*/ 3987639 w 6931728"/>
              <a:gd name="connsiteY2" fmla="*/ 4017 h 6858000"/>
              <a:gd name="connsiteX3" fmla="*/ 6931728 w 6931728"/>
              <a:gd name="connsiteY3" fmla="*/ 3436992 h 6858000"/>
              <a:gd name="connsiteX4" fmla="*/ 4158665 w 6931728"/>
              <a:gd name="connsiteY4" fmla="*/ 6839425 h 6858000"/>
              <a:gd name="connsiteX5" fmla="*/ 4054652 w 6931728"/>
              <a:gd name="connsiteY5" fmla="*/ 6858000 h 6858000"/>
              <a:gd name="connsiteX6" fmla="*/ 2862820 w 6931728"/>
              <a:gd name="connsiteY6" fmla="*/ 6858000 h 6858000"/>
              <a:gd name="connsiteX7" fmla="*/ 2758807 w 6931728"/>
              <a:gd name="connsiteY7" fmla="*/ 6839425 h 6858000"/>
              <a:gd name="connsiteX8" fmla="*/ 3675 w 6931728"/>
              <a:gd name="connsiteY8" fmla="*/ 3792085 h 6858000"/>
              <a:gd name="connsiteX9" fmla="*/ 0 w 6931728"/>
              <a:gd name="connsiteY9" fmla="*/ 3719314 h 6858000"/>
              <a:gd name="connsiteX10" fmla="*/ 0 w 6931728"/>
              <a:gd name="connsiteY10" fmla="*/ 3154670 h 6858000"/>
              <a:gd name="connsiteX11" fmla="*/ 3675 w 6931728"/>
              <a:gd name="connsiteY11" fmla="*/ 3081899 h 6858000"/>
              <a:gd name="connsiteX12" fmla="*/ 2929834 w 6931728"/>
              <a:gd name="connsiteY12" fmla="*/ 40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31728" h="6858000">
                <a:moveTo>
                  <a:pt x="2961443" y="0"/>
                </a:moveTo>
                <a:lnTo>
                  <a:pt x="3956029" y="0"/>
                </a:lnTo>
                <a:lnTo>
                  <a:pt x="3987639" y="4017"/>
                </a:lnTo>
                <a:cubicBezTo>
                  <a:pt x="5654697" y="258738"/>
                  <a:pt x="6931728" y="1698731"/>
                  <a:pt x="6931728" y="3436992"/>
                </a:cubicBezTo>
                <a:cubicBezTo>
                  <a:pt x="6931728" y="5115313"/>
                  <a:pt x="5741249" y="6515582"/>
                  <a:pt x="4158665" y="6839425"/>
                </a:cubicBezTo>
                <a:lnTo>
                  <a:pt x="4054652" y="6858000"/>
                </a:lnTo>
                <a:lnTo>
                  <a:pt x="2862820" y="6858000"/>
                </a:lnTo>
                <a:lnTo>
                  <a:pt x="2758807" y="6839425"/>
                </a:lnTo>
                <a:cubicBezTo>
                  <a:pt x="1289265" y="6538714"/>
                  <a:pt x="157813" y="5309860"/>
                  <a:pt x="3675" y="3792085"/>
                </a:cubicBezTo>
                <a:lnTo>
                  <a:pt x="0" y="3719314"/>
                </a:lnTo>
                <a:lnTo>
                  <a:pt x="0" y="3154670"/>
                </a:lnTo>
                <a:lnTo>
                  <a:pt x="3675" y="3081899"/>
                </a:lnTo>
                <a:cubicBezTo>
                  <a:pt x="163742" y="1505749"/>
                  <a:pt x="1377745" y="241171"/>
                  <a:pt x="2929834" y="4017"/>
                </a:cubicBezTo>
                <a:close/>
              </a:path>
            </a:pathLst>
          </a:custGeom>
        </p:spPr>
      </p:pic>
      <p:sp>
        <p:nvSpPr>
          <p:cNvPr id="5" name="Заголовок 9"/>
          <p:cNvSpPr txBox="1"/>
          <p:nvPr/>
        </p:nvSpPr>
        <p:spPr>
          <a:xfrm>
            <a:off x="146820" y="2103233"/>
            <a:ext cx="4815000" cy="10608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6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пасибо</a:t>
            </a:r>
            <a:r>
              <a:rPr lang="ru-RU" sz="7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внимание!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167373"/>
      </a:dk1>
      <a:lt1>
        <a:srgbClr val="DCEFEB"/>
      </a:lt1>
      <a:dk2>
        <a:srgbClr val="000000"/>
      </a:dk2>
      <a:lt2>
        <a:srgbClr val="FFFFFF"/>
      </a:lt2>
      <a:accent1>
        <a:srgbClr val="1E3259"/>
      </a:accent1>
      <a:accent2>
        <a:srgbClr val="167373"/>
      </a:accent2>
      <a:accent3>
        <a:srgbClr val="60BFBF"/>
      </a:accent3>
      <a:accent4>
        <a:srgbClr val="F2C849"/>
      </a:accent4>
      <a:accent5>
        <a:srgbClr val="F29191"/>
      </a:accent5>
      <a:accent6>
        <a:srgbClr val="DCEFEB"/>
      </a:accent6>
      <a:hlink>
        <a:srgbClr val="1E3259"/>
      </a:hlink>
      <a:folHlink>
        <a:srgbClr val="60BFBF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Широкоэкранный</PresentationFormat>
  <Paragraphs>68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Создание выездной службы ранней помощи</vt:lpstr>
      <vt:lpstr>Направления работы специалистов</vt:lpstr>
      <vt:lpstr>Обучение специалистов</vt:lpstr>
      <vt:lpstr>Презентация PowerPoint</vt:lpstr>
      <vt:lpstr>Презентация PowerPoint</vt:lpstr>
      <vt:lpstr>Трудные рутины семей</vt:lpstr>
      <vt:lpstr>Динамика развития навыков за время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Екатерина Чимутова</cp:lastModifiedBy>
  <cp:revision>47</cp:revision>
  <dcterms:created xsi:type="dcterms:W3CDTF">2020-06-20T14:12:00Z</dcterms:created>
  <dcterms:modified xsi:type="dcterms:W3CDTF">2026-08-29T16:54:20Z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C4B91C309CCD4964B8D04425E56A8C00_12</vt:lpwstr>
  </property>
  <property fmtid="{D5CDD505-2E9C-101B-9397-08002B2CF9AE}" pid="3" name="KSOProductBuildVer">
    <vt:lpwstr>1049-12.2.0.23155</vt:lpwstr>
  </property>
</Properties>
</file>