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6"/>
  </p:notesMasterIdLst>
  <p:sldIdLst>
    <p:sldId id="273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6" r:id="rId10"/>
    <p:sldId id="267" r:id="rId11"/>
    <p:sldId id="270" r:id="rId12"/>
    <p:sldId id="268" r:id="rId13"/>
    <p:sldId id="271" r:id="rId14"/>
    <p:sldId id="272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1618" y="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074E4D-EA1E-4210-93A1-220A911EF0CE}" type="datetimeFigureOut">
              <a:rPr lang="ru-RU" smtClean="0"/>
              <a:t>29.08.2026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B1B11B-5B27-4DCA-8AA3-28BA000BF4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22698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C49B859-29F1-4AAE-9FBC-569CE9AEE07A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B1B11B-5B27-4DCA-8AA3-28BA000BF493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73769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A60EE-992A-4751-8A5A-EE96EDF5B4DE}" type="datetimeFigureOut">
              <a:rPr lang="ru-RU" smtClean="0"/>
              <a:t>29.08.2026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83F05-32E7-48E8-9B61-B4DA375D3F2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A60EE-992A-4751-8A5A-EE96EDF5B4DE}" type="datetimeFigureOut">
              <a:rPr lang="ru-RU" smtClean="0"/>
              <a:t>29.08.2026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83F05-32E7-48E8-9B61-B4DA375D3F2B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A60EE-992A-4751-8A5A-EE96EDF5B4DE}" type="datetimeFigureOut">
              <a:rPr lang="ru-RU" smtClean="0"/>
              <a:t>29.08.2026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83F05-32E7-48E8-9B61-B4DA375D3F2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A60EE-992A-4751-8A5A-EE96EDF5B4DE}" type="datetimeFigureOut">
              <a:rPr lang="ru-RU" smtClean="0"/>
              <a:t>29.08.2026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83F05-32E7-48E8-9B61-B4DA375D3F2B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A60EE-992A-4751-8A5A-EE96EDF5B4DE}" type="datetimeFigureOut">
              <a:rPr lang="ru-RU" smtClean="0"/>
              <a:t>29.08.2026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83F05-32E7-48E8-9B61-B4DA375D3F2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A60EE-992A-4751-8A5A-EE96EDF5B4DE}" type="datetimeFigureOut">
              <a:rPr lang="ru-RU" smtClean="0"/>
              <a:t>29.08.2026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83F05-32E7-48E8-9B61-B4DA375D3F2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A60EE-992A-4751-8A5A-EE96EDF5B4DE}" type="datetimeFigureOut">
              <a:rPr lang="ru-RU" smtClean="0"/>
              <a:t>29.08.2026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83F05-32E7-48E8-9B61-B4DA375D3F2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A60EE-992A-4751-8A5A-EE96EDF5B4DE}" type="datetimeFigureOut">
              <a:rPr lang="ru-RU" smtClean="0"/>
              <a:t>29.08.2026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83F05-32E7-48E8-9B61-B4DA375D3F2B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A60EE-992A-4751-8A5A-EE96EDF5B4DE}" type="datetimeFigureOut">
              <a:rPr lang="ru-RU" smtClean="0"/>
              <a:t>29.08.2026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83F05-32E7-48E8-9B61-B4DA375D3F2B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A60EE-992A-4751-8A5A-EE96EDF5B4DE}" type="datetimeFigureOut">
              <a:rPr lang="ru-RU" smtClean="0"/>
              <a:t>29.08.2026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83F05-32E7-48E8-9B61-B4DA375D3F2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A60EE-992A-4751-8A5A-EE96EDF5B4DE}" type="datetimeFigureOut">
              <a:rPr lang="ru-RU" smtClean="0"/>
              <a:t>29.08.2026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83F05-32E7-48E8-9B61-B4DA375D3F2B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196A60EE-992A-4751-8A5A-EE96EDF5B4DE}" type="datetimeFigureOut">
              <a:rPr lang="ru-RU" smtClean="0"/>
              <a:t>29.08.2026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3D183F05-32E7-48E8-9B61-B4DA375D3F2B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gif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13" Type="http://schemas.openxmlformats.org/officeDocument/2006/relationships/image" Target="../media/image7.gif"/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12" Type="http://schemas.openxmlformats.org/officeDocument/2006/relationships/slide" Target="slide3.xml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.png"/><Relationship Id="rId11" Type="http://schemas.openxmlformats.org/officeDocument/2006/relationships/image" Target="../media/image23.jpeg"/><Relationship Id="rId5" Type="http://schemas.openxmlformats.org/officeDocument/2006/relationships/image" Target="../media/image17.jpeg"/><Relationship Id="rId10" Type="http://schemas.openxmlformats.org/officeDocument/2006/relationships/image" Target="../media/image22.jpeg"/><Relationship Id="rId4" Type="http://schemas.openxmlformats.org/officeDocument/2006/relationships/image" Target="../media/image16.png"/><Relationship Id="rId9" Type="http://schemas.openxmlformats.org/officeDocument/2006/relationships/image" Target="../media/image2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slideLayout" Target="../slideLayouts/slideLayout6.xml"/><Relationship Id="rId1" Type="http://schemas.openxmlformats.org/officeDocument/2006/relationships/audio" Target="file:///E:\&#1055;&#1088;&#1077;&#1079;&#1077;&#1085;&#1090;&#1072;&#1094;&#1080;&#1103;.%20PPT\dmt__quot_raduga_quot-shli__kuda_popalo_stihi_samuila_marshaka.mp3" TargetMode="External"/><Relationship Id="rId5" Type="http://schemas.openxmlformats.org/officeDocument/2006/relationships/image" Target="../media/image26.png"/><Relationship Id="rId4" Type="http://schemas.openxmlformats.org/officeDocument/2006/relationships/image" Target="../media/image25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0.png"/><Relationship Id="rId4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07504" y="620688"/>
            <a:ext cx="8928992" cy="547260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000" b="1" dirty="0">
                <a:solidFill>
                  <a:srgbClr val="002060"/>
                </a:solidFill>
              </a:rPr>
              <a:t>Путешествия "В гости к С.Я. Маршаку"</a:t>
            </a:r>
            <a:endParaRPr lang="ru-RU" sz="4000" dirty="0">
              <a:solidFill>
                <a:srgbClr val="002060"/>
              </a:solidFill>
            </a:endParaRPr>
          </a:p>
          <a:p>
            <a:endParaRPr lang="ru-RU" sz="4400" dirty="0">
              <a:solidFill>
                <a:srgbClr val="002060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05" b="100000" l="0" r="9861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53519" y="2209800"/>
            <a:ext cx="6191250" cy="464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899340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5536" y="188640"/>
            <a:ext cx="4968552" cy="6480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5364088" y="3105835"/>
            <a:ext cx="377991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Самуил Яковлевич Маршак</a:t>
            </a:r>
            <a:br>
              <a:rPr lang="ru-RU" sz="4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17943169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379E6EC8-9F63-4391-A3C5-2F70A5858F57}" type="datetime1">
              <a:rPr lang="ru-RU" smtClean="0"/>
              <a:pPr>
                <a:defRPr/>
              </a:pPr>
              <a:t>29.08.2026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2A93A5-44DF-456C-B0BF-0B0142F309D1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  <p:sp>
        <p:nvSpPr>
          <p:cNvPr id="7" name="Прямоугольник 6"/>
          <p:cNvSpPr>
            <a:spLocks noChangeArrowheads="1"/>
          </p:cNvSpPr>
          <p:nvPr/>
        </p:nvSpPr>
        <p:spPr bwMode="auto">
          <a:xfrm>
            <a:off x="4421188" y="1773238"/>
            <a:ext cx="107950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ru-RU" sz="28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Очки</a:t>
            </a:r>
          </a:p>
        </p:txBody>
      </p:sp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57925" y="1397000"/>
            <a:ext cx="1273175" cy="1273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3930650" y="3370263"/>
            <a:ext cx="114141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ru-RU" sz="28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Пила </a:t>
            </a:r>
          </a:p>
        </p:txBody>
      </p:sp>
      <p:pic>
        <p:nvPicPr>
          <p:cNvPr id="3277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03850" y="3011488"/>
            <a:ext cx="3259138" cy="1241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77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57875" y="4438650"/>
            <a:ext cx="1673225" cy="176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4373563" y="5059363"/>
            <a:ext cx="9207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ru-RU" sz="28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Мяч</a:t>
            </a:r>
          </a:p>
        </p:txBody>
      </p:sp>
      <p:sp>
        <p:nvSpPr>
          <p:cNvPr id="5130" name="TextBox 11"/>
          <p:cNvSpPr txBox="1">
            <a:spLocks noChangeArrowheads="1"/>
          </p:cNvSpPr>
          <p:nvPr/>
        </p:nvSpPr>
        <p:spPr bwMode="auto">
          <a:xfrm>
            <a:off x="3349625" y="488950"/>
            <a:ext cx="204946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ru-RU" sz="4000" b="1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Загадки</a:t>
            </a:r>
          </a:p>
        </p:txBody>
      </p:sp>
      <p:sp>
        <p:nvSpPr>
          <p:cNvPr id="18" name="Горизонтальный свиток 17"/>
          <p:cNvSpPr/>
          <p:nvPr/>
        </p:nvSpPr>
        <p:spPr>
          <a:xfrm>
            <a:off x="127000" y="1058863"/>
            <a:ext cx="3613150" cy="1825625"/>
          </a:xfrm>
          <a:prstGeom prst="horizontalScroll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1) Что такое перед нами:</a:t>
            </a:r>
          </a:p>
          <a:p>
            <a:pPr>
              <a:defRPr/>
            </a:pP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Две оглобли за  ушами,</a:t>
            </a:r>
          </a:p>
          <a:p>
            <a:pPr>
              <a:defRPr/>
            </a:pP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На глазах по колесу</a:t>
            </a:r>
          </a:p>
          <a:p>
            <a:pPr>
              <a:defRPr/>
            </a:pP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И седёлка на носу?</a:t>
            </a:r>
          </a:p>
        </p:txBody>
      </p:sp>
      <p:sp>
        <p:nvSpPr>
          <p:cNvPr id="20" name="Горизонтальный свиток 19"/>
          <p:cNvSpPr/>
          <p:nvPr/>
        </p:nvSpPr>
        <p:spPr>
          <a:xfrm>
            <a:off x="127000" y="2878138"/>
            <a:ext cx="3613150" cy="1808162"/>
          </a:xfrm>
          <a:prstGeom prst="horizontalScroll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2) Принялась она за дело,</a:t>
            </a:r>
          </a:p>
          <a:p>
            <a:pPr>
              <a:defRPr/>
            </a:pP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Завизжада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и запела.</a:t>
            </a:r>
          </a:p>
          <a:p>
            <a:pPr>
              <a:defRPr/>
            </a:pP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Ела, ела дуб, дуб,</a:t>
            </a:r>
          </a:p>
          <a:p>
            <a:pPr>
              <a:defRPr/>
            </a:pP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Поломала зуб, зуб.</a:t>
            </a:r>
          </a:p>
        </p:txBody>
      </p:sp>
      <p:sp>
        <p:nvSpPr>
          <p:cNvPr id="21" name="Горизонтальный свиток 20"/>
          <p:cNvSpPr/>
          <p:nvPr/>
        </p:nvSpPr>
        <p:spPr>
          <a:xfrm>
            <a:off x="127000" y="4691063"/>
            <a:ext cx="3803650" cy="1833562"/>
          </a:xfrm>
          <a:prstGeom prst="horizontalScroll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3) Бьют его рукой и палкой.</a:t>
            </a:r>
          </a:p>
          <a:p>
            <a:pPr>
              <a:defRPr/>
            </a:pP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Никому его не жалко.</a:t>
            </a:r>
          </a:p>
          <a:p>
            <a:pPr>
              <a:defRPr/>
            </a:pP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А за что беднягу бьют?</a:t>
            </a:r>
          </a:p>
          <a:p>
            <a:pPr>
              <a:defRPr/>
            </a:pP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А за то, что он надут!</a:t>
            </a:r>
          </a:p>
        </p:txBody>
      </p:sp>
      <p:pic>
        <p:nvPicPr>
          <p:cNvPr id="5135" name="Рисунок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01013" y="366713"/>
            <a:ext cx="95250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43538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1" grpId="0"/>
      <p:bldP spid="18" grpId="0" animBg="1"/>
      <p:bldP spid="20" grpId="0" animBg="1"/>
      <p:bldP spid="2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свиток 1"/>
          <p:cNvSpPr/>
          <p:nvPr/>
        </p:nvSpPr>
        <p:spPr>
          <a:xfrm>
            <a:off x="119063" y="1628775"/>
            <a:ext cx="5389562" cy="3600450"/>
          </a:xfrm>
          <a:prstGeom prst="verticalScroll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49300" y="2035175"/>
            <a:ext cx="4619625" cy="3168650"/>
          </a:xfrm>
        </p:spPr>
        <p:txBody>
          <a:bodyPr/>
          <a:lstStyle/>
          <a:p>
            <a:pPr marL="0" indent="0">
              <a:buFont typeface="Arial" charset="0"/>
              <a:buNone/>
              <a:defRPr/>
            </a:pPr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Сел он утром на кровать</a:t>
            </a:r>
          </a:p>
          <a:p>
            <a:pPr marL="0" indent="0">
              <a:buFont typeface="Arial" charset="0"/>
              <a:buNone/>
              <a:defRPr/>
            </a:pPr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Стал рубашку надевать,</a:t>
            </a:r>
          </a:p>
          <a:p>
            <a:pPr marL="0" indent="0">
              <a:buFont typeface="Arial" charset="0"/>
              <a:buNone/>
              <a:defRPr/>
            </a:pPr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рукава просунул руки -</a:t>
            </a:r>
          </a:p>
          <a:p>
            <a:pPr marL="0" indent="0">
              <a:buFont typeface="Arial" charset="0"/>
              <a:buNone/>
              <a:defRPr/>
            </a:pPr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Оказалось, это брюки….</a:t>
            </a:r>
          </a:p>
          <a:p>
            <a:pPr marL="0" indent="0">
              <a:buFont typeface="Arial" charset="0"/>
              <a:buNone/>
              <a:defRPr/>
            </a:pPr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Вместо шляпы на ходу</a:t>
            </a:r>
          </a:p>
          <a:p>
            <a:pPr marL="0" indent="0">
              <a:buFont typeface="Arial" charset="0"/>
              <a:buNone/>
              <a:defRPr/>
            </a:pPr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Он надел сковороду.</a:t>
            </a:r>
          </a:p>
          <a:p>
            <a:pPr>
              <a:defRPr/>
            </a:pPr>
            <a:endParaRPr lang="ru-RU" sz="2800" dirty="0"/>
          </a:p>
        </p:txBody>
      </p:sp>
      <p:sp>
        <p:nvSpPr>
          <p:cNvPr id="4" name="Дата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379E6EC8-9F63-4391-A3C5-2F70A5858F57}" type="datetime1">
              <a:rPr lang="ru-RU" smtClean="0"/>
              <a:pPr>
                <a:defRPr/>
              </a:pPr>
              <a:t>29.08.2026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1B0D33-87A8-438E-9948-DE128613D8E5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80063" y="1628775"/>
            <a:ext cx="3324225" cy="428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151" name="Прямоугольник 5"/>
          <p:cNvSpPr>
            <a:spLocks noChangeArrowheads="1"/>
          </p:cNvSpPr>
          <p:nvPr/>
        </p:nvSpPr>
        <p:spPr bwMode="auto">
          <a:xfrm>
            <a:off x="1979613" y="633413"/>
            <a:ext cx="5089525" cy="706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4000" b="1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Угадай произведение</a:t>
            </a:r>
          </a:p>
        </p:txBody>
      </p:sp>
      <p:pic>
        <p:nvPicPr>
          <p:cNvPr id="6152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01013" y="373063"/>
            <a:ext cx="95250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50848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свиток 1"/>
          <p:cNvSpPr/>
          <p:nvPr/>
        </p:nvSpPr>
        <p:spPr>
          <a:xfrm>
            <a:off x="28575" y="1174750"/>
            <a:ext cx="5459413" cy="5113338"/>
          </a:xfrm>
          <a:prstGeom prst="verticalScroll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288" y="1749425"/>
            <a:ext cx="4464050" cy="4525963"/>
          </a:xfrm>
        </p:spPr>
        <p:txBody>
          <a:bodyPr>
            <a:normAutofit lnSpcReduction="10000"/>
          </a:bodyPr>
          <a:lstStyle/>
          <a:p>
            <a:pPr indent="12700">
              <a:buFontTx/>
              <a:buNone/>
              <a:defRPr/>
            </a:pPr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Люди спрашивают: </a:t>
            </a:r>
          </a:p>
          <a:p>
            <a:pPr indent="12700">
              <a:buFontTx/>
              <a:buNone/>
              <a:defRPr/>
            </a:pPr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Кто это у вас?</a:t>
            </a:r>
          </a:p>
          <a:p>
            <a:pPr indent="12700">
              <a:buFontTx/>
              <a:buNone/>
              <a:defRPr/>
            </a:pPr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 девочка говорит: </a:t>
            </a:r>
          </a:p>
          <a:p>
            <a:pPr indent="12700">
              <a:buFontTx/>
              <a:buNone/>
              <a:defRPr/>
            </a:pPr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Это моя дочка.</a:t>
            </a:r>
          </a:p>
          <a:p>
            <a:pPr indent="12700">
              <a:buFontTx/>
              <a:buNone/>
              <a:defRPr/>
            </a:pPr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Люди спрашивают: </a:t>
            </a:r>
          </a:p>
          <a:p>
            <a:pPr indent="12700">
              <a:buFontTx/>
              <a:buNone/>
              <a:defRPr/>
            </a:pPr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Почему у вашей дочки </a:t>
            </a:r>
          </a:p>
          <a:p>
            <a:pPr indent="12700">
              <a:buFontTx/>
              <a:buNone/>
              <a:defRPr/>
            </a:pPr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серые щёчки?</a:t>
            </a:r>
          </a:p>
          <a:p>
            <a:pPr indent="12700">
              <a:buFontTx/>
              <a:buNone/>
              <a:defRPr/>
            </a:pPr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 девочка говорит: </a:t>
            </a:r>
          </a:p>
          <a:p>
            <a:pPr indent="12700">
              <a:buFontTx/>
              <a:buNone/>
              <a:defRPr/>
            </a:pPr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Она давно не мылась.</a:t>
            </a:r>
          </a:p>
          <a:p>
            <a:pPr marL="0" indent="0">
              <a:buFont typeface="Arial" charset="0"/>
              <a:buNone/>
              <a:defRPr/>
            </a:pP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379E6EC8-9F63-4391-A3C5-2F70A5858F57}" type="datetime1">
              <a:rPr lang="ru-RU" smtClean="0"/>
              <a:pPr>
                <a:defRPr/>
              </a:pPr>
              <a:t>29.08.2026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A6EABF5-D28E-4A21-BE7E-0D681DA567D5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48325" y="1587500"/>
            <a:ext cx="3248025" cy="428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5" name="Прямоугольник 6"/>
          <p:cNvSpPr>
            <a:spLocks noChangeArrowheads="1"/>
          </p:cNvSpPr>
          <p:nvPr/>
        </p:nvSpPr>
        <p:spPr bwMode="auto">
          <a:xfrm>
            <a:off x="1692275" y="488950"/>
            <a:ext cx="558006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4000" b="1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Угадай произведение</a:t>
            </a:r>
          </a:p>
        </p:txBody>
      </p:sp>
      <p:pic>
        <p:nvPicPr>
          <p:cNvPr id="7176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91500" y="366713"/>
            <a:ext cx="95250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7028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Вертикальный свиток 5"/>
          <p:cNvSpPr/>
          <p:nvPr/>
        </p:nvSpPr>
        <p:spPr>
          <a:xfrm>
            <a:off x="179388" y="1557338"/>
            <a:ext cx="5400675" cy="4286250"/>
          </a:xfrm>
          <a:prstGeom prst="verticalScroll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8313" y="2170113"/>
            <a:ext cx="4679950" cy="3529012"/>
          </a:xfrm>
        </p:spPr>
        <p:txBody>
          <a:bodyPr/>
          <a:lstStyle/>
          <a:p>
            <a:pPr indent="12700">
              <a:buFontTx/>
              <a:buNone/>
              <a:defRPr/>
            </a:pPr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Дама сдавала в багаж:</a:t>
            </a:r>
          </a:p>
          <a:p>
            <a:pPr indent="12700">
              <a:buFontTx/>
              <a:buNone/>
              <a:defRPr/>
            </a:pPr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Диван,</a:t>
            </a:r>
          </a:p>
          <a:p>
            <a:pPr indent="12700">
              <a:buFontTx/>
              <a:buNone/>
              <a:defRPr/>
            </a:pPr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Саквояж, </a:t>
            </a:r>
          </a:p>
          <a:p>
            <a:pPr indent="12700">
              <a:buFontTx/>
              <a:buNone/>
              <a:defRPr/>
            </a:pPr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Чемодан,</a:t>
            </a:r>
          </a:p>
          <a:p>
            <a:pPr indent="12700">
              <a:buFontTx/>
              <a:buNone/>
              <a:defRPr/>
            </a:pPr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Картину, корзину, картонку</a:t>
            </a:r>
          </a:p>
          <a:p>
            <a:pPr indent="12700">
              <a:buFontTx/>
              <a:buNone/>
              <a:defRPr/>
            </a:pPr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 маленькую собачонку.</a:t>
            </a:r>
          </a:p>
          <a:p>
            <a:pPr marL="0" indent="0">
              <a:buFont typeface="Arial" charset="0"/>
              <a:buNone/>
              <a:defRPr/>
            </a:pP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379E6EC8-9F63-4391-A3C5-2F70A5858F57}" type="datetime1">
              <a:rPr lang="ru-RU" smtClean="0"/>
              <a:pPr>
                <a:defRPr/>
              </a:pPr>
              <a:t>29.08.2026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814FBC-7BFF-4AFA-A538-6F37664A4596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24525" y="1646238"/>
            <a:ext cx="3168650" cy="410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199" name="Прямоугольник 1"/>
          <p:cNvSpPr>
            <a:spLocks noChangeArrowheads="1"/>
          </p:cNvSpPr>
          <p:nvPr/>
        </p:nvSpPr>
        <p:spPr bwMode="auto">
          <a:xfrm>
            <a:off x="1908175" y="620713"/>
            <a:ext cx="54546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4000" b="1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Угадай произведение</a:t>
            </a:r>
          </a:p>
        </p:txBody>
      </p:sp>
      <p:pic>
        <p:nvPicPr>
          <p:cNvPr id="8200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24825" y="322263"/>
            <a:ext cx="95250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86169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ертикальный свиток 2"/>
          <p:cNvSpPr/>
          <p:nvPr/>
        </p:nvSpPr>
        <p:spPr>
          <a:xfrm>
            <a:off x="107950" y="1539875"/>
            <a:ext cx="5688013" cy="4392613"/>
          </a:xfrm>
          <a:prstGeom prst="verticalScroll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9219" name="Объект 2"/>
          <p:cNvSpPr>
            <a:spLocks noGrp="1"/>
          </p:cNvSpPr>
          <p:nvPr>
            <p:ph idx="1"/>
          </p:nvPr>
        </p:nvSpPr>
        <p:spPr>
          <a:xfrm>
            <a:off x="395288" y="2060575"/>
            <a:ext cx="4906962" cy="4525963"/>
          </a:xfrm>
        </p:spPr>
        <p:txBody>
          <a:bodyPr/>
          <a:lstStyle/>
          <a:p>
            <a:pPr indent="12700">
              <a:lnSpc>
                <a:spcPct val="90000"/>
              </a:lnSpc>
              <a:buFontTx/>
              <a:buNone/>
            </a:pPr>
            <a:r>
              <a:rPr lang="ru-RU" sz="28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Под праздник новогодний</a:t>
            </a:r>
          </a:p>
          <a:p>
            <a:pPr indent="12700">
              <a:lnSpc>
                <a:spcPct val="90000"/>
              </a:lnSpc>
              <a:buFontTx/>
              <a:buNone/>
            </a:pPr>
            <a:r>
              <a:rPr lang="ru-RU" sz="28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Издали мы приказ:</a:t>
            </a:r>
          </a:p>
          <a:p>
            <a:pPr indent="12700">
              <a:lnSpc>
                <a:spcPct val="90000"/>
              </a:lnSpc>
              <a:buFontTx/>
              <a:buNone/>
            </a:pPr>
            <a:r>
              <a:rPr lang="ru-RU" sz="28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Пускай цветут сегодня</a:t>
            </a:r>
          </a:p>
          <a:p>
            <a:pPr indent="12700">
              <a:lnSpc>
                <a:spcPct val="90000"/>
              </a:lnSpc>
              <a:buFontTx/>
              <a:buNone/>
            </a:pPr>
            <a:r>
              <a:rPr lang="ru-RU" sz="28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Подснежники у нас!</a:t>
            </a:r>
          </a:p>
          <a:p>
            <a:pPr indent="12700">
              <a:lnSpc>
                <a:spcPct val="90000"/>
              </a:lnSpc>
              <a:buFontTx/>
              <a:buNone/>
            </a:pPr>
            <a:r>
              <a:rPr lang="ru-RU" sz="28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лесу цветёт подснежник,</a:t>
            </a:r>
          </a:p>
          <a:p>
            <a:pPr indent="12700">
              <a:lnSpc>
                <a:spcPct val="90000"/>
              </a:lnSpc>
              <a:buFontTx/>
              <a:buNone/>
            </a:pPr>
            <a:r>
              <a:rPr lang="ru-RU" sz="28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 не метель метёт,</a:t>
            </a:r>
          </a:p>
          <a:p>
            <a:pPr indent="12700">
              <a:lnSpc>
                <a:spcPct val="90000"/>
              </a:lnSpc>
              <a:buFontTx/>
              <a:buNone/>
            </a:pPr>
            <a:r>
              <a:rPr lang="ru-RU" sz="28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 тот из вас мятежник,</a:t>
            </a:r>
          </a:p>
          <a:p>
            <a:pPr indent="12700">
              <a:lnSpc>
                <a:spcPct val="90000"/>
              </a:lnSpc>
              <a:buFontTx/>
              <a:buNone/>
            </a:pPr>
            <a:r>
              <a:rPr lang="ru-RU" sz="28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Кто скажет: не метёт!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379E6EC8-9F63-4391-A3C5-2F70A5858F57}" type="datetime1">
              <a:rPr lang="ru-RU" smtClean="0"/>
              <a:pPr>
                <a:defRPr/>
              </a:pPr>
              <a:t>29.08.2026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0E9941-4827-4507-804D-35BEC23CB198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67400" y="1677988"/>
            <a:ext cx="3152775" cy="428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223" name="Прямоугольник 1"/>
          <p:cNvSpPr>
            <a:spLocks noChangeArrowheads="1"/>
          </p:cNvSpPr>
          <p:nvPr/>
        </p:nvSpPr>
        <p:spPr bwMode="auto">
          <a:xfrm>
            <a:off x="1719263" y="549275"/>
            <a:ext cx="552608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4000" b="1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Угадай произведение</a:t>
            </a:r>
          </a:p>
        </p:txBody>
      </p:sp>
      <p:pic>
        <p:nvPicPr>
          <p:cNvPr id="9224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78788" y="325438"/>
            <a:ext cx="95250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14044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ертикальный свиток 2"/>
          <p:cNvSpPr/>
          <p:nvPr/>
        </p:nvSpPr>
        <p:spPr>
          <a:xfrm>
            <a:off x="107950" y="1484313"/>
            <a:ext cx="5256213" cy="4176712"/>
          </a:xfrm>
          <a:prstGeom prst="verticalScroll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243" name="Объект 2"/>
          <p:cNvSpPr>
            <a:spLocks noGrp="1"/>
          </p:cNvSpPr>
          <p:nvPr>
            <p:ph idx="1"/>
          </p:nvPr>
        </p:nvSpPr>
        <p:spPr>
          <a:xfrm>
            <a:off x="684213" y="1989138"/>
            <a:ext cx="4330700" cy="4525962"/>
          </a:xfrm>
        </p:spPr>
        <p:txBody>
          <a:bodyPr/>
          <a:lstStyle/>
          <a:p>
            <a:pPr marL="0" indent="0">
              <a:buFont typeface="Arial" charset="0"/>
              <a:buNone/>
            </a:pPr>
            <a:r>
              <a:rPr lang="ru-RU" sz="28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Бим – бом! Тили – бом!</a:t>
            </a:r>
            <a:br>
              <a:rPr lang="ru-RU" sz="28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 дворе - высокий дом.</a:t>
            </a:r>
            <a:br>
              <a:rPr lang="ru-RU" sz="28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Ставенки резные,</a:t>
            </a:r>
            <a:br>
              <a:rPr lang="ru-RU" sz="28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Окна расписные.</a:t>
            </a:r>
            <a:br>
              <a:rPr lang="ru-RU" sz="28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 на лестнице ковер –</a:t>
            </a:r>
            <a:br>
              <a:rPr lang="ru-RU" sz="28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Шитый золотом узор.</a:t>
            </a:r>
            <a:br>
              <a:rPr lang="ru-RU" sz="28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 узорному ковру</a:t>
            </a:r>
            <a:br>
              <a:rPr lang="ru-RU" sz="28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Сходит кошка по утру…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379E6EC8-9F63-4391-A3C5-2F70A5858F57}" type="datetime1">
              <a:rPr lang="ru-RU" smtClean="0"/>
              <a:pPr>
                <a:defRPr/>
              </a:pPr>
              <a:t>29.08.2026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5225248-76CD-4FD2-A8BF-D6BC3C9BFF00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62600" y="1370013"/>
            <a:ext cx="3371850" cy="4506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248" name="Прямоугольник 1"/>
          <p:cNvSpPr>
            <a:spLocks noChangeArrowheads="1"/>
          </p:cNvSpPr>
          <p:nvPr/>
        </p:nvSpPr>
        <p:spPr bwMode="auto">
          <a:xfrm>
            <a:off x="1835150" y="604838"/>
            <a:ext cx="54737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4000" b="1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Угадай произведение</a:t>
            </a:r>
          </a:p>
        </p:txBody>
      </p:sp>
      <p:pic>
        <p:nvPicPr>
          <p:cNvPr id="10249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24813" y="327025"/>
            <a:ext cx="95250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88851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Вертикальный свиток 4"/>
          <p:cNvSpPr/>
          <p:nvPr/>
        </p:nvSpPr>
        <p:spPr>
          <a:xfrm>
            <a:off x="935038" y="1349375"/>
            <a:ext cx="6697662" cy="4103688"/>
          </a:xfrm>
          <a:prstGeom prst="verticalScroll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7411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sz="4000" b="1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Доскажи словечко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02DC9DAE-1347-49C1-ABED-A8309A35E37E}" type="datetime1">
              <a:rPr lang="ru-RU" smtClean="0"/>
              <a:pPr>
                <a:defRPr/>
              </a:pPr>
              <a:t>29.08.2026</a:t>
            </a:fld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373136-E15A-4374-A0FF-3A1A8BEAB484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  <p:sp>
        <p:nvSpPr>
          <p:cNvPr id="17414" name="Прямоугольник 1"/>
          <p:cNvSpPr>
            <a:spLocks noChangeArrowheads="1"/>
          </p:cNvSpPr>
          <p:nvPr/>
        </p:nvSpPr>
        <p:spPr bwMode="auto">
          <a:xfrm>
            <a:off x="1547813" y="1844675"/>
            <a:ext cx="5040312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sz="28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Кто стучится в дверь ко мне,</a:t>
            </a:r>
          </a:p>
          <a:p>
            <a:r>
              <a:rPr lang="ru-RU" sz="28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 толстой сумкой на _____  ,</a:t>
            </a:r>
          </a:p>
        </p:txBody>
      </p:sp>
      <p:sp>
        <p:nvSpPr>
          <p:cNvPr id="17415" name="Прямоугольник 5"/>
          <p:cNvSpPr>
            <a:spLocks noChangeArrowheads="1"/>
          </p:cNvSpPr>
          <p:nvPr/>
        </p:nvSpPr>
        <p:spPr bwMode="auto">
          <a:xfrm>
            <a:off x="1547813" y="2805113"/>
            <a:ext cx="5472112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sz="28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 цифрой 5 на медной бляшке,</a:t>
            </a:r>
          </a:p>
          <a:p>
            <a:r>
              <a:rPr lang="ru-RU" sz="28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синей форменной_________ ,</a:t>
            </a:r>
          </a:p>
        </p:txBody>
      </p:sp>
      <p:sp>
        <p:nvSpPr>
          <p:cNvPr id="17416" name="Прямоугольник 6"/>
          <p:cNvSpPr>
            <a:spLocks noChangeArrowheads="1"/>
          </p:cNvSpPr>
          <p:nvPr/>
        </p:nvSpPr>
        <p:spPr bwMode="auto">
          <a:xfrm>
            <a:off x="1563688" y="3744913"/>
            <a:ext cx="5168900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sz="28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Это он,</a:t>
            </a:r>
          </a:p>
          <a:p>
            <a:r>
              <a:rPr lang="ru-RU" sz="28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Это он,</a:t>
            </a:r>
          </a:p>
          <a:p>
            <a:r>
              <a:rPr lang="ru-RU" sz="28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Ленинградский___________ .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5003800" y="2265363"/>
            <a:ext cx="115411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2800" b="1">
                <a:latin typeface="Times New Roman" pitchFamily="18" charset="0"/>
                <a:cs typeface="Times New Roman" pitchFamily="18" charset="0"/>
              </a:rPr>
              <a:t>ремне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4932363" y="3221038"/>
            <a:ext cx="16002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2800" b="1">
                <a:latin typeface="Times New Roman" pitchFamily="18" charset="0"/>
                <a:cs typeface="Times New Roman" pitchFamily="18" charset="0"/>
              </a:rPr>
              <a:t>фуражке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4356100" y="4543425"/>
            <a:ext cx="19050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2800" b="1">
                <a:latin typeface="Times New Roman" pitchFamily="18" charset="0"/>
                <a:cs typeface="Times New Roman" pitchFamily="18" charset="0"/>
              </a:rPr>
              <a:t>почтальон</a:t>
            </a:r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6084888" y="5764213"/>
            <a:ext cx="155416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ru-RU" sz="28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«Почта»</a:t>
            </a:r>
          </a:p>
        </p:txBody>
      </p:sp>
      <p:pic>
        <p:nvPicPr>
          <p:cNvPr id="17421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27988" y="396875"/>
            <a:ext cx="95250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1326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sz="4000" b="1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Доскажи словечко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EC591ADD-A757-419F-A7FB-A5974771CEF7}" type="datetime1">
              <a:rPr lang="ru-RU" smtClean="0"/>
              <a:pPr>
                <a:defRPr/>
              </a:pPr>
              <a:t>29.08.2026</a:t>
            </a:fld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1CA1A1F-5336-4FE1-B024-CF9C8E02B63C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  <p:pic>
        <p:nvPicPr>
          <p:cNvPr id="1843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33463" y="1350963"/>
            <a:ext cx="6764337" cy="413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438" name="Прямоугольник 5"/>
          <p:cNvSpPr>
            <a:spLocks noChangeArrowheads="1"/>
          </p:cNvSpPr>
          <p:nvPr/>
        </p:nvSpPr>
        <p:spPr bwMode="auto">
          <a:xfrm>
            <a:off x="1763713" y="1847850"/>
            <a:ext cx="5616575" cy="1230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sz="28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Приоткрыла дверцу Лена -</a:t>
            </a:r>
          </a:p>
          <a:p>
            <a:r>
              <a:rPr lang="ru-RU" sz="28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Соскочил огонь с ______  ,</a:t>
            </a:r>
          </a:p>
          <a:p>
            <a:endParaRPr lang="ru-RU"/>
          </a:p>
        </p:txBody>
      </p:sp>
      <p:sp>
        <p:nvSpPr>
          <p:cNvPr id="7" name="Прямоугольник 6"/>
          <p:cNvSpPr>
            <a:spLocks noChangeArrowheads="1"/>
          </p:cNvSpPr>
          <p:nvPr/>
        </p:nvSpPr>
        <p:spPr bwMode="auto">
          <a:xfrm>
            <a:off x="4716463" y="2276475"/>
            <a:ext cx="131286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ru-RU" sz="2800" b="1">
                <a:latin typeface="Times New Roman" pitchFamily="18" charset="0"/>
                <a:cs typeface="Times New Roman" pitchFamily="18" charset="0"/>
              </a:rPr>
              <a:t>полена</a:t>
            </a:r>
          </a:p>
        </p:txBody>
      </p:sp>
      <p:sp>
        <p:nvSpPr>
          <p:cNvPr id="18440" name="Прямоугольник 7"/>
          <p:cNvSpPr>
            <a:spLocks noChangeArrowheads="1"/>
          </p:cNvSpPr>
          <p:nvPr/>
        </p:nvSpPr>
        <p:spPr bwMode="auto">
          <a:xfrm>
            <a:off x="1793875" y="2714625"/>
            <a:ext cx="45720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sz="28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Перед печкой выжег пол,</a:t>
            </a:r>
          </a:p>
          <a:p>
            <a:r>
              <a:rPr lang="ru-RU" sz="28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Влез по скатерти на ____ ,</a:t>
            </a:r>
          </a:p>
        </p:txBody>
      </p:sp>
      <p:sp>
        <p:nvSpPr>
          <p:cNvPr id="18441" name="Прямоугольник 8"/>
          <p:cNvSpPr>
            <a:spLocks noChangeArrowheads="1"/>
          </p:cNvSpPr>
          <p:nvPr/>
        </p:nvSpPr>
        <p:spPr bwMode="auto">
          <a:xfrm>
            <a:off x="1820863" y="3587750"/>
            <a:ext cx="5976937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sz="28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Побежал по стульям с треском,</a:t>
            </a:r>
          </a:p>
          <a:p>
            <a:r>
              <a:rPr lang="ru-RU" sz="28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Вверх пополз по ___________ ,</a:t>
            </a:r>
          </a:p>
        </p:txBody>
      </p:sp>
      <p:sp>
        <p:nvSpPr>
          <p:cNvPr id="18442" name="Прямоугольник 9"/>
          <p:cNvSpPr>
            <a:spLocks noChangeArrowheads="1"/>
          </p:cNvSpPr>
          <p:nvPr/>
        </p:nvSpPr>
        <p:spPr bwMode="auto">
          <a:xfrm>
            <a:off x="1824038" y="4503738"/>
            <a:ext cx="4572000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sz="28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Стены дымом заволок,</a:t>
            </a:r>
          </a:p>
          <a:p>
            <a:r>
              <a:rPr lang="ru-RU" sz="28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Лижет пол и ________ .</a:t>
            </a:r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5137150" y="3144838"/>
            <a:ext cx="8921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ru-RU" sz="2800" b="1">
                <a:latin typeface="Times New Roman" pitchFamily="18" charset="0"/>
                <a:cs typeface="Times New Roman" pitchFamily="18" charset="0"/>
              </a:rPr>
              <a:t>стол</a:t>
            </a:r>
            <a:endParaRPr lang="ru-RU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4716463" y="4006850"/>
            <a:ext cx="2036762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ru-RU" sz="2800" b="1">
                <a:latin typeface="Times New Roman" pitchFamily="18" charset="0"/>
                <a:cs typeface="Times New Roman" pitchFamily="18" charset="0"/>
              </a:rPr>
              <a:t>занавескам</a:t>
            </a:r>
            <a:endParaRPr lang="ru-RU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4043363" y="4933950"/>
            <a:ext cx="150018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ru-RU" sz="2800" b="1">
                <a:latin typeface="Times New Roman" pitchFamily="18" charset="0"/>
                <a:cs typeface="Times New Roman" pitchFamily="18" charset="0"/>
              </a:rPr>
              <a:t>потолок</a:t>
            </a:r>
            <a:endParaRPr lang="ru-RU"/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5795963" y="5876925"/>
            <a:ext cx="16335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28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«Пожар»</a:t>
            </a:r>
          </a:p>
        </p:txBody>
      </p:sp>
      <p:pic>
        <p:nvPicPr>
          <p:cNvPr id="18448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07350" y="398463"/>
            <a:ext cx="95250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0049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/>
      <p:bldP spid="12" grpId="0"/>
      <p:bldP spid="13" grpId="0"/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sz="4000" b="1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Лишнее животное</a:t>
            </a:r>
          </a:p>
        </p:txBody>
      </p:sp>
      <p:sp>
        <p:nvSpPr>
          <p:cNvPr id="2" name="Дата 1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7B5DED9F-BD83-4514-9C56-13A6B585C531}" type="datetime1">
              <a:rPr lang="ru-RU" smtClean="0"/>
              <a:pPr>
                <a:defRPr/>
              </a:pPr>
              <a:t>29.08.2026</a:t>
            </a:fld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AAA4763-4A7B-4A2A-9225-F63B8739FFDC}" type="slidenum">
              <a:rPr lang="ru-RU" smtClean="0"/>
              <a:pPr>
                <a:defRPr/>
              </a:pPr>
              <a:t>11</a:t>
            </a:fld>
            <a:endParaRPr lang="ru-RU"/>
          </a:p>
        </p:txBody>
      </p:sp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8463" y="1446213"/>
            <a:ext cx="1670050" cy="1114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58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27325" y="1322388"/>
            <a:ext cx="1190625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5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86025" y="5016500"/>
            <a:ext cx="1746250" cy="127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6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62525" y="5053013"/>
            <a:ext cx="1666875" cy="1249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5846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4825" y="3268663"/>
            <a:ext cx="1419225" cy="1617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8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11413" y="3314700"/>
            <a:ext cx="1820862" cy="1454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9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87900" y="3287713"/>
            <a:ext cx="2009775" cy="1462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300" name="Picture 9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51725" y="3241675"/>
            <a:ext cx="1296988" cy="1660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5850" name="Picture 10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94238" y="1490663"/>
            <a:ext cx="1706562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5851" name="Picture 11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72313" y="1409700"/>
            <a:ext cx="1676400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Стрелка вправо 4">
            <a:hlinkClick r:id="rId12" action="ppaction://hlinksldjump"/>
          </p:cNvPr>
          <p:cNvSpPr/>
          <p:nvPr/>
        </p:nvSpPr>
        <p:spPr>
          <a:xfrm>
            <a:off x="7910513" y="5818188"/>
            <a:ext cx="977900" cy="48418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12304" name="Рисунок 3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78788" y="260350"/>
            <a:ext cx="95250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0474008"/>
      </p:ext>
    </p:extLst>
  </p:cSld>
  <p:clrMapOvr>
    <a:masterClrMapping/>
  </p:clrMapOvr>
  <p:transition spd="slow"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584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584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58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851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358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 nodeType="clickPar">
                      <p:stCondLst>
                        <p:cond delay="0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3584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3584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843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358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 nodeType="clickPar">
                      <p:stCondLst>
                        <p:cond delay="0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 tmFilter="0, 0; .2, .5; .8, .5; 1, 0"/>
                                        <p:tgtEl>
                                          <p:spTgt spid="3585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250" autoRev="1" fill="hold"/>
                                        <p:tgtEl>
                                          <p:spTgt spid="3585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850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358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 nodeType="clickPar">
                      <p:stCondLst>
                        <p:cond delay="0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 tmFilter="0, 0; .2, .5; .8, .5; 1, 0"/>
                                        <p:tgtEl>
                                          <p:spTgt spid="3584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250" autoRev="1" fill="hold"/>
                                        <p:tgtEl>
                                          <p:spTgt spid="3584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846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1229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 nodeType="clickPar">
                      <p:stCondLst>
                        <p:cond delay="0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 tmFilter="0, 0; .2, .5; .8, .5; 1, 0"/>
                                        <p:tgtEl>
                                          <p:spTgt spid="1229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6" dur="250" autoRev="1" fill="hold"/>
                                        <p:tgtEl>
                                          <p:spTgt spid="1229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298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229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 nodeType="clickPar">
                      <p:stCondLst>
                        <p:cond delay="0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 tmFilter="0, 0; .2, .5; .8, .5; 1, 0"/>
                                        <p:tgtEl>
                                          <p:spTgt spid="1229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250" autoRev="1" fill="hold"/>
                                        <p:tgtEl>
                                          <p:spTgt spid="1229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299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1230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 nodeType="clickPar">
                      <p:stCondLst>
                        <p:cond delay="0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 tmFilter="0, 0; .2, .5; .8, .5; 1, 0"/>
                                        <p:tgtEl>
                                          <p:spTgt spid="1230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8" dur="250" autoRev="1" fill="hold"/>
                                        <p:tgtEl>
                                          <p:spTgt spid="1230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300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1229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 nodeType="clickPar">
                      <p:stCondLst>
                        <p:cond delay="0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 tmFilter="0, 0; .2, .5; .8, .5; 1, 0"/>
                                        <p:tgtEl>
                                          <p:spTgt spid="1229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4" dur="250" autoRev="1" fill="hold"/>
                                        <p:tgtEl>
                                          <p:spTgt spid="1229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295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1229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 nodeType="clickPar">
                      <p:stCondLst>
                        <p:cond delay="0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 tmFilter="0, 0; .2, .5; .8, .5; 1, 0"/>
                                        <p:tgtEl>
                                          <p:spTgt spid="1229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0" dur="250" autoRev="1" fill="hold"/>
                                        <p:tgtEl>
                                          <p:spTgt spid="1229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296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358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 nodeType="clickPar">
                      <p:stCondLst>
                        <p:cond delay="0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 tmFilter="0, 0; .2, .5; .8, .5; 1, 0"/>
                                        <p:tgtEl>
                                          <p:spTgt spid="3584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6" dur="250" autoRev="1" fill="hold"/>
                                        <p:tgtEl>
                                          <p:spTgt spid="3584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842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sz="4000" b="1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Музыкальная пауза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AC2F02A2-A081-4B5C-B55F-9E620540BBF8}" type="datetime1">
              <a:rPr lang="ru-RU" smtClean="0"/>
              <a:pPr>
                <a:defRPr/>
              </a:pPr>
              <a:t>29.08.2026</a:t>
            </a:fld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6E2D16-7B0E-4C15-8F89-1FF6C12C5B10}" type="slidenum">
              <a:rPr lang="ru-RU" smtClean="0"/>
              <a:pPr>
                <a:defRPr/>
              </a:pPr>
              <a:t>12</a:t>
            </a:fld>
            <a:endParaRPr lang="ru-RU"/>
          </a:p>
        </p:txBody>
      </p:sp>
      <p:pic>
        <p:nvPicPr>
          <p:cNvPr id="13317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54625" y="4524375"/>
            <a:ext cx="1857375" cy="128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8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35150" y="2444750"/>
            <a:ext cx="1857375" cy="128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9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19700" y="2444750"/>
            <a:ext cx="1857375" cy="128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0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92275" y="4508500"/>
            <a:ext cx="1857375" cy="128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1" name="Рисунок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10138" y="1392238"/>
            <a:ext cx="3533775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2" name="Рисунок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188" y="1373188"/>
            <a:ext cx="3533775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dmt__quot_raduga_quot-shli__kuda_popalo_stihi_samuila_marshaka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5167313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093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457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338328"/>
            <a:ext cx="8435280" cy="1252728"/>
          </a:xfrm>
        </p:spPr>
        <p:txBody>
          <a:bodyPr>
            <a:noAutofit/>
          </a:bodyPr>
          <a:lstStyle/>
          <a:p>
            <a:r>
              <a:rPr lang="ru-RU" sz="4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Упражнение </a:t>
            </a:r>
            <a:r>
              <a:rPr lang="ru-RU" sz="4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«Составь схему слова» </a:t>
            </a:r>
            <a:r>
              <a:rPr lang="ru-RU" sz="4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4000" b="1" dirty="0"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560" y="1916832"/>
            <a:ext cx="7848872" cy="18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51310" y="2238761"/>
            <a:ext cx="1079500" cy="1152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89312" y="2211159"/>
            <a:ext cx="1219200" cy="1225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39952" y="2280512"/>
            <a:ext cx="1079500" cy="1152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36096" y="2298452"/>
            <a:ext cx="1079500" cy="1152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04248" y="2243999"/>
            <a:ext cx="1219200" cy="1225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611560" y="3244334"/>
            <a:ext cx="8136904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8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   О  Ш  К   А</a:t>
            </a:r>
          </a:p>
        </p:txBody>
      </p:sp>
    </p:spTree>
    <p:extLst>
      <p:ext uri="{BB962C8B-B14F-4D97-AF65-F5344CB8AC3E}">
        <p14:creationId xmlns:p14="http://schemas.microsoft.com/office/powerpoint/2010/main" val="1345871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87625" y="1988840"/>
            <a:ext cx="6048671" cy="180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47664" y="2246216"/>
            <a:ext cx="1079500" cy="1152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43808" y="2246216"/>
            <a:ext cx="1079500" cy="1152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52120" y="2315069"/>
            <a:ext cx="1079500" cy="1152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39952" y="2242044"/>
            <a:ext cx="1219200" cy="1225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1187624" y="3244334"/>
            <a:ext cx="6264695" cy="21544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С   Л   О  Н</a:t>
            </a:r>
          </a:p>
        </p:txBody>
      </p:sp>
    </p:spTree>
    <p:extLst>
      <p:ext uri="{BB962C8B-B14F-4D97-AF65-F5344CB8AC3E}">
        <p14:creationId xmlns:p14="http://schemas.microsoft.com/office/powerpoint/2010/main" val="974238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Начальная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24</TotalTime>
  <Words>410</Words>
  <Application>Microsoft Office PowerPoint</Application>
  <PresentationFormat>Экран (4:3)</PresentationFormat>
  <Paragraphs>113</Paragraphs>
  <Slides>14</Slides>
  <Notes>2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0" baseType="lpstr">
      <vt:lpstr>Arial</vt:lpstr>
      <vt:lpstr>Calibri</vt:lpstr>
      <vt:lpstr>Candara</vt:lpstr>
      <vt:lpstr>Symbol</vt:lpstr>
      <vt:lpstr>Times New Roman</vt:lpstr>
      <vt:lpstr>Волна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Доскажи словечко</vt:lpstr>
      <vt:lpstr>Доскажи словечко</vt:lpstr>
      <vt:lpstr>Лишнее животное</vt:lpstr>
      <vt:lpstr>Музыкальная пауза</vt:lpstr>
      <vt:lpstr>Упражнение «Составь схему слова»  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Екатерина Чимутова</cp:lastModifiedBy>
  <cp:revision>5</cp:revision>
  <dcterms:created xsi:type="dcterms:W3CDTF">2018-05-24T14:26:49Z</dcterms:created>
  <dcterms:modified xsi:type="dcterms:W3CDTF">2026-08-29T16:19:32Z</dcterms:modified>
</cp:coreProperties>
</file>