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sldIdLst>
    <p:sldId id="256" r:id="rId2"/>
    <p:sldId id="257" r:id="rId3"/>
    <p:sldId id="259" r:id="rId4"/>
    <p:sldId id="262" r:id="rId5"/>
    <p:sldId id="260" r:id="rId6"/>
    <p:sldId id="263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5785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9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3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184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110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7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48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016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84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380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6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9496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59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48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537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11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781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88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7EB27E-64B7-41AE-8AA6-5E6513862B26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F956442-3995-4E0E-9BE4-81F5754C1D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79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DEC4F-8874-668F-E465-CBA0928F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9759"/>
            <a:ext cx="9144000" cy="2387600"/>
          </a:xfrm>
        </p:spPr>
        <p:txBody>
          <a:bodyPr/>
          <a:lstStyle/>
          <a:p>
            <a:pPr algn="ctr"/>
            <a:r>
              <a:rPr lang="ru-RU" dirty="0"/>
              <a:t>«Правонарушения и преступления»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1341F5-55A4-FFDC-AC1B-316618866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27797"/>
            <a:ext cx="9144000" cy="1655762"/>
          </a:xfrm>
        </p:spPr>
        <p:txBody>
          <a:bodyPr/>
          <a:lstStyle/>
          <a:p>
            <a:pPr algn="ctr"/>
            <a:r>
              <a:rPr lang="ru-RU" dirty="0"/>
              <a:t>Внеклассное мероприятие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4E6E2-FE1B-7105-4532-E6E2FD10A581}"/>
              </a:ext>
            </a:extLst>
          </p:cNvPr>
          <p:cNvSpPr txBox="1"/>
          <p:nvPr/>
        </p:nvSpPr>
        <p:spPr>
          <a:xfrm>
            <a:off x="2085315" y="417280"/>
            <a:ext cx="802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МБНОУ «Октемский научно-образовательный центр имени М.Е. Николаева»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B1B2D-7F4C-2026-83E7-064DDB1C4626}"/>
              </a:ext>
            </a:extLst>
          </p:cNvPr>
          <p:cNvSpPr txBox="1"/>
          <p:nvPr/>
        </p:nvSpPr>
        <p:spPr>
          <a:xfrm>
            <a:off x="7831247" y="5031060"/>
            <a:ext cx="316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Разработала: Шишигина А.Ф.,</a:t>
            </a:r>
          </a:p>
          <a:p>
            <a:pPr algn="r"/>
            <a:r>
              <a:rPr lang="ru-RU" dirty="0"/>
              <a:t>педагог-психолог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394431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3B21B-4CC8-4446-CB60-E7746C2B2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836" y="-193230"/>
            <a:ext cx="10654118" cy="1450757"/>
          </a:xfrm>
        </p:spPr>
        <p:txBody>
          <a:bodyPr>
            <a:normAutofit fontScale="90000"/>
          </a:bodyPr>
          <a:lstStyle/>
          <a:p>
            <a:pPr indent="450215" algn="r">
              <a:lnSpc>
                <a:spcPct val="150000"/>
              </a:lnSpc>
              <a:spcAft>
                <a:spcPts val="1000"/>
              </a:spcAft>
            </a:pPr>
            <a:b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«Один из самых обычных и ведущих 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к самым большим бедствиям соблазнов, 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есть соблазн словами «Все так делают». 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800" i="1" dirty="0">
                <a:latin typeface="Times New Roman" panose="02020603050405020304" pitchFamily="18" charset="0"/>
                <a:ea typeface="Calibri" panose="020F0502020204030204" pitchFamily="34" charset="0"/>
              </a:rPr>
              <a:t>Л.Н. Толстой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6ED1F-2A0B-D90C-9AC1-BD59086D3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ПРОСТУПОК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нарушение правил поведения; вызывающее поведение.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ПРАВОНАРУШЕНИЕ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общественное деяние, причиняющее вред обществу, запрещенное законом и влекущее наказание.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ПРЕСТУПЛЕНИЕ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общественно-опасное, противоправное, виновное деяние дееспособного лица, за которое предусмотрено уголовное наказание.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нормативный акт (документ), принятый высшим органом государственной власти в установленном Конституцией порядке.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32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89170E-6CBC-42E5-0F3D-EF26130653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23" y="208228"/>
            <a:ext cx="9125892" cy="60839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72C336-6A66-D041-6E63-BBD8BBC0CC1F}"/>
              </a:ext>
            </a:extLst>
          </p:cNvPr>
          <p:cNvSpPr txBox="1"/>
          <p:nvPr/>
        </p:nvSpPr>
        <p:spPr>
          <a:xfrm rot="21270565">
            <a:off x="1908772" y="2393713"/>
            <a:ext cx="837445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0000"/>
                </a:solidFill>
              </a:rPr>
              <a:t>ПРОСТУПОК</a:t>
            </a:r>
          </a:p>
        </p:txBody>
      </p:sp>
    </p:spTree>
    <p:extLst>
      <p:ext uri="{BB962C8B-B14F-4D97-AF65-F5344CB8AC3E}">
        <p14:creationId xmlns:p14="http://schemas.microsoft.com/office/powerpoint/2010/main" val="394020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304FC3A-D1E3-63E6-D0EB-2D7BBE731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28" y="288917"/>
            <a:ext cx="11094645" cy="361312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любого пункта устава ОУ - проступок.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замечание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выговор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строгий выговор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исключение из учреждения.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312A04-EEFF-6AC3-CA8C-E6A3B7CFF6C2}"/>
              </a:ext>
            </a:extLst>
          </p:cNvPr>
          <p:cNvSpPr txBox="1"/>
          <p:nvPr/>
        </p:nvSpPr>
        <p:spPr>
          <a:xfrm>
            <a:off x="461727" y="3286408"/>
            <a:ext cx="10999960" cy="217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</a:t>
            </a:r>
            <a:r>
              <a:rPr lang="ru-RU" sz="1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ru-RU" sz="1800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 шумное поведение на уроке и за срыв урока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замечание;</a:t>
            </a:r>
            <a:endParaRPr lang="ru-RU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прогул урока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выговор;</a:t>
            </a:r>
            <a:endParaRPr lang="ru-RU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драку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строгий выговор;</a:t>
            </a:r>
            <a:endParaRPr lang="ru-RU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систематический прогул занятий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исключение из ОУ.</a:t>
            </a:r>
            <a:endParaRPr lang="ru-RU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5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067B5D9-0A69-C164-6011-993DBE938D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952" y="0"/>
            <a:ext cx="8731769" cy="592805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77A97B-7AFD-DFF9-F7A0-14E72B9D2646}"/>
              </a:ext>
            </a:extLst>
          </p:cNvPr>
          <p:cNvSpPr txBox="1"/>
          <p:nvPr/>
        </p:nvSpPr>
        <p:spPr>
          <a:xfrm rot="21270565">
            <a:off x="1559608" y="2158324"/>
            <a:ext cx="837445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0000"/>
                </a:solidFill>
              </a:rPr>
              <a:t>ПРАВОНАРУШЕНИЕ</a:t>
            </a:r>
          </a:p>
        </p:txBody>
      </p:sp>
    </p:spTree>
    <p:extLst>
      <p:ext uri="{BB962C8B-B14F-4D97-AF65-F5344CB8AC3E}">
        <p14:creationId xmlns:p14="http://schemas.microsoft.com/office/powerpoint/2010/main" val="233205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3B9854-C441-8340-27EE-E21CC51DD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850" y="380246"/>
            <a:ext cx="10809838" cy="4994339"/>
          </a:xfrm>
        </p:spPr>
        <p:txBody>
          <a:bodyPr>
            <a:normAutofit/>
          </a:bodyPr>
          <a:lstStyle/>
          <a:p>
            <a:r>
              <a:rPr lang="ru-RU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Распитие спиртных напитков в общественных местах или появление в общественных местах в пьяном виде 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20.20 части 1 КОАП РФ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несовершеннолетними алкогольных напитков 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20.22 КОАП РФ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в общественных местах в алкогольном опьянении 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20.21 КОАП РФ</a:t>
            </a:r>
            <a:r>
              <a:rPr lang="ru-RU" b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Курение в общественном месте </a:t>
            </a:r>
            <a:r>
              <a:rPr lang="ru-RU" b="1" i="1" u="sng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(ст. 6.24 ФЗ)</a:t>
            </a: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84431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B7ED91-2073-0273-A0E1-776DB06B4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12" y="326858"/>
            <a:ext cx="10042976" cy="567559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E1D53-45A0-E29A-12D6-8F5B46104C36}"/>
              </a:ext>
            </a:extLst>
          </p:cNvPr>
          <p:cNvSpPr txBox="1"/>
          <p:nvPr/>
        </p:nvSpPr>
        <p:spPr>
          <a:xfrm rot="20895475">
            <a:off x="1405726" y="2106357"/>
            <a:ext cx="904299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rgbClr val="FF0000"/>
                </a:solidFill>
              </a:rPr>
              <a:t>ПРЕСТУПЛЕНИЕ</a:t>
            </a:r>
          </a:p>
        </p:txBody>
      </p:sp>
    </p:spTree>
    <p:extLst>
      <p:ext uri="{BB962C8B-B14F-4D97-AF65-F5344CB8AC3E}">
        <p14:creationId xmlns:p14="http://schemas.microsoft.com/office/powerpoint/2010/main" val="342825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5E717F9-6F2C-26A0-E526-A5148D101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960" y="1059167"/>
            <a:ext cx="10396883" cy="3311189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Кража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</a:rPr>
              <a:t>Т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айное хищение чужого имущества, наказывается штрафом до восьмидесяти тысяч рублей, либо лишением свободы на срок до двух лет.  </a:t>
            </a:r>
            <a:r>
              <a:rPr lang="ru-RU" sz="2800" cap="non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ст. 158 УК РФ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250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1CB94-898D-59B4-2FD5-48480A99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10" y="679010"/>
            <a:ext cx="11128972" cy="5341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Преступления, за которые осуждаются подростки с 14 лет: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619044-E70F-B6EA-FD8B-B77689B3C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40" y="1731078"/>
            <a:ext cx="10413749" cy="314234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Совершение убийства (ст.105);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Умышленное причинение тяжкого вреда здоровью (ст.111);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Разбой (ст.162), грабеж (ст.161), кража (ст.158);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Вымогательство (163);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Угон транспорта (ст.166);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Умышленное уничтожение и похищение чужого имущества (ст.167);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Вандализм (ст.214);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Хищение оружия, взрывчатых веществ (ст.226);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Приобретение, хранение наркотиков (ст.228);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sz="80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Терроризм (ст.205), заведомо ложное сообщение об акте терроризма (ст.207).</a:t>
            </a:r>
            <a:endParaRPr lang="ru-RU" sz="80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704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DF8EB-2E7A-5B05-5749-05A0EBE52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61315"/>
            <a:ext cx="10396882" cy="46444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ПРОСТУпок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Правонарушение? </a:t>
            </a:r>
            <a:b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Преступление?</a:t>
            </a:r>
          </a:p>
        </p:txBody>
      </p:sp>
    </p:spTree>
    <p:extLst>
      <p:ext uri="{BB962C8B-B14F-4D97-AF65-F5344CB8AC3E}">
        <p14:creationId xmlns:p14="http://schemas.microsoft.com/office/powerpoint/2010/main" val="67016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0EF73-AF8C-6297-D96A-BE00C5B8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127"/>
            <a:ext cx="10396882" cy="1151965"/>
          </a:xfrm>
        </p:spPr>
        <p:txBody>
          <a:bodyPr/>
          <a:lstStyle/>
          <a:p>
            <a:r>
              <a:rPr lang="ru-RU" dirty="0"/>
              <a:t>Ситуация 1.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C7D339-C4AF-EA6C-58E5-6D2FF33B0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9" y="1385093"/>
            <a:ext cx="11443581" cy="4300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Лиза и </a:t>
            </a:r>
            <a:r>
              <a:rPr lang="ru-RU" sz="36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рина решили после школы отправиться в парк. Когда они туда пришли, там была группа мальчишек, которые сказали девочкам, что они вторглись на их территорию, что здесь им гулять нельзя, и если </a:t>
            </a:r>
            <a:r>
              <a:rPr lang="ru-RU" sz="36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иза и </a:t>
            </a:r>
            <a:r>
              <a:rPr lang="ru-RU" sz="36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рина не уйдут, то им придется плохо.</a:t>
            </a:r>
            <a:endParaRPr lang="ru-RU" sz="3600" cap="none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895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2726A-A658-27FC-AAAB-22EC43CBB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366D7-6E50-0F0E-83E4-DDF7B1498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127"/>
            <a:ext cx="10396882" cy="1151965"/>
          </a:xfrm>
        </p:spPr>
        <p:txBody>
          <a:bodyPr/>
          <a:lstStyle/>
          <a:p>
            <a:r>
              <a:rPr lang="ru-RU" dirty="0"/>
              <a:t>Ситуация 2.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A97369-F886-B7E5-F443-228ACA0B7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9" y="1385093"/>
            <a:ext cx="11443581" cy="4300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Татьяна одна вечером возвращалась после волейбольной секции. К ней подошла группа подростков, её окружили, вырвали из рук сумочку, сорвали с неё золотую цепочку. Подростки пригрозили ей, что если она кому-нибудь расскажет о случившемся, то они её найдут и разберутся с 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510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63461-B827-EC96-3D79-2DCBCB96B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642E0-AB1C-E1A3-0B3C-E4B2E362F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127"/>
            <a:ext cx="10396882" cy="1151965"/>
          </a:xfrm>
        </p:spPr>
        <p:txBody>
          <a:bodyPr/>
          <a:lstStyle/>
          <a:p>
            <a:r>
              <a:rPr lang="ru-RU" dirty="0"/>
              <a:t>Ситуация 3.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A3998B-8790-97F7-4A5B-B5B5AF07A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9" y="1385093"/>
            <a:ext cx="11443581" cy="4300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Группа ребят из 9 класса вела себя вызывающе: они сквернословили, «награждали» своих одноклассников и учителей обидными кличками, курили в туалете, затевали драки.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721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15B1F-4A50-A895-2961-F19CB5CD5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A4E3A-54C6-D504-F0D6-3E12AFC50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127"/>
            <a:ext cx="10396882" cy="1151965"/>
          </a:xfrm>
        </p:spPr>
        <p:txBody>
          <a:bodyPr/>
          <a:lstStyle/>
          <a:p>
            <a:r>
              <a:rPr lang="ru-RU" dirty="0"/>
              <a:t>Ситуация 4.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25D8E-7806-81FA-45A5-CC7908AC9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9" y="1385093"/>
            <a:ext cx="11443581" cy="4300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Вечером на дискотеке от Димы пахло алкоголем, это заметил преподаватель физкультуры, когда Дима, шатаясь, шел по коридору.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237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9FA57-D10A-22E6-D3FA-3B2BD59FA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06F547-3F4F-A053-EFCB-BD1026642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127"/>
            <a:ext cx="10396882" cy="1151965"/>
          </a:xfrm>
        </p:spPr>
        <p:txBody>
          <a:bodyPr/>
          <a:lstStyle/>
          <a:p>
            <a:r>
              <a:rPr lang="ru-RU" dirty="0"/>
              <a:t>Ситуация 5.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714114-7678-CDCF-6DA1-AE8668278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069" y="1385093"/>
            <a:ext cx="11443581" cy="43004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школе прозвенел последний звонок. Ученики 9 класса, решив оставить после себя память для школы, выйдя на улицу краской из баллончика написали на стене  школы : «2024 год. 9 класс – МЫ ЛУЧШИЕ.»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216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9AB5D-92FB-A7C3-5DAC-CCF0BDF48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59" y="190124"/>
            <a:ext cx="10396882" cy="2218011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«Один из самых обычных и ведущих </a:t>
            </a:r>
            <a:b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к самым большим бедствиям соблазнов, </a:t>
            </a:r>
            <a:b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есть соблазн словами «Все так делают».</a:t>
            </a: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897AC4-D93F-5F22-22EE-DDEC20AD7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904" y="2199197"/>
            <a:ext cx="10658192" cy="3311189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Никогда не повторяйте чужих глупых поступков. Каждый из вас – человек, личность, а не часть стада!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3289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C7267-18E4-D16A-5DB6-91FD56684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41284">
            <a:off x="578818" y="1913787"/>
            <a:ext cx="10742011" cy="157677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80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531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65</TotalTime>
  <Words>636</Words>
  <Application>Microsoft Office PowerPoint</Application>
  <PresentationFormat>Широкоэкранный</PresentationFormat>
  <Paragraphs>53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Impact</vt:lpstr>
      <vt:lpstr>Times New Roman</vt:lpstr>
      <vt:lpstr>Главное мероприятие</vt:lpstr>
      <vt:lpstr>«Правонарушения и преступления»</vt:lpstr>
      <vt:lpstr> «Один из самых обычных и ведущих  к самым большим бедствиям соблазнов,  есть соблазн словами «Все так делают».  Л.Н. Толстой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Преступления, за которые осуждаются подростки с 14 лет: </vt:lpstr>
      <vt:lpstr>ПРОСТУпок? Правонарушение?  Преступление?</vt:lpstr>
      <vt:lpstr>Ситуация 1.</vt:lpstr>
      <vt:lpstr>Ситуация 2.</vt:lpstr>
      <vt:lpstr>Ситуация 3.</vt:lpstr>
      <vt:lpstr>Ситуация 4.</vt:lpstr>
      <vt:lpstr>Ситуация 5.</vt:lpstr>
      <vt:lpstr>«Один из самых обычных и ведущих  к самым большим бедствиям соблазнов,  есть соблазн словами «Все так делают».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Варвара Исакова</dc:creator>
  <cp:lastModifiedBy>Екатерина Чимутова</cp:lastModifiedBy>
  <cp:revision>1</cp:revision>
  <dcterms:created xsi:type="dcterms:W3CDTF">2024-11-20T09:04:58Z</dcterms:created>
  <dcterms:modified xsi:type="dcterms:W3CDTF">2026-08-28T18:23:44Z</dcterms:modified>
</cp:coreProperties>
</file>