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85" r:id="rId3"/>
    <p:sldId id="257" r:id="rId4"/>
    <p:sldId id="259" r:id="rId5"/>
    <p:sldId id="275" r:id="rId6"/>
    <p:sldId id="260" r:id="rId7"/>
    <p:sldId id="262" r:id="rId8"/>
    <p:sldId id="264" r:id="rId9"/>
    <p:sldId id="266" r:id="rId10"/>
    <p:sldId id="268" r:id="rId11"/>
    <p:sldId id="286" r:id="rId1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ECA76ED-2C5E-E8EE-FD9E-8FC1EFD897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A299A27-D9BE-6135-8869-D3D565730E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61452E-98D6-1158-4CEC-1224163338D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469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/>
              <a:t>Образец подзаголовка</a:t>
            </a:r>
          </a:p>
        </p:txBody>
      </p:sp>
      <p:sp>
        <p:nvSpPr>
          <p:cNvPr id="1146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altLang="ru-RU" noProof="0"/>
              <a:t>Образец заголовка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15038BD-5945-33ED-0698-660F6AC8E41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71D7963-B560-120E-217F-F6C17B2A4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AED3F7D-A547-C00F-A82D-53C0480296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0E466-4B05-438D-A138-6A99877C05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022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945C98B-9E86-65FE-34F1-3DEDD61890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71250E8-D06C-46CD-1162-6933F7E787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E960CFF-0FEC-54BB-A6A9-34DFF454C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32FB-A157-4F4C-B7EE-38D94AAA88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8151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C7699E4-3203-99EE-04EF-BA191E4BE4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75D162-82C0-3109-3C03-42F2959579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26259D-7E39-CFE2-0109-5A205D27DA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73572-6806-4E88-B648-F32EEB48F03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643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1366B81-1707-DF8C-3144-84A3987DA5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BBD453-0C03-C959-D8FB-679E36D84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01AFB9-42CF-8C9C-359A-62A2DE612F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01247-AEA9-4C4E-81C6-9937087D67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9631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B38FC5C-758E-C7F8-0DB5-B0D03A24D8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80ADB681-0311-AABD-99EF-69B2D83DA0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6FC5CE8-ECB8-06B0-1BC0-7B463D1B1C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FED8E-1AED-43DF-B2B5-3B44E00746F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354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9DF23D8-10EF-27FA-FAC4-FB108DAC50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8F95D7D-EDF9-6B8B-F7F4-24E779F18E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B1D009E-DB21-747A-9359-CC6160B857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86437-9369-4A75-8D32-FF6BF55B4B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894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94BB655-9EEB-D2E4-EC17-B943FDD80F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C8B0225-ABD7-C3C4-6D5A-10F1AFC9F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CDE74A5-43FF-8C8B-4341-8AE691E968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3733-3B86-4E2C-9ACC-9D2236418B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681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2F1ADA0-99BA-F6A5-5DB4-4C2DD144D1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FEDCB6F-5E8A-4762-9B6E-ED3B26D9BB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C2C1C4C-0694-F37A-181C-CE4A9E499B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4B37B-BB20-471A-9DE3-2BA577028F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543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DBC1557-7BD4-0A2E-8043-E4F480B27C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B5E0875-FF9D-4230-E8D1-A35E03030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0CCC368-1FAF-B235-02CA-3D14B3F21F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9ADD3-FC49-4FD5-B2CE-684A2C4455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176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0F55FD6-C311-9263-8DD1-7D65E2EE64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1ECEF-4F96-1A3F-CAAB-25AF2E1B6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69ECA3-5AE8-F916-E022-912B7A51F7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3B415-B837-4677-90AA-826267A0F3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418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7CA84E1-02A9-602B-7564-9FF5C4AD06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DC2254-62EC-5030-BDFA-83FAE3B822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5C7D62F-74BD-98F8-2D49-AD6BB2FEB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1EC63-FE6B-41CF-8761-5C638ACBD3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3821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51BD32B-0860-755C-11EB-E66AE85A6D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7DC79A-DC84-7DD4-A7B4-A3684593A7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59E0BD7-24C6-8967-EB7C-DDBA4787C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80A42-F587-4638-B2CC-90EC5AAA22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4687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2CF776AC-8A71-7821-D745-02D305C97A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5A7518C-CCA7-BC12-D3EC-A3BC2832D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3171B1C-C589-2924-D8C1-D079F3ADA6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5B54F-7A33-46AB-A92F-69B01D4DA4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336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2A61E44E-CC28-1CD9-8554-1A8EE84D71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13667" name="Freeform 3">
              <a:extLst>
                <a:ext uri="{FF2B5EF4-FFF2-40B4-BE49-F238E27FC236}">
                  <a16:creationId xmlns:a16="http://schemas.microsoft.com/office/drawing/2014/main" id="{4EB0D562-8A2A-2E36-6C1E-EE1EE3EBEF1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ru-RU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93428CD5-154A-D4B2-4966-BDF62A5439C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3669" name="Rectangle 5">
            <a:extLst>
              <a:ext uri="{FF2B5EF4-FFF2-40B4-BE49-F238E27FC236}">
                <a16:creationId xmlns:a16="http://schemas.microsoft.com/office/drawing/2014/main" id="{43412B1E-5821-5EB8-1A01-AAD1C194E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13670" name="Rectangle 6">
            <a:extLst>
              <a:ext uri="{FF2B5EF4-FFF2-40B4-BE49-F238E27FC236}">
                <a16:creationId xmlns:a16="http://schemas.microsoft.com/office/drawing/2014/main" id="{13D06C26-0C86-164D-10B6-874DDD750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13671" name="Rectangle 7">
            <a:extLst>
              <a:ext uri="{FF2B5EF4-FFF2-40B4-BE49-F238E27FC236}">
                <a16:creationId xmlns:a16="http://schemas.microsoft.com/office/drawing/2014/main" id="{EA58AC6F-8DC8-702C-E0FD-D1B96F818F1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3672" name="Rectangle 8">
            <a:extLst>
              <a:ext uri="{FF2B5EF4-FFF2-40B4-BE49-F238E27FC236}">
                <a16:creationId xmlns:a16="http://schemas.microsoft.com/office/drawing/2014/main" id="{587CE60A-CE54-9A6A-4875-63491DCF2D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3673" name="Rectangle 9">
            <a:extLst>
              <a:ext uri="{FF2B5EF4-FFF2-40B4-BE49-F238E27FC236}">
                <a16:creationId xmlns:a16="http://schemas.microsoft.com/office/drawing/2014/main" id="{94C30ACA-4893-B029-9C48-2D5CC53B70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8D53462-1FFB-42BB-9E88-921DDDDE23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9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k2kapital.com/upload/tmp_images/conflict.jpg" TargetMode="External"/><Relationship Id="rId7" Type="http://schemas.openxmlformats.org/officeDocument/2006/relationships/image" Target="http://www.iaw.com/~pbrule/images/j0422733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http://webukhta.ru/upload/iblock/6c6/.jpg_thumb_1000.jpg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E260AEBB-B3EE-37EB-2077-FD4E3D4CAEA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81075"/>
            <a:ext cx="7489825" cy="46577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400" b="1" dirty="0"/>
              <a:t>Модели и стратегии поведения в конфликте</a:t>
            </a:r>
            <a:endParaRPr lang="en-US" altLang="ru-RU" sz="4400" dirty="0"/>
          </a:p>
          <a:p>
            <a:pPr eaLnBrk="1" hangingPunct="1">
              <a:defRPr/>
            </a:pPr>
            <a:endParaRPr lang="ru-RU" altLang="ru-RU" sz="4400" dirty="0"/>
          </a:p>
        </p:txBody>
      </p:sp>
      <p:pic>
        <p:nvPicPr>
          <p:cNvPr id="3075" name="i-main-pic" descr="Картинка 7 из 62949">
            <a:extLst>
              <a:ext uri="{FF2B5EF4-FFF2-40B4-BE49-F238E27FC236}">
                <a16:creationId xmlns:a16="http://schemas.microsoft.com/office/drawing/2014/main" id="{D7CFDCC8-65C6-3FFD-762A-E529C5907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675" y="2924175"/>
            <a:ext cx="3071813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59D92-153E-5C5B-9702-E06C9CA4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Цели и задачи: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87B4AC-BE9F-F730-234A-2188C5311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сформировать представление о моделях и стратегиях поведения личности в конфликтном взаимодействии;</a:t>
            </a:r>
          </a:p>
          <a:p>
            <a:pPr eaLnBrk="1" hangingPunct="1">
              <a:defRPr/>
            </a:pPr>
            <a:r>
              <a:rPr lang="ru-RU" dirty="0"/>
              <a:t>развивать практические навыки и навыки анализировать стратегии поведения в конфликте; </a:t>
            </a:r>
          </a:p>
          <a:p>
            <a:pPr eaLnBrk="1" hangingPunct="1">
              <a:defRPr/>
            </a:pPr>
            <a:r>
              <a:rPr lang="ru-RU" dirty="0"/>
              <a:t>формировать стремление понимать и уважать интересы других людей, формировать адекватную самооценку.</a:t>
            </a:r>
          </a:p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E23193C-C722-B945-BF7E-2C0A22B7FB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b="1"/>
              <a:t>Модели поведения личности в конфликте</a:t>
            </a:r>
          </a:p>
        </p:txBody>
      </p:sp>
      <p:sp>
        <p:nvSpPr>
          <p:cNvPr id="5123" name="Line 16">
            <a:extLst>
              <a:ext uri="{FF2B5EF4-FFF2-40B4-BE49-F238E27FC236}">
                <a16:creationId xmlns:a16="http://schemas.microsoft.com/office/drawing/2014/main" id="{3CB173B8-6021-C0AE-EC80-61BDA811C0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1916113"/>
            <a:ext cx="1943100" cy="1657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4" name="Line 17">
            <a:extLst>
              <a:ext uri="{FF2B5EF4-FFF2-40B4-BE49-F238E27FC236}">
                <a16:creationId xmlns:a16="http://schemas.microsoft.com/office/drawing/2014/main" id="{2F12CF87-58A8-0DC4-DD78-A8E0FCE6E5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27538" y="1484313"/>
            <a:ext cx="0" cy="2016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5" name="Line 18">
            <a:extLst>
              <a:ext uri="{FF2B5EF4-FFF2-40B4-BE49-F238E27FC236}">
                <a16:creationId xmlns:a16="http://schemas.microsoft.com/office/drawing/2014/main" id="{7219E8A3-6AE0-8AB6-C0AD-60B444D42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1844675"/>
            <a:ext cx="1584325" cy="1800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6" name="Text Box 19">
            <a:extLst>
              <a:ext uri="{FF2B5EF4-FFF2-40B4-BE49-F238E27FC236}">
                <a16:creationId xmlns:a16="http://schemas.microsoft.com/office/drawing/2014/main" id="{DE9F15EA-4B5D-D243-8FF7-AC03D3BE3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716338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конструктивная</a:t>
            </a:r>
          </a:p>
        </p:txBody>
      </p:sp>
      <p:sp>
        <p:nvSpPr>
          <p:cNvPr id="5127" name="Text Box 20">
            <a:extLst>
              <a:ext uri="{FF2B5EF4-FFF2-40B4-BE49-F238E27FC236}">
                <a16:creationId xmlns:a16="http://schemas.microsoft.com/office/drawing/2014/main" id="{587149B5-8637-C5B9-2375-D3441F029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644900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деструктивная</a:t>
            </a:r>
          </a:p>
        </p:txBody>
      </p:sp>
      <p:sp>
        <p:nvSpPr>
          <p:cNvPr id="5128" name="Text Box 21">
            <a:extLst>
              <a:ext uri="{FF2B5EF4-FFF2-40B4-BE49-F238E27FC236}">
                <a16:creationId xmlns:a16="http://schemas.microsoft.com/office/drawing/2014/main" id="{A7C41844-DBB8-CD88-4C99-4747B35CD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613" y="3716338"/>
            <a:ext cx="2846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latin typeface="Arial" panose="020B0604020202020204" pitchFamily="34" charset="0"/>
              </a:rPr>
              <a:t>конформистская</a:t>
            </a:r>
          </a:p>
        </p:txBody>
      </p:sp>
      <p:pic>
        <p:nvPicPr>
          <p:cNvPr id="5129" name="Picture 22">
            <a:extLst>
              <a:ext uri="{FF2B5EF4-FFF2-40B4-BE49-F238E27FC236}">
                <a16:creationId xmlns:a16="http://schemas.microsoft.com/office/drawing/2014/main" id="{E658B133-5DE4-3C06-3AFC-D5FF13750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575" y="4437063"/>
            <a:ext cx="2781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23">
            <a:extLst>
              <a:ext uri="{FF2B5EF4-FFF2-40B4-BE49-F238E27FC236}">
                <a16:creationId xmlns:a16="http://schemas.microsoft.com/office/drawing/2014/main" id="{1BEED09E-4688-1786-ABDC-CBD6DF997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42926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24">
            <a:extLst>
              <a:ext uri="{FF2B5EF4-FFF2-40B4-BE49-F238E27FC236}">
                <a16:creationId xmlns:a16="http://schemas.microsoft.com/office/drawing/2014/main" id="{B3E9BB20-6F86-5311-CD07-EF806AE23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4437063"/>
            <a:ext cx="20828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F7FD8DA-18F0-C892-EA4F-9174AF15D9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484313"/>
            <a:ext cx="8229600" cy="18732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b="1"/>
              <a:t>Стратегии поведения в конфликте</a:t>
            </a:r>
            <a:br>
              <a:rPr lang="en-US" altLang="ru-RU" sz="4000" b="1"/>
            </a:br>
            <a:endParaRPr lang="ru-RU" altLang="ru-RU" sz="4000" b="1"/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126BD27-B294-0287-17B7-03CB5581C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413" y="3357563"/>
            <a:ext cx="40132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7CE8F767-45FB-204A-800E-B444BA413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b="1"/>
              <a:t>Двухмерная модель стратегии поведения личности в конфликте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EAB3C93A-BEE3-8192-C38C-A93753AD7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ru-RU" altLang="ru-RU" b="1">
                <a:effectLst/>
              </a:rPr>
              <a:t>Разработана К. Томасом и Р. Киллменом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>
                <a:effectLst/>
              </a:rPr>
              <a:t>Ориентация на </a:t>
            </a:r>
            <a:r>
              <a:rPr lang="ru-RU" altLang="ru-RU" sz="2400" b="1" u="sng">
                <a:effectLst/>
              </a:rPr>
              <a:t>свои интересы</a:t>
            </a:r>
            <a:r>
              <a:rPr lang="ru-RU" altLang="ru-RU" sz="2400" b="1">
                <a:effectLst/>
              </a:rPr>
              <a:t> и </a:t>
            </a:r>
            <a:r>
              <a:rPr lang="ru-RU" altLang="ru-RU" sz="2400" b="1" u="sng">
                <a:effectLst/>
              </a:rPr>
              <a:t>интересы противоположной стороны </a:t>
            </a:r>
            <a:r>
              <a:rPr lang="ru-RU" altLang="ru-RU" sz="2400" b="1">
                <a:effectLst/>
              </a:rPr>
              <a:t>зависит от трёх обстоятельств: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>
                <a:effectLst/>
              </a:rPr>
              <a:t>1. Содержание предмета конфликта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>
                <a:effectLst/>
              </a:rPr>
              <a:t>2. Ценности межличностных отношений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>
                <a:effectLst/>
              </a:rPr>
              <a:t>3. Индивидуально-психологических особенностей личности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endParaRPr lang="ru-RU" altLang="ru-RU" sz="2400" b="1">
              <a:effectLst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endParaRPr lang="ru-RU" altLang="ru-RU" b="1">
              <a:effectLst/>
            </a:endParaRPr>
          </a:p>
          <a:p>
            <a:pPr marL="609600" indent="-609600" eaLnBrk="1" hangingPunct="1">
              <a:defRPr/>
            </a:pPr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5A57315-8B23-66E8-C32A-1D73B2DCA2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ru-RU" sz="4000"/>
              <a:t>     </a:t>
            </a:r>
            <a:r>
              <a:rPr lang="ru-RU" altLang="ru-RU" sz="4000"/>
              <a:t>1. </a:t>
            </a:r>
            <a:r>
              <a:rPr lang="ru-RU" altLang="ru-RU" sz="4000" b="1"/>
              <a:t>Избегание</a:t>
            </a:r>
            <a:r>
              <a:rPr lang="en-US" altLang="ru-RU" sz="4000" b="1"/>
              <a:t> </a:t>
            </a:r>
            <a:endParaRPr lang="ru-RU" altLang="ru-RU" sz="48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D5265C7-17FD-3C7E-2689-5AE1CEEDA7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184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ru-RU" sz="2400" b="1" i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Интересы сторон: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effectLst/>
              </a:rPr>
              <a:t>низкий уровнем направленности на личные интересы и интересы соперника</a:t>
            </a:r>
            <a:endParaRPr lang="en-US" altLang="ru-RU" sz="2400" b="1" i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Тактические действия «Черепахи»: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"Оставьте мне немного и не трогайте меня". Стратегия поведения приводит к тому, что загоняются внутрь реальные причины, но конфликт остается, становится глубже и сложнее.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Качества личности: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нетерпимость к критике,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нерешительность в критических ситуациях, неумение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предупредить хаос и беспредметность в беседе,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застенчивость в общении с людьми.</a:t>
            </a:r>
          </a:p>
        </p:txBody>
      </p:sp>
      <p:pic>
        <p:nvPicPr>
          <p:cNvPr id="8196" name="Picture 5">
            <a:extLst>
              <a:ext uri="{FF2B5EF4-FFF2-40B4-BE49-F238E27FC236}">
                <a16:creationId xmlns:a16="http://schemas.microsoft.com/office/drawing/2014/main" id="{A6CE2086-E6A4-D26E-87B9-08A01A898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115888"/>
            <a:ext cx="1728788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4950660-22E8-7583-46E0-1035A94A8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719137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ru-RU" sz="3200" b="1" dirty="0"/>
              <a:t>     </a:t>
            </a:r>
            <a:r>
              <a:rPr lang="ru-RU" altLang="ru-RU" sz="3200" b="1" dirty="0"/>
              <a:t>2. Приспособление</a:t>
            </a:r>
            <a:endParaRPr lang="ru-RU" altLang="ru-RU" dirty="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BAF37C7-8A9B-DF52-B6AA-C8E55668A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339850"/>
            <a:ext cx="8229600" cy="5041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Интересы сторон</a:t>
            </a:r>
            <a:endParaRPr lang="en-US" altLang="ru-RU" sz="2400" b="1" i="1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>
                <a:effectLst/>
              </a:rPr>
              <a:t>Направленность на личные интересы низкая, а оценка интересов соперника высокая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Тактические действия «Плюшевого Мишки»:</a:t>
            </a:r>
            <a:endParaRPr lang="ru-RU" altLang="ru-RU" sz="2400" b="1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/>
              <a:t>" Все, что вы желаете-только давайте жить дружно». Это установка на доброжелательность, за счет собственных потерь. Чаще, это характерно для конформистской личности. Важно помнить, что стратегия оправдана в тех случаях, когда условия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/>
              <a:t>для решения конфликта недозрелые.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Качества личности</a:t>
            </a:r>
            <a:r>
              <a:rPr lang="ru-RU" altLang="ru-RU" sz="2000" dirty="0"/>
              <a:t>: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/>
              <a:t>отсутствие собственной точки зрения в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/>
              <a:t>сложных ситуациях, желание всем угодить, никого не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ru-RU" altLang="ru-RU" sz="2000" dirty="0"/>
              <a:t>поразить, чтобы не было споров.</a:t>
            </a:r>
            <a:endParaRPr lang="en-US" altLang="ru-RU" sz="20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altLang="ru-RU" sz="2400" i="1" u="sng" dirty="0"/>
          </a:p>
        </p:txBody>
      </p:sp>
      <p:pic>
        <p:nvPicPr>
          <p:cNvPr id="9220" name="Picture 5">
            <a:extLst>
              <a:ext uri="{FF2B5EF4-FFF2-40B4-BE49-F238E27FC236}">
                <a16:creationId xmlns:a16="http://schemas.microsoft.com/office/drawing/2014/main" id="{5C981096-7475-ED32-0EC7-798E67756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188913"/>
            <a:ext cx="2017712" cy="15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3A75826-22F8-6AA6-EC30-6F18B61BC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altLang="ru-RU" sz="3600" b="1"/>
              <a:t>      </a:t>
            </a:r>
            <a:r>
              <a:rPr lang="ru-RU" altLang="ru-RU" sz="3600" b="1"/>
              <a:t>3. Компромисс</a:t>
            </a:r>
            <a:endParaRPr lang="ru-RU" altLang="ru-RU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9696D23-A08F-F9C1-771F-0E764923A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Интересы сторон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effectLst/>
              </a:rPr>
              <a:t>баланс интересов конфликтующих сторон на среднем уровне </a:t>
            </a:r>
            <a:endParaRPr lang="en-US" altLang="ru-RU" sz="2400" dirty="0">
              <a:effectLst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Тактические действия «Лисы»:</a:t>
            </a:r>
            <a:endParaRPr lang="ru-RU" altLang="ru-RU" sz="2400" b="1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»Я уступлю немного, если вы тоже готовы уступить".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Для этой стратегии одинаково значимы межличностные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взаимоотношения.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Качества личности: 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осторожность в оценке, критике,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обвинениях вместе с открытостью; настороженное отношение к критическим оценкам других людей; желание убедить людей не выражать свои мысли очень резко и открыто.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 </a:t>
            </a:r>
          </a:p>
        </p:txBody>
      </p:sp>
      <p:pic>
        <p:nvPicPr>
          <p:cNvPr id="10244" name="Picture 5">
            <a:extLst>
              <a:ext uri="{FF2B5EF4-FFF2-40B4-BE49-F238E27FC236}">
                <a16:creationId xmlns:a16="http://schemas.microsoft.com/office/drawing/2014/main" id="{D8EA5AA8-11D9-0ADC-0C86-2A0E3D502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5" y="90488"/>
            <a:ext cx="2592388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5A5DC55-672B-CE66-69AA-18D662729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4963"/>
            <a:ext cx="8229600" cy="788987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ru-RU" sz="3600" b="1"/>
              <a:t>  </a:t>
            </a:r>
            <a:r>
              <a:rPr lang="ru-RU" altLang="ru-RU" sz="3600" b="1"/>
              <a:t>4. Сотрудничество</a:t>
            </a:r>
            <a:endParaRPr lang="ru-RU" altLang="ru-RU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568CBF2-2D82-8DDA-0542-0FE1FC907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Интересы сторон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effectLst/>
              </a:rPr>
              <a:t>высокий уровень направленности, как на собственные интересы, так и на интересы соперника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Тактические действия «Совы»:</a:t>
            </a:r>
            <a:endParaRPr lang="ru-RU" altLang="ru-RU" sz="2400" b="1" dirty="0"/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"Давайте оставим взаимные оскорбления,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я предпочитаю... А Вы?« Стратегия сотрудничества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направлена на конструктивное решение конфликта,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то есть на работу с проблемой.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ru-RU" altLang="ru-RU" sz="2400" dirty="0"/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b="1" i="1" u="sng" dirty="0"/>
              <a:t>Качества личности: 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позитивное отношение к новациям, переменам; умение критиковать, не оскорбляя личность; использование своих способностей для достижение влияния на людей.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i="1" dirty="0"/>
              <a:t> </a:t>
            </a:r>
          </a:p>
        </p:txBody>
      </p:sp>
      <p:pic>
        <p:nvPicPr>
          <p:cNvPr id="11268" name="Picture 5">
            <a:extLst>
              <a:ext uri="{FF2B5EF4-FFF2-40B4-BE49-F238E27FC236}">
                <a16:creationId xmlns:a16="http://schemas.microsoft.com/office/drawing/2014/main" id="{FA305DF5-204F-0476-FB1A-484C74932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0"/>
            <a:ext cx="15414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89E03DA-E156-22D2-A7BC-F6E5D35D7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8975" y="300038"/>
            <a:ext cx="7956550" cy="612775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altLang="ru-RU" sz="3200" b="1"/>
              <a:t>    5. Соперничество</a:t>
            </a:r>
            <a:endParaRPr lang="ru-RU" altLang="ru-RU" sz="400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7D51FFE-9969-400B-0F26-274625EE0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6075" y="1341438"/>
            <a:ext cx="8229600" cy="5111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i="1" u="sng" dirty="0"/>
              <a:t>Интересы сторон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effectLst/>
              </a:rPr>
              <a:t>личные интересы в конфликте  высокие, а интересы своего соперника — низкие</a:t>
            </a:r>
            <a:r>
              <a:rPr lang="ru-RU" altLang="ru-RU" sz="2400" dirty="0"/>
              <a:t> </a:t>
            </a:r>
            <a:endParaRPr lang="ru-RU" altLang="ru-RU" sz="2800" b="1" i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i="1" u="sng" dirty="0"/>
              <a:t>Тактические действия «Акулы»:</a:t>
            </a:r>
            <a:r>
              <a:rPr lang="ru-RU" altLang="ru-RU" sz="2800" b="1" dirty="0"/>
              <a:t> 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”Идти напролом». Человек стремится осуществлять контроль над другими, повышать требовательность не к себе, а к другим, проявляет склонность к критиканству. Данная стратегия ограничивает возможности выхода из конфликта, еще больше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400" dirty="0"/>
              <a:t>углубляет его.</a:t>
            </a:r>
            <a:endParaRPr lang="ru-RU" altLang="ru-RU" sz="28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ru-RU" altLang="ru-RU" sz="2800" b="1" i="1" u="sng" dirty="0"/>
              <a:t>Качества личности:  </a:t>
            </a:r>
            <a:r>
              <a:rPr lang="ru-RU" altLang="ru-RU" sz="2400" dirty="0"/>
              <a:t>авторитарность; использование своего статуса с целью достижения власти; игнорирование коллективных точек зрения; нетерпимость критики своего стиль поведения.</a:t>
            </a:r>
          </a:p>
        </p:txBody>
      </p:sp>
      <p:pic>
        <p:nvPicPr>
          <p:cNvPr id="12292" name="Picture 5">
            <a:extLst>
              <a:ext uri="{FF2B5EF4-FFF2-40B4-BE49-F238E27FC236}">
                <a16:creationId xmlns:a16="http://schemas.microsoft.com/office/drawing/2014/main" id="{796254BF-8F40-3933-73CC-5D9C27F8F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0"/>
            <a:ext cx="17780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>
            <a:extLst>
              <a:ext uri="{FF2B5EF4-FFF2-40B4-BE49-F238E27FC236}">
                <a16:creationId xmlns:a16="http://schemas.microsoft.com/office/drawing/2014/main" id="{DB3A149E-30E3-5379-7F93-C5CC030EA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12255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06BD7-96FE-F9AC-8FE3-A9719B7EE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/>
              <a:t>Домашнее задание: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BB10C7-EFC3-5722-773A-B9773F474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800" b="1" i="1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Обязательное: 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4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полностью таблицу, используя материалы урока</a:t>
            </a:r>
            <a:r>
              <a:rPr lang="ru-RU" altLang="ru-RU" sz="240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altLang="ru-RU" sz="24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по таблице стратегии поведения в конфликте</a:t>
            </a:r>
            <a:endParaRPr lang="ru-RU" altLang="ru-RU" sz="240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800" b="1" i="1" u="sng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на выбор:</a:t>
            </a:r>
            <a:endParaRPr lang="ru-RU" altLang="ru-RU" sz="2800" b="1" i="1" u="sng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4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задание: подобрать примеры конфликтов из программы мировой литературы, анализируя модель и стратегию поведения героев (видеоэпизоды из фильмов экранизации выбранных произведений); создать компьютерную презентацию о путях разрешения конфликта</a:t>
            </a:r>
            <a:endParaRPr lang="ru-RU" altLang="ru-RU" sz="240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408</TotalTime>
  <Words>564</Words>
  <Application>Microsoft Office PowerPoint</Application>
  <PresentationFormat>Экран (4:3)</PresentationFormat>
  <Paragraphs>73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Tahoma</vt:lpstr>
      <vt:lpstr>Times New Roman</vt:lpstr>
      <vt:lpstr>Wingdings</vt:lpstr>
      <vt:lpstr>Разрез</vt:lpstr>
      <vt:lpstr>Презентация PowerPoint</vt:lpstr>
      <vt:lpstr>Цели и задачи:</vt:lpstr>
      <vt:lpstr>Модели поведения личности в конфликте</vt:lpstr>
      <vt:lpstr>Стратегии поведения в конфликте </vt:lpstr>
      <vt:lpstr>Двухмерная модель стратегии поведения личности в конфликте</vt:lpstr>
      <vt:lpstr>     1. Избегание </vt:lpstr>
      <vt:lpstr>     2. Приспособление</vt:lpstr>
      <vt:lpstr>      3. Компромисс</vt:lpstr>
      <vt:lpstr>  4. Сотрудничество</vt:lpstr>
      <vt:lpstr>    5. Соперничество</vt:lpstr>
      <vt:lpstr>Домашнее задание: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Екатерина Чимутова</cp:lastModifiedBy>
  <cp:revision>14</cp:revision>
  <dcterms:created xsi:type="dcterms:W3CDTF">2009-10-14T18:50:48Z</dcterms:created>
  <dcterms:modified xsi:type="dcterms:W3CDTF">2026-08-26T18:03:32Z</dcterms:modified>
</cp:coreProperties>
</file>