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257" r:id="rId2"/>
    <p:sldId id="294" r:id="rId3"/>
    <p:sldId id="287" r:id="rId4"/>
    <p:sldId id="330" r:id="rId5"/>
    <p:sldId id="319" r:id="rId6"/>
    <p:sldId id="288" r:id="rId7"/>
    <p:sldId id="290" r:id="rId8"/>
    <p:sldId id="265" r:id="rId9"/>
    <p:sldId id="289" r:id="rId10"/>
    <p:sldId id="331" r:id="rId11"/>
    <p:sldId id="360" r:id="rId12"/>
    <p:sldId id="348" r:id="rId13"/>
    <p:sldId id="347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26" r:id="rId36"/>
    <p:sldId id="328" r:id="rId37"/>
    <p:sldId id="329" r:id="rId38"/>
    <p:sldId id="335" r:id="rId39"/>
    <p:sldId id="340" r:id="rId40"/>
    <p:sldId id="341" r:id="rId41"/>
    <p:sldId id="342" r:id="rId42"/>
    <p:sldId id="349" r:id="rId43"/>
    <p:sldId id="350" r:id="rId44"/>
    <p:sldId id="351" r:id="rId45"/>
    <p:sldId id="352" r:id="rId46"/>
    <p:sldId id="353" r:id="rId47"/>
    <p:sldId id="354" r:id="rId48"/>
    <p:sldId id="355" r:id="rId49"/>
    <p:sldId id="356" r:id="rId50"/>
    <p:sldId id="357" r:id="rId51"/>
    <p:sldId id="358" r:id="rId52"/>
    <p:sldId id="359" r:id="rId53"/>
    <p:sldId id="269" r:id="rId5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84ACB6-A25F-4163-B7DE-DEECE8C968B9}" type="doc">
      <dgm:prSet loTypeId="urn:microsoft.com/office/officeart/2005/8/layout/hierarchy3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AEAC789F-743F-4171-AC97-9F6BB29FA4D1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Мальчики</a:t>
          </a:r>
        </a:p>
      </dgm:t>
    </dgm:pt>
    <dgm:pt modelId="{73AEE0D4-08FD-429E-B3C6-11BF8F35C301}" type="parTrans" cxnId="{E27F2B2D-48F7-4E07-B29B-1D376A15070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BEC7DF-CE0F-486C-AB71-142885B0E1EC}" type="sibTrans" cxnId="{E27F2B2D-48F7-4E07-B29B-1D376A15070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F272DE-0436-4C62-B33F-75A0CB3A62A4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Используют все пространство</a:t>
          </a:r>
        </a:p>
      </dgm:t>
    </dgm:pt>
    <dgm:pt modelId="{C6C04653-269C-493D-938F-007B42058B5D}" type="parTrans" cxnId="{A0655888-4F83-4621-9C7E-F695C66E436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FBF1CB-2645-4A05-AF45-BBA6B5AC38F3}" type="sibTrans" cxnId="{A0655888-4F83-4621-9C7E-F695C66E436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AB83DC-F50B-4A96-8919-B6F566F563CD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Быстрее утомляется левое полушарие (речевое мышление, логические операции)</a:t>
          </a:r>
        </a:p>
      </dgm:t>
    </dgm:pt>
    <dgm:pt modelId="{EF549DAE-82A5-4F3C-AA76-EB3DD61291A3}" type="parTrans" cxnId="{B9B628AD-ACF2-4396-9D44-6C56F9D8A6A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960013-9B50-4E9A-9E1E-2A777B9B75FB}" type="sibTrans" cxnId="{B9B628AD-ACF2-4396-9D44-6C56F9D8A6A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01DC91-7B7C-4D3B-A3CA-B630A0F67807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Девочки</a:t>
          </a:r>
        </a:p>
      </dgm:t>
    </dgm:pt>
    <dgm:pt modelId="{B52566CA-569C-4C45-A89C-FBECC0CB3D64}" type="parTrans" cxnId="{8FB8068C-0330-413E-9C8D-B13F190862C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86DF8F-5527-49F5-955B-F49A57E472E9}" type="sibTrans" cxnId="{8FB8068C-0330-413E-9C8D-B13F190862C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8CB010-AF4F-4F01-B0FF-0FA66B89FEF3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Играют в ограниченном пространстве</a:t>
          </a:r>
        </a:p>
      </dgm:t>
    </dgm:pt>
    <dgm:pt modelId="{9F9E28CA-1021-45FE-8F65-70A272C3B1D0}" type="parTrans" cxnId="{75C92C4C-AEA3-4BBD-B32A-F67FB6F541A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E97A5C-B0D7-4A1E-8D35-F16AA6E745B9}" type="sibTrans" cxnId="{75C92C4C-AEA3-4BBD-B32A-F67FB6F541A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DA00E9-454F-451D-95A0-71BB7FBEC798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Мышление детальное, конкретное. Манипулируют с цифрами и формулами</a:t>
          </a:r>
        </a:p>
      </dgm:t>
    </dgm:pt>
    <dgm:pt modelId="{BCE4BF62-7B55-4731-95C6-F5321FDB2688}" type="parTrans" cxnId="{0761329A-F15E-4C94-A26C-4AB23BE3508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34B433-B568-4E07-AFC9-6BB13A77DC0A}" type="sibTrans" cxnId="{0761329A-F15E-4C94-A26C-4AB23BE3508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669886-2391-4A77-9C1E-71E62A9A8485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Мышление обобщенное, абстрактное. Манипулируют с геометрическими формами </a:t>
          </a:r>
        </a:p>
      </dgm:t>
    </dgm:pt>
    <dgm:pt modelId="{28B7C8F9-52AA-4423-897A-44CF0C3F3AD4}" type="parTrans" cxnId="{4F98FFA3-9677-4D9A-BC42-00928260955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9FA8B2-CF5E-4046-AF52-98B41B1FC012}" type="sibTrans" cxnId="{4F98FFA3-9677-4D9A-BC42-00928260955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E7192D-72FE-4180-AEDD-D5EA46503B99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Быстрее утомляется правое полушарие(образное мышление, эмоциональное самочувствие)</a:t>
          </a:r>
        </a:p>
      </dgm:t>
    </dgm:pt>
    <dgm:pt modelId="{7808B1FC-4142-42B1-8D7D-17DD8168C03C}" type="parTrans" cxnId="{DF7C1104-8C95-4EB1-BB41-E0673E6848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CA9635-8584-472B-A257-E16BABA71581}" type="sibTrans" cxnId="{DF7C1104-8C95-4EB1-BB41-E0673E6848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24D08D-309A-44D1-BCF0-2325AEC5C39A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Ориентированы на информацию. Во время общения смотрят в сторону или перед собой </a:t>
          </a:r>
        </a:p>
      </dgm:t>
    </dgm:pt>
    <dgm:pt modelId="{BA4815D2-B19A-4EB8-AB85-1750756C9021}" type="parTrans" cxnId="{5C163467-4FE0-428F-8EEF-6265051F912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EF8429-8D27-4812-8F6C-C0FB58CC5AD0}" type="sibTrans" cxnId="{5C163467-4FE0-428F-8EEF-6265051F912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76BF01-BCB0-4B70-947F-6B3E4821FFF5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Ориентированы на отношения между людьми. Во время общения смотрят в лицо взрослого. Ждут одобрения</a:t>
          </a:r>
        </a:p>
      </dgm:t>
    </dgm:pt>
    <dgm:pt modelId="{E6B7D94B-EB38-4AA6-AAA0-AB1B8E16204B}" type="parTrans" cxnId="{0E6ABA2D-A99A-4733-8F61-A3F144A5D55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9EE9CB-A5F2-448F-94B4-CDDD0E5ADCD2}" type="sibTrans" cxnId="{0E6ABA2D-A99A-4733-8F61-A3F144A5D55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2155A-FB15-49FF-8B7B-600B4437937C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Кратковременно, но ярко реагируют на эмоциональный фактор</a:t>
          </a:r>
        </a:p>
      </dgm:t>
    </dgm:pt>
    <dgm:pt modelId="{CE6741CA-237F-4400-8043-F86B52D6C49F}" type="parTrans" cxnId="{8AF3A3E6-2211-4806-952F-FC26B81C4A7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3E0D4F-4047-406E-BA8C-D8300CE16485}" type="sibTrans" cxnId="{8AF3A3E6-2211-4806-952F-FC26B81C4A7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ECA2D4-5014-4364-BEF7-DDC4E7E7FB00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Готовы в любую секунду отреагировать на эмоциональный фактор.</a:t>
          </a:r>
        </a:p>
      </dgm:t>
    </dgm:pt>
    <dgm:pt modelId="{AF6DECC7-9547-4AA6-92B8-CB6DEBE844C1}" type="parTrans" cxnId="{8A8433BE-0856-40D8-AC30-B8ADC3564DF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FFEFC6-C57F-4E5C-9CD1-A9A3F2063958}" type="sibTrans" cxnId="{8A8433BE-0856-40D8-AC30-B8ADC3564DFE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AA0D61-BA4C-4781-9035-12E219EE3D62}" type="pres">
      <dgm:prSet presAssocID="{B484ACB6-A25F-4163-B7DE-DEECE8C968B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0FF1451-BFD7-493A-BBB6-81CB09E80F40}" type="pres">
      <dgm:prSet presAssocID="{AEAC789F-743F-4171-AC97-9F6BB29FA4D1}" presName="root" presStyleCnt="0"/>
      <dgm:spPr/>
    </dgm:pt>
    <dgm:pt modelId="{5D6D4B0C-B659-4895-9199-F2E08C91F13D}" type="pres">
      <dgm:prSet presAssocID="{AEAC789F-743F-4171-AC97-9F6BB29FA4D1}" presName="rootComposite" presStyleCnt="0"/>
      <dgm:spPr/>
    </dgm:pt>
    <dgm:pt modelId="{15DA9CAD-1A3C-4650-9FDB-3700031B0078}" type="pres">
      <dgm:prSet presAssocID="{AEAC789F-743F-4171-AC97-9F6BB29FA4D1}" presName="rootText" presStyleLbl="node1" presStyleIdx="0" presStyleCnt="2" custScaleX="210555" custLinFactNeighborX="-1298" custLinFactNeighborY="-559"/>
      <dgm:spPr/>
    </dgm:pt>
    <dgm:pt modelId="{DD1C90BD-EABD-4273-9F20-B776A34A6481}" type="pres">
      <dgm:prSet presAssocID="{AEAC789F-743F-4171-AC97-9F6BB29FA4D1}" presName="rootConnector" presStyleLbl="node1" presStyleIdx="0" presStyleCnt="2"/>
      <dgm:spPr/>
    </dgm:pt>
    <dgm:pt modelId="{00F053CA-5E5C-4BDD-B160-D88B7CD500EB}" type="pres">
      <dgm:prSet presAssocID="{AEAC789F-743F-4171-AC97-9F6BB29FA4D1}" presName="childShape" presStyleCnt="0"/>
      <dgm:spPr/>
    </dgm:pt>
    <dgm:pt modelId="{7147B077-2787-46CC-83D8-8BEA821E50BF}" type="pres">
      <dgm:prSet presAssocID="{C6C04653-269C-493D-938F-007B42058B5D}" presName="Name13" presStyleLbl="parChTrans1D2" presStyleIdx="0" presStyleCnt="10"/>
      <dgm:spPr/>
    </dgm:pt>
    <dgm:pt modelId="{AAFEA4BF-6FF1-40CF-A671-993862DBFC16}" type="pres">
      <dgm:prSet presAssocID="{10F272DE-0436-4C62-B33F-75A0CB3A62A4}" presName="childText" presStyleLbl="bgAcc1" presStyleIdx="0" presStyleCnt="10" custScaleX="208874" custLinFactNeighborX="-5809" custLinFactNeighborY="-14241">
        <dgm:presLayoutVars>
          <dgm:bulletEnabled val="1"/>
        </dgm:presLayoutVars>
      </dgm:prSet>
      <dgm:spPr/>
    </dgm:pt>
    <dgm:pt modelId="{66D225AA-D927-4EB8-9FD3-7E38BF07BF9C}" type="pres">
      <dgm:prSet presAssocID="{28B7C8F9-52AA-4423-897A-44CF0C3F3AD4}" presName="Name13" presStyleLbl="parChTrans1D2" presStyleIdx="1" presStyleCnt="10"/>
      <dgm:spPr/>
    </dgm:pt>
    <dgm:pt modelId="{8919C7E0-8EDF-408C-BC40-CB6C0D6E517C}" type="pres">
      <dgm:prSet presAssocID="{07669886-2391-4A77-9C1E-71E62A9A8485}" presName="childText" presStyleLbl="bgAcc1" presStyleIdx="1" presStyleCnt="10" custScaleX="322171" custScaleY="129365" custLinFactNeighborX="-5809" custLinFactNeighborY="-17187">
        <dgm:presLayoutVars>
          <dgm:bulletEnabled val="1"/>
        </dgm:presLayoutVars>
      </dgm:prSet>
      <dgm:spPr/>
    </dgm:pt>
    <dgm:pt modelId="{5722D385-388F-4A59-A0DD-98CA6E4FA01D}" type="pres">
      <dgm:prSet presAssocID="{EF549DAE-82A5-4F3C-AA76-EB3DD61291A3}" presName="Name13" presStyleLbl="parChTrans1D2" presStyleIdx="2" presStyleCnt="10"/>
      <dgm:spPr/>
    </dgm:pt>
    <dgm:pt modelId="{D96D0ED0-27F0-4915-8B29-C1A1D9182F83}" type="pres">
      <dgm:prSet presAssocID="{58AB83DC-F50B-4A96-8919-B6F566F563CD}" presName="childText" presStyleLbl="bgAcc1" presStyleIdx="2" presStyleCnt="10" custScaleX="324220" custScaleY="120385" custLinFactNeighborX="-5809" custLinFactNeighborY="-9037">
        <dgm:presLayoutVars>
          <dgm:bulletEnabled val="1"/>
        </dgm:presLayoutVars>
      </dgm:prSet>
      <dgm:spPr/>
    </dgm:pt>
    <dgm:pt modelId="{B7352137-92A8-4F38-9AFC-F92ABB07F48D}" type="pres">
      <dgm:prSet presAssocID="{BA4815D2-B19A-4EB8-AB85-1750756C9021}" presName="Name13" presStyleLbl="parChTrans1D2" presStyleIdx="3" presStyleCnt="10"/>
      <dgm:spPr/>
    </dgm:pt>
    <dgm:pt modelId="{D907129B-EDD4-4D47-A673-5D3816EB0972}" type="pres">
      <dgm:prSet presAssocID="{4124D08D-309A-44D1-BCF0-2325AEC5C39A}" presName="childText" presStyleLbl="bgAcc1" presStyleIdx="3" presStyleCnt="10" custScaleX="323252" custScaleY="136489" custLinFactNeighborX="-5809" custLinFactNeighborY="-10176">
        <dgm:presLayoutVars>
          <dgm:bulletEnabled val="1"/>
        </dgm:presLayoutVars>
      </dgm:prSet>
      <dgm:spPr/>
    </dgm:pt>
    <dgm:pt modelId="{D6616193-C9B2-4B7E-94FC-3F55E8D3BB33}" type="pres">
      <dgm:prSet presAssocID="{CE6741CA-237F-4400-8043-F86B52D6C49F}" presName="Name13" presStyleLbl="parChTrans1D2" presStyleIdx="4" presStyleCnt="10"/>
      <dgm:spPr/>
    </dgm:pt>
    <dgm:pt modelId="{469ADB8E-D045-4E76-84AB-4189178F94B9}" type="pres">
      <dgm:prSet presAssocID="{1102155A-FB15-49FF-8B7B-600B4437937C}" presName="childText" presStyleLbl="bgAcc1" presStyleIdx="4" presStyleCnt="10" custScaleX="324424" custLinFactNeighborX="-5809" custLinFactNeighborY="-5228">
        <dgm:presLayoutVars>
          <dgm:bulletEnabled val="1"/>
        </dgm:presLayoutVars>
      </dgm:prSet>
      <dgm:spPr/>
    </dgm:pt>
    <dgm:pt modelId="{DA2FB722-FADE-4700-B1AE-4639F3898D44}" type="pres">
      <dgm:prSet presAssocID="{B301DC91-7B7C-4D3B-A3CA-B630A0F67807}" presName="root" presStyleCnt="0"/>
      <dgm:spPr/>
    </dgm:pt>
    <dgm:pt modelId="{C7E1B291-F9F1-4BE9-A53F-421612759442}" type="pres">
      <dgm:prSet presAssocID="{B301DC91-7B7C-4D3B-A3CA-B630A0F67807}" presName="rootComposite" presStyleCnt="0"/>
      <dgm:spPr/>
    </dgm:pt>
    <dgm:pt modelId="{CC3C7217-0B1E-450F-867B-880D604EC799}" type="pres">
      <dgm:prSet presAssocID="{B301DC91-7B7C-4D3B-A3CA-B630A0F67807}" presName="rootText" presStyleLbl="node1" presStyleIdx="1" presStyleCnt="2" custScaleX="207426" custLinFactNeighborX="7500" custLinFactNeighborY="-2480"/>
      <dgm:spPr/>
    </dgm:pt>
    <dgm:pt modelId="{BAE60DF0-3B1C-410B-AADD-D88737C96A81}" type="pres">
      <dgm:prSet presAssocID="{B301DC91-7B7C-4D3B-A3CA-B630A0F67807}" presName="rootConnector" presStyleLbl="node1" presStyleIdx="1" presStyleCnt="2"/>
      <dgm:spPr/>
    </dgm:pt>
    <dgm:pt modelId="{A5FC74EB-63C5-46B5-97A8-0ECA8DF29786}" type="pres">
      <dgm:prSet presAssocID="{B301DC91-7B7C-4D3B-A3CA-B630A0F67807}" presName="childShape" presStyleCnt="0"/>
      <dgm:spPr/>
    </dgm:pt>
    <dgm:pt modelId="{CBAFB389-6A9C-4C7A-951E-AE2150D03BFC}" type="pres">
      <dgm:prSet presAssocID="{9F9E28CA-1021-45FE-8F65-70A272C3B1D0}" presName="Name13" presStyleLbl="parChTrans1D2" presStyleIdx="5" presStyleCnt="10"/>
      <dgm:spPr/>
    </dgm:pt>
    <dgm:pt modelId="{6AC80B72-302E-4ED7-B4C8-E4BDA40481BD}" type="pres">
      <dgm:prSet presAssocID="{798CB010-AF4F-4F01-B0FF-0FA66B89FEF3}" presName="childText" presStyleLbl="bgAcc1" presStyleIdx="5" presStyleCnt="10" custScaleX="214847" custLinFactNeighborX="38457" custLinFactNeighborY="-14895">
        <dgm:presLayoutVars>
          <dgm:bulletEnabled val="1"/>
        </dgm:presLayoutVars>
      </dgm:prSet>
      <dgm:spPr/>
    </dgm:pt>
    <dgm:pt modelId="{4285D902-D2E4-4119-9F9D-68ADD021A1B1}" type="pres">
      <dgm:prSet presAssocID="{BCE4BF62-7B55-4731-95C6-F5321FDB2688}" presName="Name13" presStyleLbl="parChTrans1D2" presStyleIdx="6" presStyleCnt="10"/>
      <dgm:spPr/>
    </dgm:pt>
    <dgm:pt modelId="{6500E3F8-34D2-446C-AF34-F8B1E67FA885}" type="pres">
      <dgm:prSet presAssocID="{24DA00E9-454F-451D-95A0-71BB7FBEC798}" presName="childText" presStyleLbl="bgAcc1" presStyleIdx="6" presStyleCnt="10" custScaleX="337280" custScaleY="119780" custLinFactNeighborX="40185" custLinFactNeighborY="-9034">
        <dgm:presLayoutVars>
          <dgm:bulletEnabled val="1"/>
        </dgm:presLayoutVars>
      </dgm:prSet>
      <dgm:spPr/>
    </dgm:pt>
    <dgm:pt modelId="{3FDD705F-CC15-4A8A-BC69-855489DE14E5}" type="pres">
      <dgm:prSet presAssocID="{7808B1FC-4142-42B1-8D7D-17DD8168C03C}" presName="Name13" presStyleLbl="parChTrans1D2" presStyleIdx="7" presStyleCnt="10"/>
      <dgm:spPr/>
    </dgm:pt>
    <dgm:pt modelId="{8B669800-C86B-4471-AF1C-8CDF12F3ED07}" type="pres">
      <dgm:prSet presAssocID="{D6E7192D-72FE-4180-AEDD-D5EA46503B99}" presName="childText" presStyleLbl="bgAcc1" presStyleIdx="7" presStyleCnt="10" custScaleX="338309" custScaleY="116554" custLinFactNeighborX="33324" custLinFactNeighborY="-137">
        <dgm:presLayoutVars>
          <dgm:bulletEnabled val="1"/>
        </dgm:presLayoutVars>
      </dgm:prSet>
      <dgm:spPr/>
    </dgm:pt>
    <dgm:pt modelId="{7F9B32A8-D9ED-46C1-9FA2-93799A4682A7}" type="pres">
      <dgm:prSet presAssocID="{E6B7D94B-EB38-4AA6-AAA0-AB1B8E16204B}" presName="Name13" presStyleLbl="parChTrans1D2" presStyleIdx="8" presStyleCnt="10"/>
      <dgm:spPr/>
    </dgm:pt>
    <dgm:pt modelId="{3BF82AE3-42B9-4E59-8ACF-CB1B3D298165}" type="pres">
      <dgm:prSet presAssocID="{D976BF01-BCB0-4B70-947F-6B3E4821FFF5}" presName="childText" presStyleLbl="bgAcc1" presStyleIdx="8" presStyleCnt="10" custScaleX="336555" custScaleY="130975" custLinFactNeighborX="26464" custLinFactNeighborY="1008">
        <dgm:presLayoutVars>
          <dgm:bulletEnabled val="1"/>
        </dgm:presLayoutVars>
      </dgm:prSet>
      <dgm:spPr/>
    </dgm:pt>
    <dgm:pt modelId="{0173CB31-9499-40D5-A9F6-C3D56FE1C929}" type="pres">
      <dgm:prSet presAssocID="{AF6DECC7-9547-4AA6-92B8-CB6DEBE844C1}" presName="Name13" presStyleLbl="parChTrans1D2" presStyleIdx="9" presStyleCnt="10"/>
      <dgm:spPr/>
    </dgm:pt>
    <dgm:pt modelId="{076F6B7C-3A97-4D50-93F4-4F0B0E666FE4}" type="pres">
      <dgm:prSet presAssocID="{09ECA2D4-5014-4364-BEF7-DDC4E7E7FB00}" presName="childText" presStyleLbl="bgAcc1" presStyleIdx="9" presStyleCnt="10" custScaleX="327113" custLinFactNeighborX="29139" custLinFactNeighborY="20629">
        <dgm:presLayoutVars>
          <dgm:bulletEnabled val="1"/>
        </dgm:presLayoutVars>
      </dgm:prSet>
      <dgm:spPr/>
    </dgm:pt>
  </dgm:ptLst>
  <dgm:cxnLst>
    <dgm:cxn modelId="{AD318601-53F8-45E6-8E9F-88E8E5F17584}" type="presOf" srcId="{EF549DAE-82A5-4F3C-AA76-EB3DD61291A3}" destId="{5722D385-388F-4A59-A0DD-98CA6E4FA01D}" srcOrd="0" destOrd="0" presId="urn:microsoft.com/office/officeart/2005/8/layout/hierarchy3"/>
    <dgm:cxn modelId="{9EAB2002-23AA-4821-AB91-2EF14FD4C6DB}" type="presOf" srcId="{798CB010-AF4F-4F01-B0FF-0FA66B89FEF3}" destId="{6AC80B72-302E-4ED7-B4C8-E4BDA40481BD}" srcOrd="0" destOrd="0" presId="urn:microsoft.com/office/officeart/2005/8/layout/hierarchy3"/>
    <dgm:cxn modelId="{DF7C1104-8C95-4EB1-BB41-E0673E684869}" srcId="{B301DC91-7B7C-4D3B-A3CA-B630A0F67807}" destId="{D6E7192D-72FE-4180-AEDD-D5EA46503B99}" srcOrd="2" destOrd="0" parTransId="{7808B1FC-4142-42B1-8D7D-17DD8168C03C}" sibTransId="{BCCA9635-8584-472B-A257-E16BABA71581}"/>
    <dgm:cxn modelId="{8A2CE307-00AF-4B64-888F-E050696338B4}" type="presOf" srcId="{1102155A-FB15-49FF-8B7B-600B4437937C}" destId="{469ADB8E-D045-4E76-84AB-4189178F94B9}" srcOrd="0" destOrd="0" presId="urn:microsoft.com/office/officeart/2005/8/layout/hierarchy3"/>
    <dgm:cxn modelId="{BFFFF613-F36B-4324-AB11-8AFBAEC39161}" type="presOf" srcId="{B301DC91-7B7C-4D3B-A3CA-B630A0F67807}" destId="{BAE60DF0-3B1C-410B-AADD-D88737C96A81}" srcOrd="1" destOrd="0" presId="urn:microsoft.com/office/officeart/2005/8/layout/hierarchy3"/>
    <dgm:cxn modelId="{C86B2A1D-D11D-43AF-806C-26966F560610}" type="presOf" srcId="{AEAC789F-743F-4171-AC97-9F6BB29FA4D1}" destId="{15DA9CAD-1A3C-4650-9FDB-3700031B0078}" srcOrd="0" destOrd="0" presId="urn:microsoft.com/office/officeart/2005/8/layout/hierarchy3"/>
    <dgm:cxn modelId="{D2F87A1E-D74A-4317-A69A-41B5386727D1}" type="presOf" srcId="{4124D08D-309A-44D1-BCF0-2325AEC5C39A}" destId="{D907129B-EDD4-4D47-A673-5D3816EB0972}" srcOrd="0" destOrd="0" presId="urn:microsoft.com/office/officeart/2005/8/layout/hierarchy3"/>
    <dgm:cxn modelId="{C4AA6E25-F50E-469F-96C0-E7ACE29134F9}" type="presOf" srcId="{B301DC91-7B7C-4D3B-A3CA-B630A0F67807}" destId="{CC3C7217-0B1E-450F-867B-880D604EC799}" srcOrd="0" destOrd="0" presId="urn:microsoft.com/office/officeart/2005/8/layout/hierarchy3"/>
    <dgm:cxn modelId="{E27F2B2D-48F7-4E07-B29B-1D376A150700}" srcId="{B484ACB6-A25F-4163-B7DE-DEECE8C968B9}" destId="{AEAC789F-743F-4171-AC97-9F6BB29FA4D1}" srcOrd="0" destOrd="0" parTransId="{73AEE0D4-08FD-429E-B3C6-11BF8F35C301}" sibTransId="{25BEC7DF-CE0F-486C-AB71-142885B0E1EC}"/>
    <dgm:cxn modelId="{0E6ABA2D-A99A-4733-8F61-A3F144A5D55D}" srcId="{B301DC91-7B7C-4D3B-A3CA-B630A0F67807}" destId="{D976BF01-BCB0-4B70-947F-6B3E4821FFF5}" srcOrd="3" destOrd="0" parTransId="{E6B7D94B-EB38-4AA6-AAA0-AB1B8E16204B}" sibTransId="{E59EE9CB-A5F2-448F-94B4-CDDD0E5ADCD2}"/>
    <dgm:cxn modelId="{47036362-7F43-4334-94D7-C08F1B3982E4}" type="presOf" srcId="{B484ACB6-A25F-4163-B7DE-DEECE8C968B9}" destId="{67AA0D61-BA4C-4781-9035-12E219EE3D62}" srcOrd="0" destOrd="0" presId="urn:microsoft.com/office/officeart/2005/8/layout/hierarchy3"/>
    <dgm:cxn modelId="{5C163467-4FE0-428F-8EEF-6265051F9129}" srcId="{AEAC789F-743F-4171-AC97-9F6BB29FA4D1}" destId="{4124D08D-309A-44D1-BCF0-2325AEC5C39A}" srcOrd="3" destOrd="0" parTransId="{BA4815D2-B19A-4EB8-AB85-1750756C9021}" sibTransId="{C6EF8429-8D27-4812-8F6C-C0FB58CC5AD0}"/>
    <dgm:cxn modelId="{6725C567-AA94-4E19-918F-6DECBE2DF16C}" type="presOf" srcId="{28B7C8F9-52AA-4423-897A-44CF0C3F3AD4}" destId="{66D225AA-D927-4EB8-9FD3-7E38BF07BF9C}" srcOrd="0" destOrd="0" presId="urn:microsoft.com/office/officeart/2005/8/layout/hierarchy3"/>
    <dgm:cxn modelId="{75C92C4C-AEA3-4BBD-B32A-F67FB6F541A6}" srcId="{B301DC91-7B7C-4D3B-A3CA-B630A0F67807}" destId="{798CB010-AF4F-4F01-B0FF-0FA66B89FEF3}" srcOrd="0" destOrd="0" parTransId="{9F9E28CA-1021-45FE-8F65-70A272C3B1D0}" sibTransId="{6CE97A5C-B0D7-4A1E-8D35-F16AA6E745B9}"/>
    <dgm:cxn modelId="{C81CC871-F38E-463B-850A-B13EF6A6D819}" type="presOf" srcId="{BCE4BF62-7B55-4731-95C6-F5321FDB2688}" destId="{4285D902-D2E4-4119-9F9D-68ADD021A1B1}" srcOrd="0" destOrd="0" presId="urn:microsoft.com/office/officeart/2005/8/layout/hierarchy3"/>
    <dgm:cxn modelId="{E49D8072-3EDD-4FE8-AA04-894444008657}" type="presOf" srcId="{09ECA2D4-5014-4364-BEF7-DDC4E7E7FB00}" destId="{076F6B7C-3A97-4D50-93F4-4F0B0E666FE4}" srcOrd="0" destOrd="0" presId="urn:microsoft.com/office/officeart/2005/8/layout/hierarchy3"/>
    <dgm:cxn modelId="{05E30378-6A0E-422D-8DF4-901EE0B6349E}" type="presOf" srcId="{10F272DE-0436-4C62-B33F-75A0CB3A62A4}" destId="{AAFEA4BF-6FF1-40CF-A671-993862DBFC16}" srcOrd="0" destOrd="0" presId="urn:microsoft.com/office/officeart/2005/8/layout/hierarchy3"/>
    <dgm:cxn modelId="{A103E282-D3B0-4D06-830A-A3CEFA48884E}" type="presOf" srcId="{CE6741CA-237F-4400-8043-F86B52D6C49F}" destId="{D6616193-C9B2-4B7E-94FC-3F55E8D3BB33}" srcOrd="0" destOrd="0" presId="urn:microsoft.com/office/officeart/2005/8/layout/hierarchy3"/>
    <dgm:cxn modelId="{A0655888-4F83-4621-9C7E-F695C66E4368}" srcId="{AEAC789F-743F-4171-AC97-9F6BB29FA4D1}" destId="{10F272DE-0436-4C62-B33F-75A0CB3A62A4}" srcOrd="0" destOrd="0" parTransId="{C6C04653-269C-493D-938F-007B42058B5D}" sibTransId="{73FBF1CB-2645-4A05-AF45-BBA6B5AC38F3}"/>
    <dgm:cxn modelId="{8FB8068C-0330-413E-9C8D-B13F190862CA}" srcId="{B484ACB6-A25F-4163-B7DE-DEECE8C968B9}" destId="{B301DC91-7B7C-4D3B-A3CA-B630A0F67807}" srcOrd="1" destOrd="0" parTransId="{B52566CA-569C-4C45-A89C-FBECC0CB3D64}" sibTransId="{8D86DF8F-5527-49F5-955B-F49A57E472E9}"/>
    <dgm:cxn modelId="{52CBE495-AECB-492F-92BD-8CE223EDAF4C}" type="presOf" srcId="{AEAC789F-743F-4171-AC97-9F6BB29FA4D1}" destId="{DD1C90BD-EABD-4273-9F20-B776A34A6481}" srcOrd="1" destOrd="0" presId="urn:microsoft.com/office/officeart/2005/8/layout/hierarchy3"/>
    <dgm:cxn modelId="{3B4E3098-3C1D-4E5D-BA16-BB8237779A04}" type="presOf" srcId="{58AB83DC-F50B-4A96-8919-B6F566F563CD}" destId="{D96D0ED0-27F0-4915-8B29-C1A1D9182F83}" srcOrd="0" destOrd="0" presId="urn:microsoft.com/office/officeart/2005/8/layout/hierarchy3"/>
    <dgm:cxn modelId="{0761329A-F15E-4C94-A26C-4AB23BE35089}" srcId="{B301DC91-7B7C-4D3B-A3CA-B630A0F67807}" destId="{24DA00E9-454F-451D-95A0-71BB7FBEC798}" srcOrd="1" destOrd="0" parTransId="{BCE4BF62-7B55-4731-95C6-F5321FDB2688}" sibTransId="{2E34B433-B568-4E07-AFC9-6BB13A77DC0A}"/>
    <dgm:cxn modelId="{1DFB64A2-5C34-469F-B07B-7F0A4B194FED}" type="presOf" srcId="{BA4815D2-B19A-4EB8-AB85-1750756C9021}" destId="{B7352137-92A8-4F38-9AFC-F92ABB07F48D}" srcOrd="0" destOrd="0" presId="urn:microsoft.com/office/officeart/2005/8/layout/hierarchy3"/>
    <dgm:cxn modelId="{4F98FFA3-9677-4D9A-BC42-00928260955D}" srcId="{AEAC789F-743F-4171-AC97-9F6BB29FA4D1}" destId="{07669886-2391-4A77-9C1E-71E62A9A8485}" srcOrd="1" destOrd="0" parTransId="{28B7C8F9-52AA-4423-897A-44CF0C3F3AD4}" sibTransId="{7D9FA8B2-CF5E-4046-AF52-98B41B1FC012}"/>
    <dgm:cxn modelId="{5B94F5A6-1649-4AC0-A1BE-F54D93582975}" type="presOf" srcId="{D976BF01-BCB0-4B70-947F-6B3E4821FFF5}" destId="{3BF82AE3-42B9-4E59-8ACF-CB1B3D298165}" srcOrd="0" destOrd="0" presId="urn:microsoft.com/office/officeart/2005/8/layout/hierarchy3"/>
    <dgm:cxn modelId="{B9B628AD-ACF2-4396-9D44-6C56F9D8A6A9}" srcId="{AEAC789F-743F-4171-AC97-9F6BB29FA4D1}" destId="{58AB83DC-F50B-4A96-8919-B6F566F563CD}" srcOrd="2" destOrd="0" parTransId="{EF549DAE-82A5-4F3C-AA76-EB3DD61291A3}" sibTransId="{10960013-9B50-4E9A-9E1E-2A777B9B75FB}"/>
    <dgm:cxn modelId="{8A8433BE-0856-40D8-AC30-B8ADC3564DFE}" srcId="{B301DC91-7B7C-4D3B-A3CA-B630A0F67807}" destId="{09ECA2D4-5014-4364-BEF7-DDC4E7E7FB00}" srcOrd="4" destOrd="0" parTransId="{AF6DECC7-9547-4AA6-92B8-CB6DEBE844C1}" sibTransId="{CDFFEFC6-C57F-4E5C-9CD1-A9A3F2063958}"/>
    <dgm:cxn modelId="{37A40EBF-3CB3-4A4F-A7D2-6EF76C0C747F}" type="presOf" srcId="{24DA00E9-454F-451D-95A0-71BB7FBEC798}" destId="{6500E3F8-34D2-446C-AF34-F8B1E67FA885}" srcOrd="0" destOrd="0" presId="urn:microsoft.com/office/officeart/2005/8/layout/hierarchy3"/>
    <dgm:cxn modelId="{98188CD5-BF3F-4958-AD61-C9E73B9C3D54}" type="presOf" srcId="{E6B7D94B-EB38-4AA6-AAA0-AB1B8E16204B}" destId="{7F9B32A8-D9ED-46C1-9FA2-93799A4682A7}" srcOrd="0" destOrd="0" presId="urn:microsoft.com/office/officeart/2005/8/layout/hierarchy3"/>
    <dgm:cxn modelId="{E32C18D8-16B9-4F16-AF62-3E90F539413D}" type="presOf" srcId="{D6E7192D-72FE-4180-AEDD-D5EA46503B99}" destId="{8B669800-C86B-4471-AF1C-8CDF12F3ED07}" srcOrd="0" destOrd="0" presId="urn:microsoft.com/office/officeart/2005/8/layout/hierarchy3"/>
    <dgm:cxn modelId="{64BEADE2-26A8-48A7-B296-03AC7067E4A9}" type="presOf" srcId="{7808B1FC-4142-42B1-8D7D-17DD8168C03C}" destId="{3FDD705F-CC15-4A8A-BC69-855489DE14E5}" srcOrd="0" destOrd="0" presId="urn:microsoft.com/office/officeart/2005/8/layout/hierarchy3"/>
    <dgm:cxn modelId="{EC0E0BE4-4EE5-4578-9034-CD3345C415D7}" type="presOf" srcId="{AF6DECC7-9547-4AA6-92B8-CB6DEBE844C1}" destId="{0173CB31-9499-40D5-A9F6-C3D56FE1C929}" srcOrd="0" destOrd="0" presId="urn:microsoft.com/office/officeart/2005/8/layout/hierarchy3"/>
    <dgm:cxn modelId="{8AF3A3E6-2211-4806-952F-FC26B81C4A79}" srcId="{AEAC789F-743F-4171-AC97-9F6BB29FA4D1}" destId="{1102155A-FB15-49FF-8B7B-600B4437937C}" srcOrd="4" destOrd="0" parTransId="{CE6741CA-237F-4400-8043-F86B52D6C49F}" sibTransId="{2C3E0D4F-4047-406E-BA8C-D8300CE16485}"/>
    <dgm:cxn modelId="{F1BEBBFA-05E3-495F-B9B5-6F8311C01B99}" type="presOf" srcId="{C6C04653-269C-493D-938F-007B42058B5D}" destId="{7147B077-2787-46CC-83D8-8BEA821E50BF}" srcOrd="0" destOrd="0" presId="urn:microsoft.com/office/officeart/2005/8/layout/hierarchy3"/>
    <dgm:cxn modelId="{14EF01FB-D104-4118-BEEE-2FE56A4CF485}" type="presOf" srcId="{9F9E28CA-1021-45FE-8F65-70A272C3B1D0}" destId="{CBAFB389-6A9C-4C7A-951E-AE2150D03BFC}" srcOrd="0" destOrd="0" presId="urn:microsoft.com/office/officeart/2005/8/layout/hierarchy3"/>
    <dgm:cxn modelId="{C61D8DFC-9E1B-48E9-B92D-4F5E9933B521}" type="presOf" srcId="{07669886-2391-4A77-9C1E-71E62A9A8485}" destId="{8919C7E0-8EDF-408C-BC40-CB6C0D6E517C}" srcOrd="0" destOrd="0" presId="urn:microsoft.com/office/officeart/2005/8/layout/hierarchy3"/>
    <dgm:cxn modelId="{9E8DD597-8BFA-4766-BE5E-3F8E91E2EF8A}" type="presParOf" srcId="{67AA0D61-BA4C-4781-9035-12E219EE3D62}" destId="{60FF1451-BFD7-493A-BBB6-81CB09E80F40}" srcOrd="0" destOrd="0" presId="urn:microsoft.com/office/officeart/2005/8/layout/hierarchy3"/>
    <dgm:cxn modelId="{C803A7D5-54A4-4E29-B665-6D3A6757FCF2}" type="presParOf" srcId="{60FF1451-BFD7-493A-BBB6-81CB09E80F40}" destId="{5D6D4B0C-B659-4895-9199-F2E08C91F13D}" srcOrd="0" destOrd="0" presId="urn:microsoft.com/office/officeart/2005/8/layout/hierarchy3"/>
    <dgm:cxn modelId="{597E688A-3A6A-42F0-95F7-64EE2C8CB590}" type="presParOf" srcId="{5D6D4B0C-B659-4895-9199-F2E08C91F13D}" destId="{15DA9CAD-1A3C-4650-9FDB-3700031B0078}" srcOrd="0" destOrd="0" presId="urn:microsoft.com/office/officeart/2005/8/layout/hierarchy3"/>
    <dgm:cxn modelId="{9E6E1722-7398-4527-9FC3-FB0A1B99DD33}" type="presParOf" srcId="{5D6D4B0C-B659-4895-9199-F2E08C91F13D}" destId="{DD1C90BD-EABD-4273-9F20-B776A34A6481}" srcOrd="1" destOrd="0" presId="urn:microsoft.com/office/officeart/2005/8/layout/hierarchy3"/>
    <dgm:cxn modelId="{D25ECF2E-B9E0-411F-8A29-37A1E82E07BB}" type="presParOf" srcId="{60FF1451-BFD7-493A-BBB6-81CB09E80F40}" destId="{00F053CA-5E5C-4BDD-B160-D88B7CD500EB}" srcOrd="1" destOrd="0" presId="urn:microsoft.com/office/officeart/2005/8/layout/hierarchy3"/>
    <dgm:cxn modelId="{8A6C2C42-53ED-48FB-AE48-EFDA65FD1810}" type="presParOf" srcId="{00F053CA-5E5C-4BDD-B160-D88B7CD500EB}" destId="{7147B077-2787-46CC-83D8-8BEA821E50BF}" srcOrd="0" destOrd="0" presId="urn:microsoft.com/office/officeart/2005/8/layout/hierarchy3"/>
    <dgm:cxn modelId="{4BAE52C0-D510-469B-9477-85C9FB901835}" type="presParOf" srcId="{00F053CA-5E5C-4BDD-B160-D88B7CD500EB}" destId="{AAFEA4BF-6FF1-40CF-A671-993862DBFC16}" srcOrd="1" destOrd="0" presId="urn:microsoft.com/office/officeart/2005/8/layout/hierarchy3"/>
    <dgm:cxn modelId="{5F3AED54-D9B2-43F8-9026-4ABA5F3AA84C}" type="presParOf" srcId="{00F053CA-5E5C-4BDD-B160-D88B7CD500EB}" destId="{66D225AA-D927-4EB8-9FD3-7E38BF07BF9C}" srcOrd="2" destOrd="0" presId="urn:microsoft.com/office/officeart/2005/8/layout/hierarchy3"/>
    <dgm:cxn modelId="{6446E7BE-E42D-4F2A-9B5C-08A551509353}" type="presParOf" srcId="{00F053CA-5E5C-4BDD-B160-D88B7CD500EB}" destId="{8919C7E0-8EDF-408C-BC40-CB6C0D6E517C}" srcOrd="3" destOrd="0" presId="urn:microsoft.com/office/officeart/2005/8/layout/hierarchy3"/>
    <dgm:cxn modelId="{8ECBA95C-69FA-4AD5-ABDE-619F66BD528A}" type="presParOf" srcId="{00F053CA-5E5C-4BDD-B160-D88B7CD500EB}" destId="{5722D385-388F-4A59-A0DD-98CA6E4FA01D}" srcOrd="4" destOrd="0" presId="urn:microsoft.com/office/officeart/2005/8/layout/hierarchy3"/>
    <dgm:cxn modelId="{E496624D-8C6E-45FD-9B4C-5738A023BB1A}" type="presParOf" srcId="{00F053CA-5E5C-4BDD-B160-D88B7CD500EB}" destId="{D96D0ED0-27F0-4915-8B29-C1A1D9182F83}" srcOrd="5" destOrd="0" presId="urn:microsoft.com/office/officeart/2005/8/layout/hierarchy3"/>
    <dgm:cxn modelId="{31A83077-9E71-447C-9094-DFA7D0FDE6AD}" type="presParOf" srcId="{00F053CA-5E5C-4BDD-B160-D88B7CD500EB}" destId="{B7352137-92A8-4F38-9AFC-F92ABB07F48D}" srcOrd="6" destOrd="0" presId="urn:microsoft.com/office/officeart/2005/8/layout/hierarchy3"/>
    <dgm:cxn modelId="{A1AB55FA-6F3F-4813-A06A-082534406DE7}" type="presParOf" srcId="{00F053CA-5E5C-4BDD-B160-D88B7CD500EB}" destId="{D907129B-EDD4-4D47-A673-5D3816EB0972}" srcOrd="7" destOrd="0" presId="urn:microsoft.com/office/officeart/2005/8/layout/hierarchy3"/>
    <dgm:cxn modelId="{1665E0B1-193E-4020-8A7B-15CD455289DA}" type="presParOf" srcId="{00F053CA-5E5C-4BDD-B160-D88B7CD500EB}" destId="{D6616193-C9B2-4B7E-94FC-3F55E8D3BB33}" srcOrd="8" destOrd="0" presId="urn:microsoft.com/office/officeart/2005/8/layout/hierarchy3"/>
    <dgm:cxn modelId="{A4C9A6CC-93F7-41E2-BCA4-5CE81D47AB7A}" type="presParOf" srcId="{00F053CA-5E5C-4BDD-B160-D88B7CD500EB}" destId="{469ADB8E-D045-4E76-84AB-4189178F94B9}" srcOrd="9" destOrd="0" presId="urn:microsoft.com/office/officeart/2005/8/layout/hierarchy3"/>
    <dgm:cxn modelId="{BA3E0968-39D4-4ECF-B1EA-CE19F34F48D7}" type="presParOf" srcId="{67AA0D61-BA4C-4781-9035-12E219EE3D62}" destId="{DA2FB722-FADE-4700-B1AE-4639F3898D44}" srcOrd="1" destOrd="0" presId="urn:microsoft.com/office/officeart/2005/8/layout/hierarchy3"/>
    <dgm:cxn modelId="{20C1D3CC-DFC7-40A5-9194-E460F9C1560B}" type="presParOf" srcId="{DA2FB722-FADE-4700-B1AE-4639F3898D44}" destId="{C7E1B291-F9F1-4BE9-A53F-421612759442}" srcOrd="0" destOrd="0" presId="urn:microsoft.com/office/officeart/2005/8/layout/hierarchy3"/>
    <dgm:cxn modelId="{223C06FC-49F2-494D-8B7D-D36B5AE938AC}" type="presParOf" srcId="{C7E1B291-F9F1-4BE9-A53F-421612759442}" destId="{CC3C7217-0B1E-450F-867B-880D604EC799}" srcOrd="0" destOrd="0" presId="urn:microsoft.com/office/officeart/2005/8/layout/hierarchy3"/>
    <dgm:cxn modelId="{ECD79C9D-9C5C-4905-95FE-6770C19FA252}" type="presParOf" srcId="{C7E1B291-F9F1-4BE9-A53F-421612759442}" destId="{BAE60DF0-3B1C-410B-AADD-D88737C96A81}" srcOrd="1" destOrd="0" presId="urn:microsoft.com/office/officeart/2005/8/layout/hierarchy3"/>
    <dgm:cxn modelId="{834AD433-5415-422F-8FB3-C983EE551951}" type="presParOf" srcId="{DA2FB722-FADE-4700-B1AE-4639F3898D44}" destId="{A5FC74EB-63C5-46B5-97A8-0ECA8DF29786}" srcOrd="1" destOrd="0" presId="urn:microsoft.com/office/officeart/2005/8/layout/hierarchy3"/>
    <dgm:cxn modelId="{573B3939-A446-428E-B920-26F064F83C11}" type="presParOf" srcId="{A5FC74EB-63C5-46B5-97A8-0ECA8DF29786}" destId="{CBAFB389-6A9C-4C7A-951E-AE2150D03BFC}" srcOrd="0" destOrd="0" presId="urn:microsoft.com/office/officeart/2005/8/layout/hierarchy3"/>
    <dgm:cxn modelId="{9EF46CF0-E71C-42EF-B008-D1F450502F93}" type="presParOf" srcId="{A5FC74EB-63C5-46B5-97A8-0ECA8DF29786}" destId="{6AC80B72-302E-4ED7-B4C8-E4BDA40481BD}" srcOrd="1" destOrd="0" presId="urn:microsoft.com/office/officeart/2005/8/layout/hierarchy3"/>
    <dgm:cxn modelId="{770BBBA1-EDE6-42CE-8C8E-B8A744006875}" type="presParOf" srcId="{A5FC74EB-63C5-46B5-97A8-0ECA8DF29786}" destId="{4285D902-D2E4-4119-9F9D-68ADD021A1B1}" srcOrd="2" destOrd="0" presId="urn:microsoft.com/office/officeart/2005/8/layout/hierarchy3"/>
    <dgm:cxn modelId="{ECF95535-5E79-40C0-9889-C68CD3D41DA5}" type="presParOf" srcId="{A5FC74EB-63C5-46B5-97A8-0ECA8DF29786}" destId="{6500E3F8-34D2-446C-AF34-F8B1E67FA885}" srcOrd="3" destOrd="0" presId="urn:microsoft.com/office/officeart/2005/8/layout/hierarchy3"/>
    <dgm:cxn modelId="{2CFD89D8-F6AA-4288-B758-E0904933B4FC}" type="presParOf" srcId="{A5FC74EB-63C5-46B5-97A8-0ECA8DF29786}" destId="{3FDD705F-CC15-4A8A-BC69-855489DE14E5}" srcOrd="4" destOrd="0" presId="urn:microsoft.com/office/officeart/2005/8/layout/hierarchy3"/>
    <dgm:cxn modelId="{70D7D406-5B2B-4310-971E-98F1D2643045}" type="presParOf" srcId="{A5FC74EB-63C5-46B5-97A8-0ECA8DF29786}" destId="{8B669800-C86B-4471-AF1C-8CDF12F3ED07}" srcOrd="5" destOrd="0" presId="urn:microsoft.com/office/officeart/2005/8/layout/hierarchy3"/>
    <dgm:cxn modelId="{350A5A48-E3CF-4C9C-9DB7-F8327AA7ED22}" type="presParOf" srcId="{A5FC74EB-63C5-46B5-97A8-0ECA8DF29786}" destId="{7F9B32A8-D9ED-46C1-9FA2-93799A4682A7}" srcOrd="6" destOrd="0" presId="urn:microsoft.com/office/officeart/2005/8/layout/hierarchy3"/>
    <dgm:cxn modelId="{156BABCE-A7A9-46B8-AE2F-C020B7933494}" type="presParOf" srcId="{A5FC74EB-63C5-46B5-97A8-0ECA8DF29786}" destId="{3BF82AE3-42B9-4E59-8ACF-CB1B3D298165}" srcOrd="7" destOrd="0" presId="urn:microsoft.com/office/officeart/2005/8/layout/hierarchy3"/>
    <dgm:cxn modelId="{F21D3FCE-F8FA-4871-8640-3300D3B65FE0}" type="presParOf" srcId="{A5FC74EB-63C5-46B5-97A8-0ECA8DF29786}" destId="{0173CB31-9499-40D5-A9F6-C3D56FE1C929}" srcOrd="8" destOrd="0" presId="urn:microsoft.com/office/officeart/2005/8/layout/hierarchy3"/>
    <dgm:cxn modelId="{6D410663-BD84-4ADC-A900-8B3828F061E5}" type="presParOf" srcId="{A5FC74EB-63C5-46B5-97A8-0ECA8DF29786}" destId="{076F6B7C-3A97-4D50-93F4-4F0B0E666FE4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DA9CAD-1A3C-4650-9FDB-3700031B0078}">
      <dsp:nvSpPr>
        <dsp:cNvPr id="0" name=""/>
        <dsp:cNvSpPr/>
      </dsp:nvSpPr>
      <dsp:spPr>
        <a:xfrm>
          <a:off x="190112" y="0"/>
          <a:ext cx="2925532" cy="6947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Мальчики</a:t>
          </a:r>
        </a:p>
      </dsp:txBody>
      <dsp:txXfrm>
        <a:off x="210460" y="20348"/>
        <a:ext cx="2884836" cy="654023"/>
      </dsp:txXfrm>
    </dsp:sp>
    <dsp:sp modelId="{7147B077-2787-46CC-83D8-8BEA821E50BF}">
      <dsp:nvSpPr>
        <dsp:cNvPr id="0" name=""/>
        <dsp:cNvSpPr/>
      </dsp:nvSpPr>
      <dsp:spPr>
        <a:xfrm>
          <a:off x="482665" y="694719"/>
          <a:ext cx="246018" cy="4259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5969"/>
              </a:lnTo>
              <a:lnTo>
                <a:pt x="246018" y="42596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FEA4BF-6FF1-40CF-A671-993862DBFC16}">
      <dsp:nvSpPr>
        <dsp:cNvPr id="0" name=""/>
        <dsp:cNvSpPr/>
      </dsp:nvSpPr>
      <dsp:spPr>
        <a:xfrm>
          <a:off x="728684" y="773328"/>
          <a:ext cx="2321740" cy="6947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Используют все пространство</a:t>
          </a:r>
        </a:p>
      </dsp:txBody>
      <dsp:txXfrm>
        <a:off x="749032" y="793676"/>
        <a:ext cx="2281044" cy="654023"/>
      </dsp:txXfrm>
    </dsp:sp>
    <dsp:sp modelId="{66D225AA-D927-4EB8-9FD3-7E38BF07BF9C}">
      <dsp:nvSpPr>
        <dsp:cNvPr id="0" name=""/>
        <dsp:cNvSpPr/>
      </dsp:nvSpPr>
      <dsp:spPr>
        <a:xfrm>
          <a:off x="482665" y="694719"/>
          <a:ext cx="246018" cy="1375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5904"/>
              </a:lnTo>
              <a:lnTo>
                <a:pt x="246018" y="13759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19C7E0-8EDF-408C-BC40-CB6C0D6E517C}">
      <dsp:nvSpPr>
        <dsp:cNvPr id="0" name=""/>
        <dsp:cNvSpPr/>
      </dsp:nvSpPr>
      <dsp:spPr>
        <a:xfrm>
          <a:off x="728684" y="1621261"/>
          <a:ext cx="3581094" cy="8987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Мышление обобщенное, абстрактное. Манипулируют с геометрическими формами </a:t>
          </a:r>
        </a:p>
      </dsp:txBody>
      <dsp:txXfrm>
        <a:off x="755007" y="1647584"/>
        <a:ext cx="3528448" cy="846077"/>
      </dsp:txXfrm>
    </dsp:sp>
    <dsp:sp modelId="{5722D385-388F-4A59-A0DD-98CA6E4FA01D}">
      <dsp:nvSpPr>
        <dsp:cNvPr id="0" name=""/>
        <dsp:cNvSpPr/>
      </dsp:nvSpPr>
      <dsp:spPr>
        <a:xfrm>
          <a:off x="482665" y="694719"/>
          <a:ext cx="246018" cy="24737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3734"/>
              </a:lnTo>
              <a:lnTo>
                <a:pt x="246018" y="247373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6D0ED0-27F0-4915-8B29-C1A1D9182F83}">
      <dsp:nvSpPr>
        <dsp:cNvPr id="0" name=""/>
        <dsp:cNvSpPr/>
      </dsp:nvSpPr>
      <dsp:spPr>
        <a:xfrm>
          <a:off x="728684" y="2750284"/>
          <a:ext cx="3603869" cy="8363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Быстрее утомляется левое полушарие (речевое мышление, логические операции)</a:t>
          </a:r>
        </a:p>
      </dsp:txBody>
      <dsp:txXfrm>
        <a:off x="753179" y="2774779"/>
        <a:ext cx="3554879" cy="787347"/>
      </dsp:txXfrm>
    </dsp:sp>
    <dsp:sp modelId="{B7352137-92A8-4F38-9AFC-F92ABB07F48D}">
      <dsp:nvSpPr>
        <dsp:cNvPr id="0" name=""/>
        <dsp:cNvSpPr/>
      </dsp:nvSpPr>
      <dsp:spPr>
        <a:xfrm>
          <a:off x="482665" y="694719"/>
          <a:ext cx="246018" cy="35317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31777"/>
              </a:lnTo>
              <a:lnTo>
                <a:pt x="246018" y="353177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07129B-EDD4-4D47-A673-5D3816EB0972}">
      <dsp:nvSpPr>
        <dsp:cNvPr id="0" name=""/>
        <dsp:cNvSpPr/>
      </dsp:nvSpPr>
      <dsp:spPr>
        <a:xfrm>
          <a:off x="728684" y="3752389"/>
          <a:ext cx="3593110" cy="9482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Ориентированы на информацию. Во время общения смотрят в сторону или перед собой </a:t>
          </a:r>
        </a:p>
      </dsp:txBody>
      <dsp:txXfrm>
        <a:off x="756456" y="3780161"/>
        <a:ext cx="3537566" cy="892671"/>
      </dsp:txXfrm>
    </dsp:sp>
    <dsp:sp modelId="{D6616193-C9B2-4B7E-94FC-3F55E8D3BB33}">
      <dsp:nvSpPr>
        <dsp:cNvPr id="0" name=""/>
        <dsp:cNvSpPr/>
      </dsp:nvSpPr>
      <dsp:spPr>
        <a:xfrm>
          <a:off x="482665" y="694719"/>
          <a:ext cx="246018" cy="45612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61299"/>
              </a:lnTo>
              <a:lnTo>
                <a:pt x="246018" y="456129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9ADB8E-D045-4E76-84AB-4189178F94B9}">
      <dsp:nvSpPr>
        <dsp:cNvPr id="0" name=""/>
        <dsp:cNvSpPr/>
      </dsp:nvSpPr>
      <dsp:spPr>
        <a:xfrm>
          <a:off x="728684" y="4908658"/>
          <a:ext cx="3606137" cy="6947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Кратковременно, но ярко реагируют на эмоциональный фактор</a:t>
          </a:r>
        </a:p>
      </dsp:txBody>
      <dsp:txXfrm>
        <a:off x="749032" y="4929006"/>
        <a:ext cx="3565441" cy="654023"/>
      </dsp:txXfrm>
    </dsp:sp>
    <dsp:sp modelId="{CC3C7217-0B1E-450F-867B-880D604EC799}">
      <dsp:nvSpPr>
        <dsp:cNvPr id="0" name=""/>
        <dsp:cNvSpPr/>
      </dsp:nvSpPr>
      <dsp:spPr>
        <a:xfrm>
          <a:off x="4274547" y="0"/>
          <a:ext cx="2882056" cy="6947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Девочки</a:t>
          </a:r>
        </a:p>
      </dsp:txBody>
      <dsp:txXfrm>
        <a:off x="4294895" y="20348"/>
        <a:ext cx="2841360" cy="654023"/>
      </dsp:txXfrm>
    </dsp:sp>
    <dsp:sp modelId="{CBAFB389-6A9C-4C7A-951E-AE2150D03BFC}">
      <dsp:nvSpPr>
        <dsp:cNvPr id="0" name=""/>
        <dsp:cNvSpPr/>
      </dsp:nvSpPr>
      <dsp:spPr>
        <a:xfrm>
          <a:off x="4562753" y="694719"/>
          <a:ext cx="611466" cy="4214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1425"/>
              </a:lnTo>
              <a:lnTo>
                <a:pt x="611466" y="42142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C80B72-302E-4ED7-B4C8-E4BDA40481BD}">
      <dsp:nvSpPr>
        <dsp:cNvPr id="0" name=""/>
        <dsp:cNvSpPr/>
      </dsp:nvSpPr>
      <dsp:spPr>
        <a:xfrm>
          <a:off x="5174220" y="768785"/>
          <a:ext cx="2388133" cy="6947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Играют в ограниченном пространстве</a:t>
          </a:r>
        </a:p>
      </dsp:txBody>
      <dsp:txXfrm>
        <a:off x="5194568" y="789133"/>
        <a:ext cx="2347437" cy="654023"/>
      </dsp:txXfrm>
    </dsp:sp>
    <dsp:sp modelId="{4285D902-D2E4-4119-9F9D-68ADD021A1B1}">
      <dsp:nvSpPr>
        <dsp:cNvPr id="0" name=""/>
        <dsp:cNvSpPr/>
      </dsp:nvSpPr>
      <dsp:spPr>
        <a:xfrm>
          <a:off x="4562753" y="694719"/>
          <a:ext cx="403583" cy="1399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250"/>
              </a:lnTo>
              <a:lnTo>
                <a:pt x="403583" y="139925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00E3F8-34D2-446C-AF34-F8B1E67FA885}">
      <dsp:nvSpPr>
        <dsp:cNvPr id="0" name=""/>
        <dsp:cNvSpPr/>
      </dsp:nvSpPr>
      <dsp:spPr>
        <a:xfrm>
          <a:off x="4966336" y="1677901"/>
          <a:ext cx="3749038" cy="8321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Мышление детальное, конкретное. Манипулируют с цифрами и формулами</a:t>
          </a:r>
        </a:p>
      </dsp:txBody>
      <dsp:txXfrm>
        <a:off x="4990708" y="1702273"/>
        <a:ext cx="3700294" cy="783390"/>
      </dsp:txXfrm>
    </dsp:sp>
    <dsp:sp modelId="{3FDD705F-CC15-4A8A-BC69-855489DE14E5}">
      <dsp:nvSpPr>
        <dsp:cNvPr id="0" name=""/>
        <dsp:cNvSpPr/>
      </dsp:nvSpPr>
      <dsp:spPr>
        <a:xfrm>
          <a:off x="4562753" y="694719"/>
          <a:ext cx="392145" cy="24556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5667"/>
              </a:lnTo>
              <a:lnTo>
                <a:pt x="392145" y="245566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669800-C86B-4471-AF1C-8CDF12F3ED07}">
      <dsp:nvSpPr>
        <dsp:cNvPr id="0" name=""/>
        <dsp:cNvSpPr/>
      </dsp:nvSpPr>
      <dsp:spPr>
        <a:xfrm>
          <a:off x="4954898" y="2745525"/>
          <a:ext cx="3760476" cy="8097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Быстрее утомляется правое полушарие(образное мышление, эмоциональное самочувствие)</a:t>
          </a:r>
        </a:p>
      </dsp:txBody>
      <dsp:txXfrm>
        <a:off x="4978614" y="2769241"/>
        <a:ext cx="3713044" cy="762291"/>
      </dsp:txXfrm>
    </dsp:sp>
    <dsp:sp modelId="{7F9B32A8-D9ED-46C1-9FA2-93799A4682A7}">
      <dsp:nvSpPr>
        <dsp:cNvPr id="0" name=""/>
        <dsp:cNvSpPr/>
      </dsp:nvSpPr>
      <dsp:spPr>
        <a:xfrm>
          <a:off x="4562753" y="694719"/>
          <a:ext cx="411642" cy="34971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7118"/>
              </a:lnTo>
              <a:lnTo>
                <a:pt x="411642" y="349711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F82AE3-42B9-4E59-8ACF-CB1B3D298165}">
      <dsp:nvSpPr>
        <dsp:cNvPr id="0" name=""/>
        <dsp:cNvSpPr/>
      </dsp:nvSpPr>
      <dsp:spPr>
        <a:xfrm>
          <a:off x="4974395" y="3736883"/>
          <a:ext cx="3740979" cy="9099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Ориентированы на отношения между людьми. Во время общения смотрят в лицо взрослого. Ждут одобрения</a:t>
          </a:r>
        </a:p>
      </dsp:txBody>
      <dsp:txXfrm>
        <a:off x="5001045" y="3763533"/>
        <a:ext cx="3687679" cy="856608"/>
      </dsp:txXfrm>
    </dsp:sp>
    <dsp:sp modelId="{0173CB31-9499-40D5-A9F6-C3D56FE1C929}">
      <dsp:nvSpPr>
        <dsp:cNvPr id="0" name=""/>
        <dsp:cNvSpPr/>
      </dsp:nvSpPr>
      <dsp:spPr>
        <a:xfrm>
          <a:off x="4562753" y="694719"/>
          <a:ext cx="507892" cy="46014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01484"/>
              </a:lnTo>
              <a:lnTo>
                <a:pt x="507892" y="460148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6F6B7C-3A97-4D50-93F4-4F0B0E666FE4}">
      <dsp:nvSpPr>
        <dsp:cNvPr id="0" name=""/>
        <dsp:cNvSpPr/>
      </dsp:nvSpPr>
      <dsp:spPr>
        <a:xfrm>
          <a:off x="5070645" y="4948843"/>
          <a:ext cx="3636027" cy="6947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Готовы в любую секунду отреагировать на эмоциональный фактор.</a:t>
          </a:r>
        </a:p>
      </dsp:txBody>
      <dsp:txXfrm>
        <a:off x="5090993" y="4969191"/>
        <a:ext cx="3595331" cy="6540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26F772D-4E43-40F2-B763-949E9DD2A1AC}" type="datetimeFigureOut">
              <a:rPr lang="ru-RU"/>
              <a:pPr>
                <a:defRPr/>
              </a:pPr>
              <a:t>25.08.2026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7845994-6016-4874-A348-2D112EA8E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90613" y="933450"/>
            <a:ext cx="4487862" cy="33655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1875" y="4624388"/>
            <a:ext cx="4611688" cy="3733800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8307C-AB47-4ED4-BB82-BC672FA25351}" type="datetime1">
              <a:rPr lang="ru-RU"/>
              <a:pPr>
                <a:defRPr/>
              </a:pPr>
              <a:t>25.08.2026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A7DDF-E3DE-453E-B6CA-37CEF3F4AC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39169-A92E-46FE-89C8-D9F69B4AD75E}" type="datetime1">
              <a:rPr lang="ru-RU"/>
              <a:pPr>
                <a:defRPr/>
              </a:pPr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7BFF1-DEF8-4AB6-BFBD-97226E27B6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54414-B5DE-48C0-881F-37BF411CD3AB}" type="datetime1">
              <a:rPr lang="ru-RU"/>
              <a:pPr>
                <a:defRPr/>
              </a:pPr>
              <a:t>25.08.2026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EB356-6EE3-4FC1-B725-360E7E8496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22812-5D24-463C-975C-591E1B375C6F}" type="datetime1">
              <a:rPr lang="ru-RU"/>
              <a:pPr>
                <a:defRPr/>
              </a:pPr>
              <a:t>25.08.2026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08726-1CE7-4939-8F19-778E1165CA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5B9EC-55EB-4CC3-929E-1CCC1CFA04EF}" type="datetime1">
              <a:rPr lang="ru-RU"/>
              <a:pPr>
                <a:defRPr/>
              </a:pPr>
              <a:t>25.08.2026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C7EF5-965F-46A3-93F3-CEBBFC80C8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94A94-4666-46BC-BF10-0F956970B5DC}" type="datetime1">
              <a:rPr lang="ru-RU"/>
              <a:pPr>
                <a:defRPr/>
              </a:pPr>
              <a:t>25.08.2026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91965-34C5-4BF9-A3AF-E670257B1F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A83CB-2198-4032-8F12-05D3B127032A}" type="datetime1">
              <a:rPr lang="ru-RU"/>
              <a:pPr>
                <a:defRPr/>
              </a:pPr>
              <a:t>25.08.2026</a:t>
            </a:fld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66651-A3D4-4BA6-867B-A9AE912EFF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C4E09-B64F-485A-AC57-04B935D81132}" type="datetime1">
              <a:rPr lang="ru-RU"/>
              <a:pPr>
                <a:defRPr/>
              </a:pPr>
              <a:t>25.08.2026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17F04-D784-44C0-80C7-F9D6D36FC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F8CE4-4DEB-451F-B5AF-3BAAB97E3C6A}" type="datetime1">
              <a:rPr lang="ru-RU"/>
              <a:pPr>
                <a:defRPr/>
              </a:pPr>
              <a:t>25.08.2026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85F2D-DD58-48D7-B957-3EFECF894A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2EC60-385C-4D80-92C2-FA8671202FD2}" type="datetime1">
              <a:rPr lang="ru-RU"/>
              <a:pPr>
                <a:defRPr/>
              </a:pPr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3EEC7-0E8B-4E1C-9260-06484A1D44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32DC5-BA55-4672-B10D-423662579B3E}" type="datetime1">
              <a:rPr lang="ru-RU"/>
              <a:pPr>
                <a:defRPr/>
              </a:pPr>
              <a:t>25.08.2026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747EA-D460-400F-849E-CB98577C8F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481" y="231865"/>
            <a:ext cx="7806240" cy="10325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EFC200-900A-4044-9161-0DBD433D8AD3}" type="datetime1">
              <a:rPr lang="ru-RU"/>
              <a:pPr>
                <a:defRPr/>
              </a:pPr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65EA629-EABB-4B11-8059-25CE52B0FA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89" r:id="rId2"/>
    <p:sldLayoutId id="2147483895" r:id="rId3"/>
    <p:sldLayoutId id="2147483890" r:id="rId4"/>
    <p:sldLayoutId id="2147483891" r:id="rId5"/>
    <p:sldLayoutId id="2147483892" r:id="rId6"/>
    <p:sldLayoutId id="2147483896" r:id="rId7"/>
    <p:sldLayoutId id="2147483897" r:id="rId8"/>
    <p:sldLayoutId id="2147483898" r:id="rId9"/>
    <p:sldLayoutId id="2147483893" r:id="rId10"/>
    <p:sldLayoutId id="2147483899" r:id="rId11"/>
    <p:sldLayoutId id="214748390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9552" y="620688"/>
            <a:ext cx="799288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«ВОСПИТАНИЕ ДЕТЕЙ С УЧЕТОМ ИХ ГЕНДЕРНЫХ ОСОБЕННОСТЕЙ»</a:t>
            </a:r>
          </a:p>
        </p:txBody>
      </p:sp>
      <p:pic>
        <p:nvPicPr>
          <p:cNvPr id="8" name="Picture 2" descr="C:\Documents and Settings\никс\Рабочий стол\Adorabl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3854276"/>
            <a:ext cx="3519272" cy="2911645"/>
          </a:xfrm>
          <a:prstGeom prst="rect">
            <a:avLst/>
          </a:prstGeom>
          <a:noFill/>
        </p:spPr>
      </p:pic>
      <p:pic>
        <p:nvPicPr>
          <p:cNvPr id="9" name="Picture 2" descr="C:\Documents and Settings\никс\Рабочий стол\illu_photo_gallery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3666263"/>
            <a:ext cx="4680520" cy="32037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195263" y="293688"/>
            <a:ext cx="8816975" cy="784225"/>
          </a:xfrm>
        </p:spPr>
        <p:txBody>
          <a:bodyPr/>
          <a:lstStyle/>
          <a:p>
            <a:pPr eaLnBrk="1">
              <a:lnSpc>
                <a:spcPct val="95000"/>
              </a:lnSpc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  <a:tab pos="8535988" algn="l"/>
              </a:tabLst>
            </a:pPr>
            <a:r>
              <a:rPr lang="en-GB" altLang="ru-RU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СООТНОШЕНИЕ ПОНЯТИЙ «ПОЛ» И « ГЕНДЕР»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22288" y="1077913"/>
            <a:ext cx="7969250" cy="3765550"/>
          </a:xfrm>
        </p:spPr>
        <p:txBody>
          <a:bodyPr/>
          <a:lstStyle/>
          <a:p>
            <a:pPr algn="just" eaLnBrk="1">
              <a:lnSpc>
                <a:spcPct val="95000"/>
              </a:lnSpc>
              <a:buSzPct val="122000"/>
              <a:buFont typeface="Symbol" pitchFamily="18" charset="2"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  <a:tab pos="8535988" algn="l"/>
              </a:tabLst>
            </a:pPr>
            <a:r>
              <a:rPr lang="ru-RU" altLang="ru-RU" sz="22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GB" altLang="ru-RU" sz="22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онятие «</a:t>
            </a:r>
            <a:r>
              <a:rPr lang="ru-RU" altLang="ru-RU" sz="22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</a:t>
            </a:r>
            <a:r>
              <a:rPr lang="en-GB" altLang="ru-RU" sz="22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многоуровневое, оно включает как</a:t>
            </a:r>
            <a:r>
              <a:rPr lang="ru-RU" altLang="ru-RU" sz="22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ru-RU" sz="22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биологические, так и социальные характеристики.</a:t>
            </a:r>
            <a:r>
              <a:rPr lang="en-GB" altLang="ru-RU" sz="2200" b="1" i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ru-RU" sz="22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</a:t>
            </a:r>
            <a:r>
              <a:rPr lang="ru-RU" altLang="ru-RU" sz="22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en-GB" altLang="ru-RU" sz="22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altLang="ru-RU" sz="22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GB" altLang="ru-RU" sz="22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комплекс телесных, репродуктивных, поведенческих и социально — культурных признаков, определяющих человека как мужчину или женщину, мальчика или девочку.</a:t>
            </a:r>
            <a:r>
              <a:rPr lang="ru-RU" altLang="ru-RU" sz="22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Биологический пол дается индивиду при рождении, в то время как социальный пол  формируется прижизненно под влиянием социального фактора.</a:t>
            </a:r>
          </a:p>
          <a:p>
            <a:pPr algn="just" eaLnBrk="1">
              <a:lnSpc>
                <a:spcPct val="95000"/>
              </a:lnSpc>
              <a:buSzPct val="143000"/>
              <a:buFont typeface="Symbol" pitchFamily="18" charset="2"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  <a:tab pos="8535988" algn="l"/>
              </a:tabLst>
            </a:pPr>
            <a:r>
              <a:rPr lang="ru-RU" altLang="ru-RU" b="1">
                <a:solidFill>
                  <a:srgbClr val="000000"/>
                </a:solidFill>
                <a:latin typeface="Times New Roman" pitchFamily="18" charset="0"/>
              </a:rPr>
              <a:t>Термин «ГЕНДЕР» был введен в науку с целью разграничения социальной характеристики пола</a:t>
            </a:r>
            <a:r>
              <a:rPr lang="ru-RU" altLang="ru-RU" sz="22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GB" altLang="ru-RU" b="1" i="1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1268" name="Picture 6" descr="Картинка 14 из 15661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7888" y="4759325"/>
            <a:ext cx="26479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1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388" y="4843463"/>
            <a:ext cx="1338262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1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4803775"/>
            <a:ext cx="1668462" cy="188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ъект 1"/>
          <p:cNvSpPr>
            <a:spLocks noGrp="1"/>
          </p:cNvSpPr>
          <p:nvPr>
            <p:ph idx="1"/>
          </p:nvPr>
        </p:nvSpPr>
        <p:spPr>
          <a:xfrm>
            <a:off x="323850" y="2565400"/>
            <a:ext cx="8569325" cy="3600450"/>
          </a:xfrm>
        </p:spPr>
        <p:txBody>
          <a:bodyPr/>
          <a:lstStyle/>
          <a:p>
            <a:pPr marL="0" indent="0" algn="just">
              <a:buFont typeface="Symbol" pitchFamily="18" charset="2"/>
              <a:buNone/>
            </a:pPr>
            <a:r>
              <a:rPr lang="ru-RU" sz="28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у детей представлений о мужчинах и женщинах, а это необходимо для нормальной и эффективной социализации личности. Под влиянием воспитателей и родителей дошкольник должен усвоить половую роль, или гендерную модель поведения, которой придерживается человек, чтобы его определяли как женщину или мужчину.</a:t>
            </a:r>
          </a:p>
        </p:txBody>
      </p:sp>
      <p:sp>
        <p:nvSpPr>
          <p:cNvPr id="1024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Гендерное воспитание – это</a:t>
            </a:r>
            <a:r>
              <a:rPr lang="ru-RU" sz="4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0201A2-9CF5-4CD0-9620-919DA177386D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963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08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ъект 1"/>
          <p:cNvSpPr>
            <a:spLocks noGrp="1"/>
          </p:cNvSpPr>
          <p:nvPr>
            <p:ph idx="1"/>
          </p:nvPr>
        </p:nvSpPr>
        <p:spPr>
          <a:xfrm>
            <a:off x="250825" y="2868613"/>
            <a:ext cx="8642350" cy="3887787"/>
          </a:xfrm>
        </p:spPr>
        <p:txBody>
          <a:bodyPr/>
          <a:lstStyle/>
          <a:p>
            <a:pPr algn="just"/>
            <a:r>
              <a: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Новорожденность. Настройка на определенный пол. </a:t>
            </a:r>
          </a:p>
          <a:p>
            <a:pPr algn="just"/>
            <a:r>
              <a: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Раннее детство (1 – 3 года). Принятие пола без наполнения его содержанием</a:t>
            </a:r>
          </a:p>
          <a:p>
            <a:pPr algn="just"/>
            <a:r>
              <a: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Младший возраст (3-4 года). Дифференцирует половое различие</a:t>
            </a:r>
          </a:p>
          <a:p>
            <a:pPr algn="just"/>
            <a:r>
              <a: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Дошкольный возраст (4-5 лет). Идентификация по половому признаку.</a:t>
            </a:r>
          </a:p>
          <a:p>
            <a:pPr algn="just"/>
            <a:r>
              <a:rPr lang="ru-RU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Старший дошкольный возраст (6-7 лет). Принятие пола и его константность.</a:t>
            </a:r>
          </a:p>
        </p:txBody>
      </p:sp>
      <p:sp>
        <p:nvSpPr>
          <p:cNvPr id="13315" name="Заголовок 2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787400"/>
          </a:xfrm>
        </p:spPr>
        <p:txBody>
          <a:bodyPr/>
          <a:lstStyle/>
          <a:p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Этапы полоролевого развития</a:t>
            </a:r>
            <a:endParaRPr lang="ru-RU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086FA9-6652-4C6D-AA5F-917B1B307C2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13317" name="Picture 1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8063" y="1125538"/>
            <a:ext cx="1524000" cy="183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285750" y="260350"/>
            <a:ext cx="8643938" cy="1512888"/>
          </a:xfrm>
        </p:spPr>
        <p:txBody>
          <a:bodyPr/>
          <a:lstStyle/>
          <a:p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Актуальность гендерного воспитания</a:t>
            </a:r>
            <a:r>
              <a:rPr lang="ru-RU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 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250825" y="2670175"/>
            <a:ext cx="8642350" cy="4167188"/>
          </a:xfrm>
        </p:spPr>
        <p:txBody>
          <a:bodyPr/>
          <a:lstStyle/>
          <a:p>
            <a:pPr marL="0" indent="0" algn="just">
              <a:buFont typeface="Symbol" pitchFamily="18" charset="2"/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данный момент огромна, т.к. направление программы гендерного воспитания учитывает и то, что современное общество категорически против того, чтобы мужчины и женщины располагали лишь  набором преимуществ по своему половому признаку. </a:t>
            </a:r>
          </a:p>
        </p:txBody>
      </p:sp>
    </p:spTree>
  </p:cSld>
  <p:clrMapOvr>
    <a:masterClrMapping/>
  </p:clrMapOvr>
  <p:transition spd="slow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58EA62-52B2-4FE6-BDFA-161A097862B8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18435" name="Объект 1"/>
          <p:cNvSpPr>
            <a:spLocks noGrp="1"/>
          </p:cNvSpPr>
          <p:nvPr>
            <p:ph idx="1"/>
          </p:nvPr>
        </p:nvSpPr>
        <p:spPr>
          <a:xfrm>
            <a:off x="250825" y="3016250"/>
            <a:ext cx="8642350" cy="3841750"/>
          </a:xfrm>
        </p:spPr>
        <p:txBody>
          <a:bodyPr/>
          <a:lstStyle/>
          <a:p>
            <a:pPr marL="0" indent="0" algn="just" eaLnBrk="1" hangingPunct="1">
              <a:buFont typeface="Symbol" pitchFamily="18" charset="2"/>
              <a:buNone/>
            </a:pPr>
            <a:r>
              <a:rPr lang="ru-RU" altLang="ru-RU" sz="2600" b="1">
                <a:latin typeface="Times New Roman" pitchFamily="18" charset="0"/>
                <a:cs typeface="Times New Roman" pitchFamily="18" charset="0"/>
              </a:rPr>
              <a:t>в педагогике является воспитание детей разного пола, одинаково способных к самореализации и раскрытию своих потенциалов и возможностей в современном обществе.</a:t>
            </a:r>
          </a:p>
          <a:p>
            <a:pPr marL="0" indent="0" algn="just" eaLnBrk="1" hangingPunct="1">
              <a:buFont typeface="Symbol" pitchFamily="18" charset="2"/>
              <a:buNone/>
            </a:pPr>
            <a:r>
              <a:rPr lang="ru-RU" altLang="ru-RU" sz="2600" b="1">
                <a:latin typeface="Times New Roman" pitchFamily="18" charset="0"/>
                <a:cs typeface="Times New Roman" pitchFamily="18" charset="0"/>
              </a:rPr>
              <a:t>Гендерный подход в образовании – это индивидуальный подход к проявлению ребёнком своей идентичности, что даёт в дальнейшем человеку большую свободу выбора и самореализации, помогает быть достаточно гибким и уметь использовать разные возможности поведения. </a:t>
            </a:r>
          </a:p>
        </p:txBody>
      </p:sp>
      <p:sp>
        <p:nvSpPr>
          <p:cNvPr id="18436" name="Заголовок 2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1252538"/>
          </a:xfrm>
        </p:spPr>
        <p:txBody>
          <a:bodyPr/>
          <a:lstStyle/>
          <a:p>
            <a:pPr eaLnBrk="1" hangingPunct="1"/>
            <a:r>
              <a:rPr lang="ru-RU" alt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Целью гендерного подхода</a:t>
            </a:r>
          </a:p>
        </p:txBody>
      </p:sp>
      <p:pic>
        <p:nvPicPr>
          <p:cNvPr id="18437" name="Picture 8" descr="babies_holding_hands_hg_wht_10556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1374775"/>
            <a:ext cx="1944687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633412"/>
          </a:xfrm>
        </p:spPr>
        <p:txBody>
          <a:bodyPr/>
          <a:lstStyle/>
          <a:p>
            <a:r>
              <a:rPr lang="ru-RU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Различия в психике и поведении детей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313" y="1000125"/>
          <a:ext cx="8715375" cy="5643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pull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3" y="84988"/>
            <a:ext cx="9042457" cy="677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69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052736"/>
            <a:ext cx="8352928" cy="4973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 2"/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 Дети начинают задавать вопросы об отношениях между мужчиной и женщиной примерно в возрасте от 4 до 6 лет. Не обманывайте их, отвечайте точно, кратко и правдиво. Даже если они ничего не поймут, важно, что они увидят наше желание объяснить им то, что их интересует. </a:t>
            </a:r>
          </a:p>
          <a:p>
            <a:pPr>
              <a:lnSpc>
                <a:spcPct val="90000"/>
              </a:lnSpc>
              <a:buFont typeface="Wingdings 2"/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  Опыт первых отношений девочек и мальчиков является фундаментом для дальнейшего развития личности дошкольника и во многом определяет особенности самосознания ребёнка, его отношение к миру, его поведение и самочувствие среди людей. </a:t>
            </a:r>
          </a:p>
          <a:p>
            <a:pPr algn="just">
              <a:buFont typeface="Wingdings" pitchFamily="2" charset="2"/>
              <a:buNone/>
            </a:pPr>
            <a:endParaRPr lang="ru-RU" sz="2000" dirty="0"/>
          </a:p>
          <a:p>
            <a:pPr algn="just">
              <a:buFont typeface="Wingdings" pitchFamily="2" charset="2"/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70632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51520" y="838200"/>
            <a:ext cx="8663880" cy="5399112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altLang="ru-RU" sz="3600" b="1" i="1" dirty="0">
                <a:solidFill>
                  <a:srgbClr val="008000"/>
                </a:solidFill>
              </a:rPr>
              <a:t>Без игры нет и не может быть</a:t>
            </a:r>
          </a:p>
          <a:p>
            <a:pPr>
              <a:buFontTx/>
              <a:buNone/>
            </a:pPr>
            <a:r>
              <a:rPr lang="ru-RU" altLang="ru-RU" sz="3600" b="1" i="1" dirty="0">
                <a:solidFill>
                  <a:srgbClr val="008000"/>
                </a:solidFill>
              </a:rPr>
              <a:t>полноценного умственного</a:t>
            </a:r>
          </a:p>
          <a:p>
            <a:pPr>
              <a:buFontTx/>
              <a:buNone/>
            </a:pPr>
            <a:r>
              <a:rPr lang="ru-RU" altLang="ru-RU" sz="3600" b="1" i="1" dirty="0">
                <a:solidFill>
                  <a:srgbClr val="008000"/>
                </a:solidFill>
              </a:rPr>
              <a:t>развития…</a:t>
            </a:r>
          </a:p>
          <a:p>
            <a:pPr>
              <a:buFontTx/>
              <a:buNone/>
            </a:pPr>
            <a:r>
              <a:rPr lang="ru-RU" altLang="ru-RU" sz="3600" b="1" i="1" dirty="0">
                <a:solidFill>
                  <a:srgbClr val="008000"/>
                </a:solidFill>
              </a:rPr>
              <a:t>Игра – это искра, зажигающая огонёк</a:t>
            </a:r>
          </a:p>
          <a:p>
            <a:pPr>
              <a:buFontTx/>
              <a:buNone/>
            </a:pPr>
            <a:r>
              <a:rPr lang="ru-RU" altLang="ru-RU" sz="3600" b="1" i="1" dirty="0">
                <a:solidFill>
                  <a:srgbClr val="008000"/>
                </a:solidFill>
              </a:rPr>
              <a:t>пытливости и любознательности.</a:t>
            </a:r>
          </a:p>
          <a:p>
            <a:pPr>
              <a:buFontTx/>
              <a:buNone/>
            </a:pPr>
            <a:endParaRPr lang="ru-RU" altLang="ru-RU" sz="2200" b="1" i="1" dirty="0">
              <a:solidFill>
                <a:srgbClr val="008000"/>
              </a:solidFill>
            </a:endParaRPr>
          </a:p>
          <a:p>
            <a:pPr algn="r">
              <a:buFontTx/>
              <a:buNone/>
            </a:pPr>
            <a:r>
              <a:rPr lang="ru-RU" altLang="ru-RU" sz="2800" b="1" i="1" dirty="0">
                <a:solidFill>
                  <a:srgbClr val="D60093"/>
                </a:solidFill>
              </a:rPr>
              <a:t>В.А. Сухомлинский</a:t>
            </a:r>
          </a:p>
          <a:p>
            <a:pPr>
              <a:buFontTx/>
              <a:buNone/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303251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571472" y="2116872"/>
            <a:ext cx="8572529" cy="47707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 2"/>
              <a:buNone/>
            </a:pPr>
            <a:r>
              <a:rPr lang="ru-RU" sz="2800" dirty="0"/>
              <a:t>		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Содержание игр детей вызывает тревогу: </a:t>
            </a:r>
          </a:p>
          <a:p>
            <a:pPr>
              <a:lnSpc>
                <a:spcPct val="90000"/>
              </a:lnSpc>
              <a:buFont typeface="Wingdings 2"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дети демонстрируют модели поведения, не соответствующие полу ребенка, не умеют договариваться в игре, распределять роли.</a:t>
            </a:r>
          </a:p>
          <a:p>
            <a:pPr>
              <a:lnSpc>
                <a:spcPct val="90000"/>
              </a:lnSpc>
              <a:buFont typeface="Wingdings 2"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 В процессе трудовой деятельности дети не умеют самостоятельно распределять обязанности с учетом пола партнера. </a:t>
            </a:r>
          </a:p>
          <a:p>
            <a:pPr>
              <a:lnSpc>
                <a:spcPct val="90000"/>
              </a:lnSpc>
              <a:buFont typeface="Wingdings 2"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Мальчика и девочку нельзя воспитывать и обучать одинаково. Они по-разному воспринимают мир, по-разному смотрят и видят, слушают и слышат, по-разному говорят и молчат, чувствуют и переживают. 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16632"/>
            <a:ext cx="3491880" cy="2097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5" name="AutoShape 9"/>
          <p:cNvSpPr>
            <a:spLocks noChangeArrowheads="1"/>
          </p:cNvSpPr>
          <p:nvPr/>
        </p:nvSpPr>
        <p:spPr bwMode="gray">
          <a:xfrm>
            <a:off x="694955" y="2107396"/>
            <a:ext cx="600092" cy="434934"/>
          </a:xfrm>
          <a:prstGeom prst="rightArrow">
            <a:avLst>
              <a:gd name="adj1" fmla="val 50000"/>
              <a:gd name="adj2" fmla="val 60467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gray">
          <a:xfrm>
            <a:off x="687462" y="3429000"/>
            <a:ext cx="600092" cy="483387"/>
          </a:xfrm>
          <a:prstGeom prst="rightArrow">
            <a:avLst>
              <a:gd name="adj1" fmla="val 50000"/>
              <a:gd name="adj2" fmla="val 60467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gray">
          <a:xfrm>
            <a:off x="694955" y="4653136"/>
            <a:ext cx="600092" cy="353038"/>
          </a:xfrm>
          <a:prstGeom prst="rightArrow">
            <a:avLst>
              <a:gd name="adj1" fmla="val 50000"/>
              <a:gd name="adj2" fmla="val 60467"/>
            </a:avLst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>
            <a:outerShdw dist="28398" dir="1593903" algn="ctr" rotWithShape="0">
              <a:srgbClr val="333333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966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372476" cy="1143000"/>
          </a:xfrm>
        </p:spPr>
        <p:txBody>
          <a:bodyPr>
            <a:normAutofit/>
          </a:bodyPr>
          <a:lstStyle/>
          <a:p>
            <a:r>
              <a:rPr lang="ru-RU" sz="4000" dirty="0"/>
              <a:t>«Поздравляю, у вас мальчик!»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  <p:pic>
        <p:nvPicPr>
          <p:cNvPr id="13314" name="Picture 2" descr="Схема стрижки мальчи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500174"/>
            <a:ext cx="5762625" cy="4972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9527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00124"/>
          </a:xfrm>
        </p:spPr>
        <p:txBody>
          <a:bodyPr>
            <a:noAutofit/>
          </a:bodyPr>
          <a:lstStyle/>
          <a:p>
            <a:r>
              <a:rPr lang="ru-RU" sz="3200" dirty="0"/>
              <a:t>Воспитываем мальчика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472518" cy="489586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/>
              <a:t>Годовалый мальчуган </a:t>
            </a:r>
            <a:r>
              <a:rPr lang="ru-RU" dirty="0"/>
              <a:t>– любитель поскандалить. Он всегда найдет повод, чтобы проявить свое «я», настоять на своем и заставить всех себя слушаться, в этот период формируется характер ребенка, его напор, целеустремленность и самооценка. Не упускайте возможность показать ему свою любовь и заботу. В этом возрасте мальчики нуждаются в ней не меньше, чем девочки, и родительская теплота, объятия и поцелуи нисколько ему не повредят. </a:t>
            </a:r>
          </a:p>
          <a:p>
            <a:pPr algn="just"/>
            <a:r>
              <a:rPr lang="ru-RU" b="1" dirty="0"/>
              <a:t>После 3 лет </a:t>
            </a:r>
            <a:r>
              <a:rPr lang="ru-RU" dirty="0"/>
              <a:t>ребенок отделяет себя от родителей, теперь он психологически самостоятелен и ищет, какую модель поведения избрать.  Именно в этом возрасте у мальчиков развивается стремление сотрудничать с мужчинами, быть храбрым в опасностях, предупредительным с женщинами, преданным работе – словом, таким, как его отец, дедушка, старший брат или ваш друг. Женщине, чтобы заложить рыцарские качества в поведение сына, следует видеть в нем маленького мужчину, а самой выбирать позицию слабого пола.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6364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00124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Воспитываем мальчика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472518" cy="4752988"/>
          </a:xfrm>
        </p:spPr>
        <p:txBody>
          <a:bodyPr>
            <a:normAutofit/>
          </a:bodyPr>
          <a:lstStyle/>
          <a:p>
            <a:pPr algn="just"/>
            <a:r>
              <a:rPr lang="ru-RU" sz="2800" dirty="0"/>
              <a:t>Важно, чтобы до трех лет (а лучше до пяти лет) малыша не разлучали с мамой, чтобы он был на домашнем воспитании – у мальчиков возникает очень сильный стресс и ощущение </a:t>
            </a:r>
            <a:r>
              <a:rPr lang="ru-RU" sz="2800" dirty="0" err="1"/>
              <a:t>брошенности</a:t>
            </a:r>
            <a:r>
              <a:rPr lang="ru-RU" sz="2800" dirty="0"/>
              <a:t>, если он оказывается без родителей в этом возрасте.</a:t>
            </a:r>
          </a:p>
          <a:p>
            <a:pPr algn="just"/>
            <a:r>
              <a:rPr lang="ru-RU" sz="2800" dirty="0"/>
              <a:t>В этом возрасте мальчика наказывать </a:t>
            </a:r>
            <a:r>
              <a:rPr lang="ru-RU" sz="2800" b="1" dirty="0"/>
              <a:t>НЕЛЬЗЯ.</a:t>
            </a:r>
          </a:p>
          <a:p>
            <a:pPr algn="just"/>
            <a:r>
              <a:rPr lang="ru-RU" sz="2800" dirty="0"/>
              <a:t>Маме  важно в этот период гордиться достижениями сына!</a:t>
            </a:r>
            <a:endParaRPr lang="ru-RU" sz="2800" b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05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00124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Воспитываем мальчика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472518" cy="4752988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400" dirty="0"/>
              <a:t>От 5 до 14 лет - на сцену выходит отец, именно он приобретает решающее значение в жизни ребенка. В мальчике в это время просыпается интерес к мужским занятиям – он внезапно может начать драться и бороться, играть в шумные игры, увлечься оружием, подражать во всем отцу или другому примеру мужчины (важно, чтобы в его окружении оказался достойный пример, который будет любить мальчика).</a:t>
            </a:r>
          </a:p>
          <a:p>
            <a:pPr algn="just"/>
            <a:r>
              <a:rPr lang="ru-RU" sz="2400" dirty="0"/>
              <a:t> Если отец игнорирует сына в этот период, у мальчика может резко измениться поведение в худшую сторону, он может начать воровать, мочиться в постель, агрессивно вести себя в школе, проявлять агрессию, грубить – таким образом он хочет привлечь внимание к своим нуждам в руководящей роли наставника-мужчины.</a:t>
            </a:r>
            <a:endParaRPr lang="ru-RU" sz="2400" b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57224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8530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00124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Воспитываем мальчика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472518" cy="4752988"/>
          </a:xfrm>
        </p:spPr>
        <p:txBody>
          <a:bodyPr>
            <a:normAutofit fontScale="92500"/>
          </a:bodyPr>
          <a:lstStyle/>
          <a:p>
            <a:r>
              <a:rPr lang="ru-RU" sz="2400" dirty="0"/>
              <a:t>От 5 до 14 лет – роль мамы</a:t>
            </a:r>
            <a:r>
              <a:rPr lang="ru-RU" sz="2400"/>
              <a:t>: </a:t>
            </a:r>
            <a:r>
              <a:rPr lang="ru-RU" sz="2400" dirty="0"/>
              <a:t>к</a:t>
            </a:r>
            <a:r>
              <a:rPr lang="ru-RU" sz="2400"/>
              <a:t>онтакт </a:t>
            </a:r>
            <a:r>
              <a:rPr lang="ru-RU" sz="2400" dirty="0"/>
              <a:t>с мамой в этом возрасте тоже важен, мама также проявляет заботу о сыне, но у нее должны появиться новые нотки в общении:</a:t>
            </a:r>
          </a:p>
          <a:p>
            <a:r>
              <a:rPr lang="ru-RU" sz="2400" dirty="0"/>
              <a:t>нужно всячески поощрять общение сына с отцом, передать отцу полную ответственность за воспитание сына, и ни в коем случае не наказывать мальчика, когда его наказывает женщина, мальчик испытывает огромное унижение и может навсегда затаить на женщин злобу.</a:t>
            </a:r>
          </a:p>
          <a:p>
            <a:r>
              <a:rPr lang="ru-RU" sz="2400" dirty="0"/>
              <a:t>давать ребенку больше самостоятельности, не помогать, если мальчик не просит сам о помощи;</a:t>
            </a:r>
          </a:p>
          <a:p>
            <a:r>
              <a:rPr lang="ru-RU" sz="2400" dirty="0"/>
              <a:t>позволять ему совершать ошибки, нарабатывать свой опыт, ни в коем случае не опекать, не трястись над ним «оденься, ты замерзнешь», «что-то ты не весел, что произошло?» и др.</a:t>
            </a:r>
          </a:p>
          <a:p>
            <a:pPr algn="just"/>
            <a:endParaRPr lang="ru-RU" sz="2400" b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57224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7698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0012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Воспитываем мальчика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714488"/>
            <a:ext cx="8715436" cy="492922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b="1" dirty="0"/>
              <a:t>От 5 до 14 лет –  наказание возможно   НО:</a:t>
            </a:r>
          </a:p>
          <a:p>
            <a:pPr algn="just"/>
            <a:r>
              <a:rPr lang="ru-RU" sz="2800" dirty="0"/>
              <a:t>они должны быть адекватны проступку</a:t>
            </a:r>
          </a:p>
          <a:p>
            <a:pPr algn="just"/>
            <a:r>
              <a:rPr lang="ru-RU" sz="2800" dirty="0"/>
              <a:t>они не должны унижать его как личность</a:t>
            </a:r>
          </a:p>
          <a:p>
            <a:pPr algn="just"/>
            <a:r>
              <a:rPr lang="ru-RU" sz="2800" dirty="0"/>
              <a:t>перед наказанием должен состояться «мужской разговор», где в диалоге родитель и ребенок решают, какое наказание он понесет за свой проступок</a:t>
            </a:r>
          </a:p>
          <a:p>
            <a:pPr algn="just"/>
            <a:r>
              <a:rPr lang="ru-RU" sz="2800" dirty="0"/>
              <a:t>Наказывать мальчика может только мужчина!</a:t>
            </a:r>
          </a:p>
          <a:p>
            <a:pPr algn="just"/>
            <a:endParaRPr lang="ru-RU" sz="2400" b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57224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7555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500066"/>
          </a:xfrm>
        </p:spPr>
        <p:txBody>
          <a:bodyPr>
            <a:noAutofit/>
          </a:bodyPr>
          <a:lstStyle/>
          <a:p>
            <a:r>
              <a:rPr lang="ru-RU" sz="4000" dirty="0"/>
              <a:t>Ситуация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472518" cy="557216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400" dirty="0"/>
              <a:t>«Вы поручили сыну выносить мусор, но проходит неделя, а мусор на месте.</a:t>
            </a:r>
          </a:p>
          <a:p>
            <a:pPr>
              <a:buNone/>
            </a:pPr>
            <a:r>
              <a:rPr lang="ru-RU" sz="2400" dirty="0"/>
              <a:t>Что делать не надо?</a:t>
            </a:r>
          </a:p>
          <a:p>
            <a:r>
              <a:rPr lang="ru-RU" sz="2400" dirty="0"/>
              <a:t>-  зудеть каждый день, напоминать, просить, т.е. контролировать этот процесс.</a:t>
            </a:r>
          </a:p>
          <a:p>
            <a:r>
              <a:rPr lang="ru-RU" sz="2400" dirty="0"/>
              <a:t>-  говорить «на тебя ни в чем нельзя положиться»;</a:t>
            </a:r>
          </a:p>
          <a:p>
            <a:r>
              <a:rPr lang="ru-RU" sz="2400" dirty="0"/>
              <a:t>-  бить;</a:t>
            </a:r>
          </a:p>
          <a:p>
            <a:r>
              <a:rPr lang="ru-RU" sz="2400" dirty="0"/>
              <a:t>-  выносить мусор самостоятельно и больше не поручать никаких дел сыну.</a:t>
            </a:r>
          </a:p>
          <a:p>
            <a:pPr>
              <a:buNone/>
            </a:pPr>
            <a:r>
              <a:rPr lang="ru-RU" sz="2400" dirty="0"/>
              <a:t>Что нужно?</a:t>
            </a:r>
          </a:p>
          <a:p>
            <a:r>
              <a:rPr lang="ru-RU" sz="2400" dirty="0"/>
              <a:t>Сесть с ним и обсудить этот вопрос.</a:t>
            </a:r>
          </a:p>
          <a:p>
            <a:r>
              <a:rPr lang="ru-RU" sz="2400" dirty="0"/>
              <a:t>-  Вот, смотри. Мы с тобой договаривались?</a:t>
            </a:r>
          </a:p>
          <a:p>
            <a:r>
              <a:rPr lang="ru-RU" sz="2400" dirty="0"/>
              <a:t>-  Да.</a:t>
            </a:r>
          </a:p>
          <a:p>
            <a:r>
              <a:rPr lang="ru-RU" sz="2400" dirty="0"/>
              <a:t>-  Ты меня подвел, ты не выполнил свое обещание. И мне теперь трудно будет тебе верить. Как ты сам считаешь, ты поступил хорошо?</a:t>
            </a:r>
          </a:p>
          <a:p>
            <a:r>
              <a:rPr lang="ru-RU" sz="2400" dirty="0"/>
              <a:t>-  Нет.</a:t>
            </a:r>
          </a:p>
          <a:p>
            <a:r>
              <a:rPr lang="ru-RU" sz="2400" dirty="0"/>
              <a:t>-  Как ты думаешь, какое наказание ты заслужил? (обычно ребенок, если у него хорошие отношения с родителями, способен сам себе выбрать адекватное наказание, например, «буду мыть посуду сегодня за всеми»)</a:t>
            </a:r>
          </a:p>
          <a:p>
            <a:r>
              <a:rPr lang="ru-RU" sz="2400" dirty="0"/>
              <a:t>-  Хорошо, после того как ты это сделаешь, на тебе остается обязанность выносить мусор. Давай вместе подумаем, что ты сделаешь для того, чтобы об этом помнить?</a:t>
            </a:r>
          </a:p>
          <a:p>
            <a:r>
              <a:rPr lang="ru-RU" sz="2400" dirty="0"/>
              <a:t>-  Я напишу на доске объявлений «мусор»...</a:t>
            </a:r>
          </a:p>
          <a:p>
            <a:r>
              <a:rPr lang="ru-RU" sz="2400" dirty="0"/>
              <a:t>-  Хорошо, меня это устраивает. А что мы будем делать, если в течение трех дней мусор не будет вынесен?</a:t>
            </a:r>
          </a:p>
          <a:p>
            <a:r>
              <a:rPr lang="ru-RU" sz="2400" dirty="0"/>
              <a:t>-  Тогда вы имеете право не пускать меня в кино две недели...»</a:t>
            </a:r>
          </a:p>
          <a:p>
            <a:pPr marL="722313" indent="355600">
              <a:buFont typeface="Arial" pitchFamily="34" charset="0"/>
              <a:buChar char="•"/>
            </a:pPr>
            <a:endParaRPr lang="ru-RU" sz="2400" b="1" i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3114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229600" cy="642942"/>
          </a:xfrm>
        </p:spPr>
        <p:txBody>
          <a:bodyPr>
            <a:noAutofit/>
          </a:bodyPr>
          <a:lstStyle/>
          <a:p>
            <a:r>
              <a:rPr lang="ru-RU" sz="4000" dirty="0"/>
              <a:t>Воспитываем мальчика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472518" cy="503874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800" b="1" i="1" dirty="0"/>
              <a:t>Возраст 14 лет и старше:</a:t>
            </a:r>
            <a:endParaRPr lang="ru-RU" sz="2800" dirty="0"/>
          </a:p>
          <a:p>
            <a:pPr algn="just"/>
            <a:r>
              <a:rPr lang="ru-RU" sz="2800" dirty="0"/>
              <a:t>В этом возрасте воспитывать ребенка уже поздно, с ним нужно дружить, и основы этой дружбы уже должны быть выстроены, сейчас родители пожинают плоды своего воспитания в прошлом.</a:t>
            </a:r>
          </a:p>
          <a:p>
            <a:pPr algn="just"/>
            <a:r>
              <a:rPr lang="ru-RU" sz="2800" dirty="0"/>
              <a:t>Это очень сложный возраст для ребенка – он отчаянно нуждается в поддержке, но при этом отрицает все авторитеты, особенно родительский. В это время на первый план выходят друзья, наставники вне семьи.</a:t>
            </a:r>
          </a:p>
          <a:p>
            <a:pPr algn="just"/>
            <a:r>
              <a:rPr lang="ru-RU" sz="2800" dirty="0"/>
              <a:t>Именно в этот момент ребенок выбирает, по какому пути он будет идти дальше – по пути наслаждения и разрушения, либо по пути созидания и обучения. И это зависит от того, какое окружение будет у ребенка к этому моменту – сильные духом люди, с которыми он дружит и общается или «местные герои», которые призывают его «быть крутым и все попробовать».</a:t>
            </a:r>
          </a:p>
          <a:p>
            <a:pPr algn="just"/>
            <a:r>
              <a:rPr lang="ru-RU" sz="2800" dirty="0"/>
              <a:t>Это окружение создают родители -  с кем они общаются, какие ценности проповедуют сами, все это будет впитывать или отвергать ребенок.</a:t>
            </a:r>
          </a:p>
          <a:p>
            <a:pPr marL="3175" indent="355600">
              <a:buFont typeface="Courier New" pitchFamily="49" charset="0"/>
              <a:buChar char="o"/>
            </a:pPr>
            <a:endParaRPr lang="ru-RU" sz="2800" b="1" i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2910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140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00124"/>
          </a:xfrm>
        </p:spPr>
        <p:txBody>
          <a:bodyPr>
            <a:noAutofit/>
          </a:bodyPr>
          <a:lstStyle/>
          <a:p>
            <a:r>
              <a:rPr lang="ru-RU" sz="4000" b="1" dirty="0"/>
              <a:t>Формула доверия подростку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472518" cy="3143272"/>
          </a:xfrm>
        </p:spPr>
        <p:txBody>
          <a:bodyPr>
            <a:normAutofit/>
          </a:bodyPr>
          <a:lstStyle/>
          <a:p>
            <a:pPr marL="3175" indent="355600" algn="ctr">
              <a:buNone/>
            </a:pPr>
            <a:r>
              <a:rPr lang="ru-RU" sz="4400" b="1" dirty="0">
                <a:solidFill>
                  <a:srgbClr val="FF0000"/>
                </a:solidFill>
              </a:rPr>
              <a:t>«Я люблю тебя и приму таким, как ты есть, и ты всегда можешь найти мою поддержку, что бы у тебя не произошло».</a:t>
            </a:r>
            <a:endParaRPr lang="ru-RU" sz="4400" b="1" i="1" dirty="0">
              <a:solidFill>
                <a:srgbClr val="FF000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524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«Поздравляю, у вас девочка»</a:t>
            </a:r>
          </a:p>
        </p:txBody>
      </p:sp>
      <p:pic>
        <p:nvPicPr>
          <p:cNvPr id="1026" name="Picture 2" descr="10 продуктов для развития ума у ребен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500174"/>
            <a:ext cx="5753100" cy="38385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26445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14380"/>
          </a:xfrm>
        </p:spPr>
        <p:txBody>
          <a:bodyPr>
            <a:noAutofit/>
          </a:bodyPr>
          <a:lstStyle/>
          <a:p>
            <a:r>
              <a:rPr lang="ru-RU" sz="3600" b="1" dirty="0"/>
              <a:t>Воспитываем девочку: от трех до семи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71522"/>
            <a:ext cx="8686832" cy="5357874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dirty="0"/>
              <a:t>В младенчестве у девочек доминирует левое полушарие мозга. Поэтому: они быстрее учатся говорить, читать и писать, лучше усваивают словесную информацию. </a:t>
            </a:r>
          </a:p>
          <a:p>
            <a:pPr fontAlgn="base"/>
            <a:r>
              <a:rPr lang="ru-RU" dirty="0"/>
              <a:t>Пространственное мышление у девочек развивается хуже, чем у мальчиков, да и вообще визуальное восприятие играет вторичную роль по сравнению с вербальным. Недаром говорят, что женщины любят ушами, а мужчины глазами. Мальчики лучше, чем девочки, ориентируются в картах, схемах, диаграммах, чертежах. Девочкам же они не только не помогают, но часто, наоборот, сбивают их с толку.</a:t>
            </a:r>
          </a:p>
          <a:p>
            <a:pPr fontAlgn="base"/>
            <a:r>
              <a:rPr lang="ru-RU" dirty="0"/>
              <a:t>В то время как у мальчиков в школьном возрасте начинает доминировать левое полушарие мозга (если они, конечно, не левши, о которых нужно говорить особо), у девочек активность постепенно переходит к правому, отвечающему за целостное, эмоциональное восприятие. Интуитивно-образное мышление у них доминирует над логическим, а любая информация, с которой сталкивается девочка, обязательно эмоционально окрашивается.</a:t>
            </a:r>
          </a:p>
          <a:p>
            <a:pPr fontAlgn="base"/>
            <a:r>
              <a:rPr lang="ru-RU" dirty="0"/>
              <a:t>При этом девочки эмоционально более выносливы, чем мальчики, они легче адаптируются к тем условиям, в которые попадают, менее склонны к неадекватным реакциям на стресс или переутомление.</a:t>
            </a:r>
          </a:p>
          <a:p>
            <a:pPr marL="3175" indent="355600">
              <a:buFont typeface="Courier New" pitchFamily="49" charset="0"/>
              <a:buChar char="o"/>
            </a:pPr>
            <a:endParaRPr lang="ru-RU" sz="2400" b="1" i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2910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7882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571504"/>
          </a:xfrm>
        </p:spPr>
        <p:txBody>
          <a:bodyPr>
            <a:noAutofit/>
          </a:bodyPr>
          <a:lstStyle/>
          <a:p>
            <a:r>
              <a:rPr lang="ru-RU" sz="3200" b="1" dirty="0"/>
              <a:t>Воспитываем девочку: от трех до семи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472518" cy="5072098"/>
          </a:xfrm>
        </p:spPr>
        <p:txBody>
          <a:bodyPr>
            <a:normAutofit fontScale="62500" lnSpcReduction="20000"/>
          </a:bodyPr>
          <a:lstStyle/>
          <a:p>
            <a:pPr marL="0" indent="17463" algn="just">
              <a:buNone/>
            </a:pPr>
            <a:r>
              <a:rPr lang="ru-RU" sz="3800" dirty="0"/>
              <a:t>С девочками следует помнить о следующих основах, это то, что обязательно должно присутствовать в элементах воспитания:</a:t>
            </a:r>
          </a:p>
          <a:p>
            <a:pPr algn="just"/>
            <a:r>
              <a:rPr lang="ru-RU" sz="3800" dirty="0"/>
              <a:t>Прежде всего, это маленький ребенок, который еще полон страхов. Например, что мама уйдет или не любит малышку. Поэтому в первую очередь, надо дать любовь и заботу. </a:t>
            </a:r>
          </a:p>
          <a:p>
            <a:pPr algn="just"/>
            <a:r>
              <a:rPr lang="ru-RU" sz="3800" dirty="0"/>
              <a:t>Очень важно, если дочка всегда будет знать, что она красивая. Разовьется уверенность в себе. Если дочка часто любуется у зеркала, не нужно иронизировать или смеяться над этим, пусть малышка будет в твердом убеждении, что она самая красивая на свете. Покупайте ей детскую косметику, делайте пенные ванные, мажьте детским кремом. Можно совместить приятное с полезным — отдайте дочку на гимнастику или танцевальный кружок, объясняйте, что это прекрасный залог красоты и изящности.</a:t>
            </a:r>
          </a:p>
          <a:p>
            <a:pPr marL="3175" indent="355600"/>
            <a:endParaRPr lang="ru-RU" sz="3600" b="1" i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85786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71650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571504"/>
          </a:xfrm>
        </p:spPr>
        <p:txBody>
          <a:bodyPr>
            <a:noAutofit/>
          </a:bodyPr>
          <a:lstStyle/>
          <a:p>
            <a:r>
              <a:rPr lang="ru-RU" sz="3200" b="1" dirty="0"/>
              <a:t>Воспитываем девочку: от трех до семи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472518" cy="5357850"/>
          </a:xfrm>
        </p:spPr>
        <p:txBody>
          <a:bodyPr>
            <a:normAutofit fontScale="92500" lnSpcReduction="20000"/>
          </a:bodyPr>
          <a:lstStyle/>
          <a:p>
            <a:pPr marL="177800" indent="-163513" algn="just"/>
            <a:r>
              <a:rPr lang="ru-RU" sz="2400" dirty="0"/>
              <a:t>Всегда следите за тем, чтобы дочка была чистой. Нужно своевременно и правильно объяснить, что есть такие вещи, которые должны вызывать брезгливость. Учите ее навыкам личной гигиены, пусть первое время результаты будут достигаться неуклюже, спустя какое то время девочка станет полностью самостоятельной и прекрасно понимать — зачем все это нужно. Позже приручите девочку к порядку, уборке в комнате и за собой.</a:t>
            </a:r>
          </a:p>
          <a:p>
            <a:pPr marL="177800" indent="-163513" algn="just"/>
            <a:r>
              <a:rPr lang="ru-RU" sz="2400" dirty="0"/>
              <a:t>Научите также девочку проявлять заботу к окружающим, оберегайте ее от плохих привычек взрослых. Только в этот период получится уйти от агрессивности и заложить хорошие черты характера в девочку. Малышка не должна смеяться над слабыми или больными, обрывайте все попытки стать жестокой.</a:t>
            </a:r>
          </a:p>
          <a:p>
            <a:pPr marL="177800" indent="-163513" algn="just"/>
            <a:r>
              <a:rPr lang="ru-RU" sz="2400" dirty="0"/>
              <a:t>Половое воспитание нужно закладывать уже в этом возрасте. Девочка должны знать о различиях между представителями сильного и слабого пола. Как ей следует вести себя с мальчиками. Расскажите о правилах этики и их применении в повседневной жизни.</a:t>
            </a:r>
          </a:p>
          <a:p>
            <a:pPr marL="3175" indent="355600"/>
            <a:endParaRPr lang="ru-RU" sz="3600" b="1" i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85786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87242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571504"/>
          </a:xfrm>
        </p:spPr>
        <p:txBody>
          <a:bodyPr>
            <a:noAutofit/>
          </a:bodyPr>
          <a:lstStyle/>
          <a:p>
            <a:r>
              <a:rPr lang="ru-RU" sz="3200" b="1" dirty="0"/>
              <a:t>Воспитываем девочку: от трех до семи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3050"/>
            <a:ext cx="8472518" cy="4714908"/>
          </a:xfrm>
        </p:spPr>
        <p:txBody>
          <a:bodyPr>
            <a:normAutofit/>
          </a:bodyPr>
          <a:lstStyle/>
          <a:p>
            <a:r>
              <a:rPr lang="ru-RU" sz="2400" dirty="0"/>
              <a:t>Этот возраст — самое время определить девочку в какую-нибудь секцию. Пусть это будет гимнастика, плавание или шахматный кружок, главное, чтобы девочка получала удовольствие и развивала свои навыки. Не нужно занимать все ее время какими то кружками, малышка будет уставать.</a:t>
            </a:r>
          </a:p>
          <a:p>
            <a:r>
              <a:rPr lang="ru-RU" sz="2400" dirty="0"/>
              <a:t>То, что Ваш ребенок девочка, не означает, что ее общение должно ограничиваться только мамой. Участие папы в воспитании маленькой девочки более важно на этом возрастном этапе. Иногда папы могут быть гораздо чуткими, чем мамы и лучше понимать дочек. </a:t>
            </a:r>
          </a:p>
          <a:p>
            <a:pPr marL="3175" indent="355600"/>
            <a:endParaRPr lang="ru-RU" sz="3600" b="1" i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85786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77320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501122" cy="857256"/>
          </a:xfrm>
        </p:spPr>
        <p:txBody>
          <a:bodyPr>
            <a:noAutofit/>
          </a:bodyPr>
          <a:lstStyle/>
          <a:p>
            <a:r>
              <a:rPr lang="ru-RU" sz="3200" b="1" dirty="0"/>
              <a:t>Воспитываем девочку </a:t>
            </a:r>
            <a:br>
              <a:rPr lang="ru-RU" sz="3200" b="1" dirty="0"/>
            </a:br>
            <a:r>
              <a:rPr lang="ru-RU" sz="3200" i="1" dirty="0"/>
              <a:t>Роль мамы в жизни девочки</a:t>
            </a:r>
            <a:br>
              <a:rPr lang="ru-RU" sz="3200" dirty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00174"/>
            <a:ext cx="8472518" cy="4643470"/>
          </a:xfrm>
        </p:spPr>
        <p:txBody>
          <a:bodyPr>
            <a:normAutofit lnSpcReduction="10000"/>
          </a:bodyPr>
          <a:lstStyle/>
          <a:p>
            <a:pPr fontAlgn="base"/>
            <a:r>
              <a:rPr lang="ru-RU" sz="2800" dirty="0"/>
              <a:t>Любая девочка не только подражает маме, но повторяет ее путь. Какую линию поведения избирает мать, таким путем пойдет дочь. Даже отношение к мужу у нее будет такое, какое было  от матери к отцу. </a:t>
            </a:r>
            <a:r>
              <a:rPr lang="ru-RU" sz="2800" b="1" dirty="0"/>
              <a:t>Как мама относится к окружающему миру, точно таким его увидит дочь</a:t>
            </a:r>
            <a:r>
              <a:rPr lang="ru-RU" sz="2800" dirty="0"/>
              <a:t>. Роль матери в воспитании дочери колоссальна, поэтому, когда женщина желает счастья своей дочери – она должна сама стать счастливой. Если женщина воспитывает дочь, она должна стать для нее примером.</a:t>
            </a:r>
          </a:p>
          <a:p>
            <a:pPr marL="3175" indent="355600"/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51874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501122" cy="1357322"/>
          </a:xfrm>
        </p:spPr>
        <p:txBody>
          <a:bodyPr>
            <a:noAutofit/>
          </a:bodyPr>
          <a:lstStyle/>
          <a:p>
            <a:r>
              <a:rPr lang="ru-RU" sz="3200" b="1" dirty="0"/>
              <a:t>Воспитываем девочку </a:t>
            </a:r>
            <a:br>
              <a:rPr lang="ru-RU" sz="3200" b="1" dirty="0"/>
            </a:br>
            <a:r>
              <a:rPr lang="ru-RU" sz="3200" i="1" dirty="0"/>
              <a:t>Девочка – маленькая богиня</a:t>
            </a:r>
            <a:br>
              <a:rPr lang="ru-RU" sz="3200" dirty="0"/>
            </a:br>
            <a:br>
              <a:rPr lang="ru-RU" sz="3200" dirty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00174"/>
            <a:ext cx="8472518" cy="4643470"/>
          </a:xfrm>
        </p:spPr>
        <p:txBody>
          <a:bodyPr>
            <a:normAutofit fontScale="92500"/>
          </a:bodyPr>
          <a:lstStyle/>
          <a:p>
            <a:pPr fontAlgn="base"/>
            <a:r>
              <a:rPr lang="ru-RU" sz="2800" b="1" i="1" dirty="0"/>
              <a:t> </a:t>
            </a:r>
            <a:r>
              <a:rPr lang="ru-RU" sz="2800" dirty="0"/>
              <a:t>Нужно привить в девочке понятие, что она принцесса или богиня. Такие правила воспитания девочек важны, чтобы она могла из принцессы вырасти до королевы с собственным чувством достоинства. </a:t>
            </a:r>
            <a:r>
              <a:rPr lang="ru-RU" sz="2800" b="1" dirty="0"/>
              <a:t>Ни в коем случае нельзя даже допускать мысли, что мальчишки могут быть лучше, ущемляя ее чувства</a:t>
            </a:r>
            <a:r>
              <a:rPr lang="ru-RU" sz="2800" dirty="0"/>
              <a:t>. Иногда встречаются предубеждения, что сын лучше, что родить «пацана» – это достойно. Воспитывать дочку нужно так, чтобы она не восприняла всерьез такие архаичные стереотипы. Она должна знать,  что она прелестна, и быть принцессой прекрасно!</a:t>
            </a:r>
          </a:p>
          <a:p>
            <a:pPr marL="3175" indent="355600"/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19231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142984"/>
            <a:ext cx="8501122" cy="1357322"/>
          </a:xfrm>
        </p:spPr>
        <p:txBody>
          <a:bodyPr>
            <a:noAutofit/>
          </a:bodyPr>
          <a:lstStyle/>
          <a:p>
            <a:r>
              <a:rPr lang="ru-RU" sz="3200" b="1" dirty="0"/>
              <a:t>Воспитываем девочку </a:t>
            </a:r>
            <a:br>
              <a:rPr lang="ru-RU" sz="3200" b="1" dirty="0"/>
            </a:br>
            <a:r>
              <a:rPr lang="ru-RU" sz="3200" i="1" dirty="0"/>
              <a:t>Взаимоотношения мамы и папы – это будущая модель ее семьи</a:t>
            </a: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928802"/>
            <a:ext cx="8472518" cy="4214842"/>
          </a:xfrm>
        </p:spPr>
        <p:txBody>
          <a:bodyPr>
            <a:normAutofit/>
          </a:bodyPr>
          <a:lstStyle/>
          <a:p>
            <a:pPr algn="just" fontAlgn="base"/>
            <a:r>
              <a:rPr lang="ru-RU" sz="2800" b="1" i="1" dirty="0"/>
              <a:t> </a:t>
            </a:r>
            <a:r>
              <a:rPr lang="ru-RU" sz="2800" dirty="0"/>
              <a:t>Зачастую родители поглощены своими взаимоотношениями, что забывают, что дети тоже вовлечены в семейные дела. Девочка будет искать мужа похожего на отца, а линию поведения изберет материнскую. Таким образом, она воспроизведет подобную модель семьи, в которой родилась. Поэтому </a:t>
            </a:r>
            <a:r>
              <a:rPr lang="ru-RU" sz="2800" b="1" dirty="0"/>
              <a:t>воспитывая дочь, нужно начинать с себя</a:t>
            </a:r>
            <a:r>
              <a:rPr lang="ru-RU" sz="2800" dirty="0"/>
              <a:t>.</a:t>
            </a:r>
          </a:p>
          <a:p>
            <a:pPr marL="3175" indent="355600"/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73733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142984"/>
            <a:ext cx="8501122" cy="928694"/>
          </a:xfrm>
        </p:spPr>
        <p:txBody>
          <a:bodyPr>
            <a:noAutofit/>
          </a:bodyPr>
          <a:lstStyle/>
          <a:p>
            <a:r>
              <a:rPr lang="ru-RU" sz="3200" b="1" dirty="0"/>
              <a:t>Воспитываем девочку </a:t>
            </a:r>
            <a:br>
              <a:rPr lang="ru-RU" sz="3200" b="1" dirty="0"/>
            </a:br>
            <a:r>
              <a:rPr lang="ru-RU" sz="3200" i="1" dirty="0"/>
              <a:t>Окружить красотой </a:t>
            </a: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928802"/>
            <a:ext cx="8472518" cy="4214842"/>
          </a:xfrm>
        </p:spPr>
        <p:txBody>
          <a:bodyPr>
            <a:normAutofit/>
          </a:bodyPr>
          <a:lstStyle/>
          <a:p>
            <a:pPr algn="just" fontAlgn="base"/>
            <a:r>
              <a:rPr lang="ru-RU" sz="2800" b="1" i="1" dirty="0"/>
              <a:t> </a:t>
            </a:r>
            <a:r>
              <a:rPr lang="ru-RU" sz="3600" dirty="0"/>
              <a:t>Чтобы у нее был хороший вкус вокруг нее должно быть все красивым. Кровать, дизайн комнаты, одежда, все должно быть эстетичным, нежным. Это всевозможные рюши, банты, блестки, бусы, нежные цвета, красивые игрушки.</a:t>
            </a:r>
          </a:p>
          <a:p>
            <a:pPr marL="3175" indent="355600"/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0"/>
            <a:ext cx="4252914" cy="48576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20273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501122" cy="785818"/>
          </a:xfrm>
        </p:spPr>
        <p:txBody>
          <a:bodyPr>
            <a:noAutofit/>
          </a:bodyPr>
          <a:lstStyle/>
          <a:p>
            <a:r>
              <a:rPr lang="ru-RU" sz="3200" b="1" dirty="0"/>
              <a:t>Воспитываем девочку </a:t>
            </a:r>
            <a:br>
              <a:rPr lang="ru-RU" sz="3200" b="1" dirty="0"/>
            </a:br>
            <a:r>
              <a:rPr lang="ru-RU" sz="3200" i="1" dirty="0"/>
              <a:t>Особое отношение к волосам девочки </a:t>
            </a: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472518" cy="4714908"/>
          </a:xfrm>
        </p:spPr>
        <p:txBody>
          <a:bodyPr>
            <a:normAutofit lnSpcReduction="10000"/>
          </a:bodyPr>
          <a:lstStyle/>
          <a:p>
            <a:pPr algn="just" fontAlgn="base"/>
            <a:r>
              <a:rPr lang="ru-RU" sz="2800" b="1" i="1" dirty="0"/>
              <a:t> </a:t>
            </a:r>
            <a:r>
              <a:rPr lang="ru-RU" sz="3600" dirty="0"/>
              <a:t>Длинные красивые волосы – это особенность девочки. К волосам нужно относиться с особым вниманием, потому что считается, что в них сила женщины. </a:t>
            </a:r>
            <a:r>
              <a:rPr lang="ru-RU" sz="3600" b="1" dirty="0"/>
              <a:t>Волосы всегда должны быть ухожены. Никогда не стригите девочку, если она не хочет</a:t>
            </a:r>
            <a:r>
              <a:rPr lang="ru-RU" sz="3600" dirty="0"/>
              <a:t>. Покупайте ей всегда красивые заколки, банты, ободки. Делайте ей красивые прически.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0"/>
            <a:ext cx="7715304" cy="357166"/>
          </a:xfrm>
          <a:prstGeom prst="rect">
            <a:avLst/>
          </a:prstGeom>
        </p:spPr>
        <p:txBody>
          <a:bodyPr vert="horz" lIns="0" tIns="45720" rIns="0" bIns="0" anchor="b">
            <a:normAutofit fontScale="925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49618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501122" cy="785818"/>
          </a:xfrm>
        </p:spPr>
        <p:txBody>
          <a:bodyPr>
            <a:noAutofit/>
          </a:bodyPr>
          <a:lstStyle/>
          <a:p>
            <a:r>
              <a:rPr lang="ru-RU" sz="3200" b="1" dirty="0"/>
              <a:t>Воспитываем девочку </a:t>
            </a:r>
            <a:br>
              <a:rPr lang="ru-RU" sz="3200" b="1" dirty="0"/>
            </a:br>
            <a:r>
              <a:rPr lang="ru-RU" sz="3200" i="1" dirty="0"/>
              <a:t>Папа важный в ее жизни человек </a:t>
            </a: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472518" cy="4714908"/>
          </a:xfrm>
        </p:spPr>
        <p:txBody>
          <a:bodyPr>
            <a:normAutofit fontScale="85000" lnSpcReduction="20000"/>
          </a:bodyPr>
          <a:lstStyle/>
          <a:p>
            <a:pPr algn="just" fontAlgn="base"/>
            <a:r>
              <a:rPr lang="ru-RU" sz="2800" b="1" i="1" dirty="0"/>
              <a:t> </a:t>
            </a:r>
            <a:r>
              <a:rPr lang="ru-RU" sz="3600" dirty="0"/>
              <a:t>Если отец хорошо относится к дочери, то он обеспечивает ей счастливую судьбу. В будущем она будет искать партнера, который будет относиться к ней с уважением и любовью. </a:t>
            </a:r>
            <a:r>
              <a:rPr lang="ru-RU" sz="3600" b="1" dirty="0"/>
              <a:t>Именно от папы девочка должна узнать, что она красива. Это повысит ее самооценку</a:t>
            </a:r>
            <a:r>
              <a:rPr lang="ru-RU" sz="3600" dirty="0"/>
              <a:t>. Если по какой-то причине отца нет у девочки, то нужно обеспечить незримое присутствие отца. Например, «Если бы папа был с нами, он бы удивился, насколько ты красива».</a:t>
            </a:r>
          </a:p>
          <a:p>
            <a:pPr algn="just" fontAlgn="base"/>
            <a:endParaRPr lang="ru-RU" sz="36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0"/>
            <a:ext cx="7715304" cy="357166"/>
          </a:xfrm>
          <a:prstGeom prst="rect">
            <a:avLst/>
          </a:prstGeom>
        </p:spPr>
        <p:txBody>
          <a:bodyPr vert="horz" lIns="0" tIns="45720" rIns="0" bIns="0" anchor="b">
            <a:normAutofit fontScale="925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43731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501122" cy="785818"/>
          </a:xfrm>
        </p:spPr>
        <p:txBody>
          <a:bodyPr>
            <a:noAutofit/>
          </a:bodyPr>
          <a:lstStyle/>
          <a:p>
            <a:r>
              <a:rPr lang="ru-RU" sz="3200" b="1" dirty="0"/>
              <a:t>Воспитываем девочку </a:t>
            </a:r>
            <a:br>
              <a:rPr lang="ru-RU" sz="3200" b="1" dirty="0"/>
            </a:br>
            <a:r>
              <a:rPr lang="ru-RU" sz="3200" i="1" dirty="0"/>
              <a:t>Нужно научить ее защищать себя </a:t>
            </a: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472518" cy="4714908"/>
          </a:xfrm>
        </p:spPr>
        <p:txBody>
          <a:bodyPr>
            <a:normAutofit/>
          </a:bodyPr>
          <a:lstStyle/>
          <a:p>
            <a:pPr fontAlgn="base"/>
            <a:r>
              <a:rPr lang="ru-RU" sz="2800" b="1" i="1" dirty="0"/>
              <a:t> </a:t>
            </a:r>
            <a:r>
              <a:rPr lang="ru-RU" dirty="0"/>
              <a:t>Любой родитель мечтает, чтобы ребенок был послушный и покладистый. Нужно дать ей возможность защищать себя и отстаивать свои интересы, чтобы она не была ведомой.</a:t>
            </a:r>
          </a:p>
          <a:p>
            <a:pPr fontAlgn="base"/>
            <a:r>
              <a:rPr lang="ru-RU" dirty="0"/>
              <a:t>Например, если ей не нравиться платье, дайте ей возможность сказать «Нет». Учите ее выражать свои чувства.</a:t>
            </a:r>
          </a:p>
          <a:p>
            <a:pPr algn="just" fontAlgn="base"/>
            <a:endParaRPr lang="ru-RU" sz="36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0"/>
            <a:ext cx="7715304" cy="357166"/>
          </a:xfrm>
          <a:prstGeom prst="rect">
            <a:avLst/>
          </a:prstGeom>
        </p:spPr>
        <p:txBody>
          <a:bodyPr vert="horz" lIns="0" tIns="45720" rIns="0" bIns="0" anchor="b">
            <a:normAutofit fontScale="925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Школа приемных родителей</a:t>
            </a:r>
          </a:p>
        </p:txBody>
      </p:sp>
      <p:pic>
        <p:nvPicPr>
          <p:cNvPr id="5" name="Picture 2" descr="C:\Documents and Settings\Психолог\Рабочий стол\для оберег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0066" cy="583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94761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464"/>
            <a:ext cx="9149961" cy="685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974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4444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036495" cy="70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0845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926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1581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7697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13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cf3.ppt-online.org/files3/slide/p/pRvzE3BMNTlF6jZJGYygDdAKiu5tb71fO2cQqx/slide-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14153" cy="730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8155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cf3.ppt-online.org/files3/slide/p/pRvzE3BMNTlF6jZJGYygDdAKiu5tb71fO2cQqx/slide-1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3749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cf3.ppt-online.org/files3/slide/p/pRvzE3BMNTlF6jZJGYygDdAKiu5tb71fO2cQqx/slide-1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033" y="0"/>
            <a:ext cx="9181682" cy="690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2497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764704"/>
            <a:ext cx="864096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200" b="1" i="1" dirty="0"/>
              <a:t>Возраст 14 лет и старше:</a:t>
            </a:r>
            <a:endParaRPr lang="ru-RU" sz="2200" dirty="0"/>
          </a:p>
          <a:p>
            <a:pPr algn="just"/>
            <a:r>
              <a:rPr lang="ru-RU" sz="2200" dirty="0"/>
              <a:t>В этом возрасте воспитывать ребенка уже поздно, с ним нужно дружить, и основы этой дружбы уже должны быть выстроены, сейчас родители пожинают плоды своего воспитания в прошлом.</a:t>
            </a:r>
          </a:p>
          <a:p>
            <a:pPr algn="just"/>
            <a:r>
              <a:rPr lang="ru-RU" sz="2200" dirty="0"/>
              <a:t>Это очень сложный возраст для ребенка – он отчаянно нуждается в поддержке, но при этом отрицает все авторитеты, особенно родительский. В это время на первый план выходят друзья, наставники вне семьи.</a:t>
            </a:r>
          </a:p>
          <a:p>
            <a:pPr algn="just"/>
            <a:r>
              <a:rPr lang="ru-RU" sz="2200" dirty="0"/>
              <a:t>Именно в этот момент ребенок выбирает, по какому пути он будет идти дальше – по пути наслаждения и разрушения, либо по пути созидания и обучения. И это зависит от того, какое окружение будет у ребенка к этому моменту – сильные духом люди, с которыми он дружит и общается или «местные герои», которые призывают его «быть крутым и все попробовать».</a:t>
            </a:r>
          </a:p>
          <a:p>
            <a:pPr algn="just"/>
            <a:r>
              <a:rPr lang="ru-RU" sz="2200" dirty="0"/>
              <a:t>Это окружение создают родители -  с кем они общаются, какие ценности проповедуют сами, все это будет впитывать или отвергать ребенок.</a:t>
            </a:r>
          </a:p>
        </p:txBody>
      </p:sp>
    </p:spTree>
    <p:extLst>
      <p:ext uri="{BB962C8B-B14F-4D97-AF65-F5344CB8AC3E}">
        <p14:creationId xmlns:p14="http://schemas.microsoft.com/office/powerpoint/2010/main" val="25470518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Формула доверия подростку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7" y="2967334"/>
            <a:ext cx="743511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indent="355600" algn="ctr">
              <a:buNone/>
            </a:pPr>
            <a:r>
              <a:rPr lang="ru-RU" sz="4000" b="1" dirty="0">
                <a:solidFill>
                  <a:srgbClr val="FF0000"/>
                </a:solidFill>
              </a:rPr>
              <a:t>«Я люблю тебя и приму таким, как ты есть, и ты всегда можешь найти мою поддержку, что бы у тебя не произошло».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6224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928662" y="332656"/>
            <a:ext cx="7315200" cy="936104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Разрушение традиционных стереотипов поведения</a:t>
            </a:r>
            <a:br>
              <a:rPr lang="ru-RU" sz="240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400">
                <a:solidFill>
                  <a:srgbClr val="000066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женского                мужского</a:t>
            </a:r>
            <a:endParaRPr lang="ru-RU" sz="2400" dirty="0">
              <a:solidFill>
                <a:srgbClr val="000066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457200" y="1268760"/>
            <a:ext cx="4038600" cy="5255865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Курение и сквернословие;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Лидирующие положения среди мужчин;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Стираются границы между "женскими" и "мужскими" профессиями. </a:t>
            </a:r>
          </a:p>
        </p:txBody>
      </p:sp>
      <p:pic>
        <p:nvPicPr>
          <p:cNvPr id="5" name="popup_img" descr="1322603111%5F021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71472" y="3857628"/>
            <a:ext cx="3786214" cy="21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10072" y="4429132"/>
            <a:ext cx="4176770" cy="2308324"/>
          </a:xfrm>
          <a:prstGeom prst="rect">
            <a:avLst/>
          </a:prstGeom>
          <a:solidFill>
            <a:srgbClr val="FFCCCC"/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«Так вырастает дитя –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оно непременно станет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прекрасным и добрым,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если не найдётся тот,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кто этому помешает.....»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            Герман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Брох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10072" y="1268760"/>
            <a:ext cx="4426424" cy="308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Утрачивают способность играть правильную роль в браке;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 "добытчиков" они постепенно превращаются в "потребителей»;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Все обязанности по воспитанию детей они перекладывают на женские плечи.</a:t>
            </a:r>
          </a:p>
        </p:txBody>
      </p:sp>
    </p:spTree>
    <p:extLst>
      <p:ext uri="{BB962C8B-B14F-4D97-AF65-F5344CB8AC3E}">
        <p14:creationId xmlns:p14="http://schemas.microsoft.com/office/powerpoint/2010/main" val="4104167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1520" y="1411110"/>
            <a:ext cx="8568952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25262C"/>
                </a:solidFill>
                <a:effectLst/>
                <a:latin typeface="Circe"/>
              </a:rPr>
              <a:t>Стереотипы не помогают интегрироваться в общество, а только ограничивают мальчиков и девочек.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rgbClr val="25262C"/>
              </a:solidFill>
              <a:effectLst/>
              <a:latin typeface="Circe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‍</a:t>
            </a:r>
            <a:r>
              <a:rPr kumimoji="0" lang="ru-RU" altLang="ru-RU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«Частый спор среди родителей — стоит ли разрешать мальчику играть в куклы, а девочкам в машинки? Некоторых пугает мысль, что мальчик прокатит детскую коляску на площадке. Ведь нянчиться с детьми — “девчачья обязанность”. Тем самым взрослые не дают мальчику примерить на себя роль отца, и как следствие  мужчины принимают гораздо меньше участия в воспитании детей».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                                                                                                              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1853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gray">
          <a:xfrm>
            <a:off x="3357554" y="527534"/>
            <a:ext cx="5519734" cy="1677330"/>
          </a:xfrm>
          <a:prstGeom prst="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eaLnBrk="1" hangingPunct="1">
              <a:buFont typeface="Wingdings" pitchFamily="2" charset="2"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Разделение людей на мужчин и женщин является центральной установкой восприятия нами различий, имеющихся в психике и поведении человека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Picture 1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96422" y="560936"/>
            <a:ext cx="2189628" cy="1787944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23528" y="2780928"/>
            <a:ext cx="8553760" cy="382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первую очередь ответственность за воспитание будущего мужчины или будущей женщины лежит на семье.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Созерцая гармоничную семью, ребёнок учится уважать индивидуальность каждого родителя. Мама почитаема и уважаема как женщина; она не повышает голос и не критикует мужа в присутствии детей; она внимательна к старшим, а детей окружает теплом и заботой. Папа же авторитетен и силён; уверен и спокоен; преисполнен ответственности и в меру строг с домочадцами. И если семья - это модель мира, то папа - это воплощение бога: справедливого и несущего ответственность за семью.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541147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692696"/>
            <a:ext cx="8784977" cy="5888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Помните, что у вас не просто ребёнок, а </a:t>
            </a:r>
            <a:r>
              <a:rPr lang="ru-RU" sz="2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или </a:t>
            </a:r>
            <a:r>
              <a:rPr lang="ru-RU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девочка,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каждый из них нуждается в индивидуальном подходе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Никогда не сравнивайте разнополых детей и тем более не ставьте в пример другим.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переусердствуйте, воспитывая как мальчика, так и девочку, дайте детям право выбора, время подумать самим.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рассказывайте мальчику всего до конца, давая какое-либо задание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девочке не забудьте на личном примере продемонстрировать то, что от неё требуется.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вы пытаетесь что-то объяснить мальчику, не забывайте не только рассказывать, но и показывать.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Пытаясь отругать за что-то девочку, сначала объясните ей, в чём она не права, а высказывать всё и сразу не спешите.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Ругая мальчика, коротко и ясно изложите, что конкретно вас не устраивает, иначе через некоторое время он просто перестанет вас слышать и слушать.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5855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51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836712"/>
            <a:ext cx="8424937" cy="5526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Мальчики и девочки по-разному устают: </a:t>
            </a:r>
            <a:r>
              <a:rPr lang="ru-RU" sz="2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девочки истощаются эмоционально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2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мальчики интеллектуально</a:t>
            </a: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ругать одинаково в такой ситуации бессмысленно.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случае неудачи не позволяйте себе нервничать, этим вы оградите ребёнка от излишних переживаний и паники, ведь для него все выглядит гораздо серьёзней, чем для вас.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Учитесь терпению, в том числе и у своего малыша.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Постарайтесь объяснить ребенку, что ошибаться иногда даже нужно.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Постарайтесь понять, тоже ребёнок тоже личность и то, что он будет похож на вас, совсем не обязательно.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Помогите детям найти разгадку самостоятельно, а не преподносите ее «на блюдечке», чтобы сэкономить время и силы, детям нравится сам процесс, результат для них пока на втором месте.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0446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66651-A3D4-4BA6-867B-A9AE912EFFC8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15027" y="1628800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18983" y="642919"/>
            <a:ext cx="7416824" cy="391491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Bookman Old Style" pitchFamily="18" charset="0"/>
                <a:ea typeface="Calibri"/>
                <a:cs typeface="Times New Roman"/>
              </a:rPr>
              <a:t>Мальчик и девочка – это два разных мира. Постараемся понять и принять наших мальчишек и девчонок такими, какие они есть. Такими разными и по-своему прекрасными, какими создала их природа. 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Bookman Old Style" pitchFamily="18" charset="0"/>
                <a:ea typeface="Calibri"/>
                <a:cs typeface="Times New Roman"/>
              </a:rPr>
              <a:t>А вот удастся ли сохранить, раскрыть, развить эти задатки, не повредить, не сломать – зависит только от нас с вами.</a:t>
            </a:r>
          </a:p>
        </p:txBody>
      </p:sp>
      <p:pic>
        <p:nvPicPr>
          <p:cNvPr id="5" name="Picture 2" descr="C:\Documents and Settings\никс\Рабочий стол\фото для презент\1361318180_osnovnye-otlichiya-mezhdu-detmi-raznyh-polov-1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4678" y="4500570"/>
            <a:ext cx="2665417" cy="19288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543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A97D70-531F-40F3-9959-B878DF832CCA}" type="slidenum">
              <a:rPr lang="ru-RU"/>
              <a:pPr>
                <a:defRPr/>
              </a:pPr>
              <a:t>53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7365" y="620689"/>
            <a:ext cx="6417734" cy="648071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Благодарю за внимание</a:t>
            </a:r>
            <a:r>
              <a:rPr lang="ru-RU" sz="4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pic>
        <p:nvPicPr>
          <p:cNvPr id="34820" name="Рисунок 5" descr="C:\Users\user1\Desktop\Семинар на город\фото гендер\P409005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55374">
            <a:off x="2055813" y="2073275"/>
            <a:ext cx="5421312" cy="37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838</TotalTime>
  <Words>3634</Words>
  <Application>Microsoft Office PowerPoint</Application>
  <PresentationFormat>Экран (4:3)</PresentationFormat>
  <Paragraphs>209</Paragraphs>
  <Slides>53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4" baseType="lpstr">
      <vt:lpstr>Arial</vt:lpstr>
      <vt:lpstr>Bookman Old Style</vt:lpstr>
      <vt:lpstr>Calibri</vt:lpstr>
      <vt:lpstr>Candara</vt:lpstr>
      <vt:lpstr>Circe</vt:lpstr>
      <vt:lpstr>Courier New</vt:lpstr>
      <vt:lpstr>Symbol</vt:lpstr>
      <vt:lpstr>Times New Roman</vt:lpstr>
      <vt:lpstr>Wingdings</vt:lpstr>
      <vt:lpstr>Wingdings 2</vt:lpstr>
      <vt:lpstr>Волна</vt:lpstr>
      <vt:lpstr>Презентация PowerPoint</vt:lpstr>
      <vt:lpstr>СООТНОШЕНИЕ ПОНЯТИЙ «ПОЛ» И « ГЕНДЕР»</vt:lpstr>
      <vt:lpstr>Гендерное воспитание – это </vt:lpstr>
      <vt:lpstr>Презентация PowerPoint</vt:lpstr>
      <vt:lpstr>Презентация PowerPoint</vt:lpstr>
      <vt:lpstr>Этапы полоролевого развития</vt:lpstr>
      <vt:lpstr>Актуальность гендерного воспитания  </vt:lpstr>
      <vt:lpstr>Целью гендерного подхода</vt:lpstr>
      <vt:lpstr>Различия в психике и поведении детей</vt:lpstr>
      <vt:lpstr>Презентация PowerPoint</vt:lpstr>
      <vt:lpstr>Презентация PowerPoint</vt:lpstr>
      <vt:lpstr>Презентация PowerPoint</vt:lpstr>
      <vt:lpstr>Презентация PowerPoint</vt:lpstr>
      <vt:lpstr>«Поздравляю, у вас мальчик!»</vt:lpstr>
      <vt:lpstr>Воспитываем мальчика</vt:lpstr>
      <vt:lpstr>Воспитываем мальчика</vt:lpstr>
      <vt:lpstr>Воспитываем мальчика</vt:lpstr>
      <vt:lpstr>Воспитываем мальчика</vt:lpstr>
      <vt:lpstr>Воспитываем мальчика</vt:lpstr>
      <vt:lpstr>Ситуация</vt:lpstr>
      <vt:lpstr>Воспитываем мальчика</vt:lpstr>
      <vt:lpstr>Формула доверия подростку </vt:lpstr>
      <vt:lpstr>«Поздравляю, у вас девочка»</vt:lpstr>
      <vt:lpstr>Воспитываем девочку: от трех до семи</vt:lpstr>
      <vt:lpstr>Воспитываем девочку: от трех до семи</vt:lpstr>
      <vt:lpstr>Воспитываем девочку: от трех до семи</vt:lpstr>
      <vt:lpstr>Воспитываем девочку: от трех до семи</vt:lpstr>
      <vt:lpstr>Воспитываем девочку  Роль мамы в жизни девочки </vt:lpstr>
      <vt:lpstr>Воспитываем девочку  Девочка – маленькая богиня  </vt:lpstr>
      <vt:lpstr>Воспитываем девочку  Взаимоотношения мамы и папы – это будущая модель ее семьи   </vt:lpstr>
      <vt:lpstr>Воспитываем девочку  Окружить красотой    </vt:lpstr>
      <vt:lpstr>Воспитываем девочку  Особое отношение к волосам девочки    </vt:lpstr>
      <vt:lpstr>Воспитываем девочку  Папа важный в ее жизни человек    </vt:lpstr>
      <vt:lpstr>Воспитываем девочку  Нужно научить ее защищать себя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Формула доверия подростку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Гендерный подход в воспитании дошкольников</dc:title>
  <dc:creator>user1</dc:creator>
  <cp:lastModifiedBy>Екатерина Чимутова</cp:lastModifiedBy>
  <cp:revision>84</cp:revision>
  <dcterms:created xsi:type="dcterms:W3CDTF">2013-02-11T09:14:53Z</dcterms:created>
  <dcterms:modified xsi:type="dcterms:W3CDTF">2026-08-25T18:29:37Z</dcterms:modified>
</cp:coreProperties>
</file>