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undo custSel addSld delSld modSld">
      <pc:chgData name="Екатерина Чимутова" userId="4e1c11216741eefa" providerId="LiveId" clId="{E01BB03D-4D9F-4CF2-BCCB-B77BB2E13832}" dt="2026-08-25T18:19:10.994" v="68" actId="1076"/>
      <pc:docMkLst>
        <pc:docMk/>
      </pc:docMkLst>
      <pc:sldChg chg="delSp mod">
        <pc:chgData name="Екатерина Чимутова" userId="4e1c11216741eefa" providerId="LiveId" clId="{E01BB03D-4D9F-4CF2-BCCB-B77BB2E13832}" dt="2026-08-25T18:17:49.906" v="0" actId="478"/>
        <pc:sldMkLst>
          <pc:docMk/>
          <pc:sldMk cId="0" sldId="257"/>
        </pc:sldMkLst>
        <pc:picChg chg="del">
          <ac:chgData name="Екатерина Чимутова" userId="4e1c11216741eefa" providerId="LiveId" clId="{E01BB03D-4D9F-4CF2-BCCB-B77BB2E13832}" dt="2026-08-25T18:17:49.906" v="0" actId="478"/>
          <ac:picMkLst>
            <pc:docMk/>
            <pc:sldMk cId="0" sldId="257"/>
            <ac:picMk id="4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8-25T18:18:15.975" v="22" actId="255"/>
        <pc:sldMkLst>
          <pc:docMk/>
          <pc:sldMk cId="0" sldId="258"/>
        </pc:sldMkLst>
        <pc:spChg chg="mod">
          <ac:chgData name="Екатерина Чимутова" userId="4e1c11216741eefa" providerId="LiveId" clId="{E01BB03D-4D9F-4CF2-BCCB-B77BB2E13832}" dt="2026-08-25T18:18:15.975" v="22" actId="255"/>
          <ac:spMkLst>
            <pc:docMk/>
            <pc:sldMk cId="0" sldId="258"/>
            <ac:spMk id="819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8-25T18:17:51.684" v="1" actId="478"/>
          <ac:picMkLst>
            <pc:docMk/>
            <pc:sldMk cId="0" sldId="258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7:52.627" v="3" actId="478"/>
          <ac:picMkLst>
            <pc:docMk/>
            <pc:sldMk cId="0" sldId="258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7:52.185" v="2" actId="478"/>
          <ac:picMkLst>
            <pc:docMk/>
            <pc:sldMk cId="0" sldId="258"/>
            <ac:picMk id="6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8:18:18.963" v="23" actId="478"/>
        <pc:sldMkLst>
          <pc:docMk/>
          <pc:sldMk cId="0" sldId="259"/>
        </pc:sldMkLst>
        <pc:picChg chg="del">
          <ac:chgData name="Екатерина Чимутова" userId="4e1c11216741eefa" providerId="LiveId" clId="{E01BB03D-4D9F-4CF2-BCCB-B77BB2E13832}" dt="2026-08-25T18:18:18.963" v="23" actId="478"/>
          <ac:picMkLst>
            <pc:docMk/>
            <pc:sldMk cId="0" sldId="259"/>
            <ac:picMk id="4" creationId="{00000000-0000-0000-0000-000000000000}"/>
          </ac:picMkLst>
        </pc:picChg>
      </pc:sldChg>
      <pc:sldChg chg="delSp modSp add del mod">
        <pc:chgData name="Екатерина Чимутова" userId="4e1c11216741eefa" providerId="LiveId" clId="{E01BB03D-4D9F-4CF2-BCCB-B77BB2E13832}" dt="2026-08-25T18:18:46.677" v="43" actId="1076"/>
        <pc:sldMkLst>
          <pc:docMk/>
          <pc:sldMk cId="0" sldId="260"/>
        </pc:sldMkLst>
        <pc:spChg chg="mod">
          <ac:chgData name="Екатерина Чимутова" userId="4e1c11216741eefa" providerId="LiveId" clId="{E01BB03D-4D9F-4CF2-BCCB-B77BB2E13832}" dt="2026-08-25T18:18:46.677" v="43" actId="1076"/>
          <ac:spMkLst>
            <pc:docMk/>
            <pc:sldMk cId="0" sldId="260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8-25T18:18:23.998" v="24" actId="478"/>
          <ac:picMkLst>
            <pc:docMk/>
            <pc:sldMk cId="0" sldId="260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8:24.434" v="25" actId="478"/>
          <ac:picMkLst>
            <pc:docMk/>
            <pc:sldMk cId="0" sldId="260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8:24.997" v="26" actId="478"/>
          <ac:picMkLst>
            <pc:docMk/>
            <pc:sldMk cId="0" sldId="260"/>
            <ac:picMk id="7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8-25T18:18:58.116" v="62" actId="1076"/>
        <pc:sldMkLst>
          <pc:docMk/>
          <pc:sldMk cId="0" sldId="261"/>
        </pc:sldMkLst>
        <pc:spChg chg="mod">
          <ac:chgData name="Екатерина Чимутова" userId="4e1c11216741eefa" providerId="LiveId" clId="{E01BB03D-4D9F-4CF2-BCCB-B77BB2E13832}" dt="2026-08-25T18:18:58.116" v="62" actId="1076"/>
          <ac:spMkLst>
            <pc:docMk/>
            <pc:sldMk cId="0" sldId="261"/>
            <ac:spMk id="2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8-25T18:18:50.008" v="46" actId="478"/>
          <ac:picMkLst>
            <pc:docMk/>
            <pc:sldMk cId="0" sldId="261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8:49.109" v="44" actId="478"/>
          <ac:picMkLst>
            <pc:docMk/>
            <pc:sldMk cId="0" sldId="261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8:49.500" v="45" actId="478"/>
          <ac:picMkLst>
            <pc:docMk/>
            <pc:sldMk cId="0" sldId="261"/>
            <ac:picMk id="6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8-25T18:19:10.994" v="68" actId="1076"/>
        <pc:sldMkLst>
          <pc:docMk/>
          <pc:sldMk cId="0" sldId="262"/>
        </pc:sldMkLst>
        <pc:spChg chg="mod">
          <ac:chgData name="Екатерина Чимутова" userId="4e1c11216741eefa" providerId="LiveId" clId="{E01BB03D-4D9F-4CF2-BCCB-B77BB2E13832}" dt="2026-08-25T18:19:10.994" v="68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8-25T18:19:07.016" v="67" actId="1076"/>
          <ac:spMkLst>
            <pc:docMk/>
            <pc:sldMk cId="0" sldId="262"/>
            <ac:spMk id="7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8-25T18:19:01.212" v="65" actId="478"/>
          <ac:picMkLst>
            <pc:docMk/>
            <pc:sldMk cId="0" sldId="262"/>
            <ac:picMk id="1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9:00.806" v="64" actId="478"/>
          <ac:picMkLst>
            <pc:docMk/>
            <pc:sldMk cId="0" sldId="262"/>
            <ac:picMk id="1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8:19:00.344" v="63" actId="478"/>
          <ac:picMkLst>
            <pc:docMk/>
            <pc:sldMk cId="0" sldId="262"/>
            <ac:picMk id="12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78297244094489"/>
          <c:y val="5.6210875984251958E-2"/>
          <c:w val="0.53204511154855683"/>
          <c:h val="0.794802165354330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Первичная диагностика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Высокий 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</c:v>
                </c:pt>
                <c:pt idx="1">
                  <c:v>0.2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09-43FE-BB07-92C81F1F58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Промежуточная диагностика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Высокий 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0.2</c:v>
                </c:pt>
                <c:pt idx="1">
                  <c:v>0.60000000000000031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09-43FE-BB07-92C81F1F5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8346752"/>
        <c:axId val="148348288"/>
        <c:axId val="0"/>
      </c:bar3DChart>
      <c:catAx>
        <c:axId val="14834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8348288"/>
        <c:crosses val="autoZero"/>
        <c:auto val="1"/>
        <c:lblAlgn val="ctr"/>
        <c:lblOffset val="100"/>
        <c:noMultiLvlLbl val="0"/>
      </c:catAx>
      <c:valAx>
        <c:axId val="1483482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83467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Первичная диагностика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</c:v>
                </c:pt>
                <c:pt idx="1">
                  <c:v>0.4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58-4ECB-8F98-154C391AA2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Промежуточная диагностика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0.30000000000000016</c:v>
                </c:pt>
                <c:pt idx="1">
                  <c:v>0.60000000000000031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58-4ECB-8F98-154C391AA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9270528"/>
        <c:axId val="149272064"/>
        <c:axId val="0"/>
      </c:bar3DChart>
      <c:catAx>
        <c:axId val="14927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272064"/>
        <c:crosses val="autoZero"/>
        <c:auto val="1"/>
        <c:lblAlgn val="ctr"/>
        <c:lblOffset val="100"/>
        <c:noMultiLvlLbl val="0"/>
      </c:catAx>
      <c:valAx>
        <c:axId val="14927206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492705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63F9B-BFB0-47A3-B802-081B2EE158F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E8CBC-235F-4076-8CD8-67AF9EB1DE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8CBC-235F-4076-8CD8-67AF9EB1DEC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E8CBC-235F-4076-8CD8-67AF9EB1DEC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95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оверие лого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4612" y="-285776"/>
            <a:ext cx="3500438" cy="35004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57422" y="250030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астра"/>
              </a:rPr>
              <a:t>Областное государственное  автономное</a:t>
            </a:r>
          </a:p>
          <a:p>
            <a:pPr algn="ctr"/>
            <a:r>
              <a:rPr lang="ru-RU" sz="1600" b="1" dirty="0">
                <a:latin typeface="астра"/>
              </a:rPr>
              <a:t>учреждение</a:t>
            </a:r>
          </a:p>
          <a:p>
            <a:pPr algn="ctr"/>
            <a:r>
              <a:rPr lang="ru-RU" sz="1600" b="1" dirty="0">
                <a:latin typeface="астра"/>
              </a:rPr>
              <a:t>социального обслуживания</a:t>
            </a:r>
          </a:p>
          <a:p>
            <a:pPr algn="ctr"/>
            <a:r>
              <a:rPr lang="ru-RU" sz="1600" b="1" dirty="0">
                <a:latin typeface="астра"/>
              </a:rPr>
              <a:t>«Комплексный центр социального обслуживания</a:t>
            </a:r>
          </a:p>
          <a:p>
            <a:pPr algn="ctr"/>
            <a:r>
              <a:rPr lang="ru-RU" sz="1600" b="1" dirty="0">
                <a:latin typeface="астра"/>
              </a:rPr>
              <a:t>«Доверие»</a:t>
            </a:r>
          </a:p>
          <a:p>
            <a:pPr algn="ctr"/>
            <a:r>
              <a:rPr lang="ru-RU" sz="1600" b="1" dirty="0">
                <a:latin typeface="астра"/>
              </a:rPr>
              <a:t>Ульяновской области</a:t>
            </a:r>
          </a:p>
          <a:p>
            <a:pPr algn="ctr"/>
            <a:r>
              <a:rPr lang="ru-RU" sz="1600" b="1" dirty="0">
                <a:latin typeface="астра"/>
              </a:rPr>
              <a:t>отделение  реабилитации детей с</a:t>
            </a:r>
          </a:p>
          <a:p>
            <a:pPr algn="ctr"/>
            <a:r>
              <a:rPr lang="ru-RU" sz="1600" b="1" dirty="0">
                <a:latin typeface="астра"/>
              </a:rPr>
              <a:t>ограниченными возможностями здоровья и</a:t>
            </a:r>
          </a:p>
          <a:p>
            <a:pPr algn="ctr"/>
            <a:r>
              <a:rPr lang="ru-RU" sz="1600" b="1" dirty="0">
                <a:latin typeface="астра"/>
              </a:rPr>
              <a:t>инвалидностью и молодых инвалидов М</a:t>
            </a:r>
          </a:p>
          <a:p>
            <a:pPr algn="ctr"/>
            <a:r>
              <a:rPr lang="ru-RU" sz="1600" b="1" dirty="0">
                <a:latin typeface="астра"/>
              </a:rPr>
              <a:t> по Чердаклинскому району</a:t>
            </a:r>
          </a:p>
        </p:txBody>
      </p:sp>
      <p:pic>
        <p:nvPicPr>
          <p:cNvPr id="3" name="Рисунок 2" descr="Наш логотип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388" y="642918"/>
            <a:ext cx="1495416" cy="1495416"/>
          </a:xfrm>
          <a:prstGeom prst="rect">
            <a:avLst/>
          </a:prstGeom>
        </p:spPr>
      </p:pic>
      <p:pic>
        <p:nvPicPr>
          <p:cNvPr id="7" name="Рисунок 6" descr="нацпроект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34" y="642918"/>
            <a:ext cx="2643206" cy="1611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00034" y="500042"/>
            <a:ext cx="7730065" cy="954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Номинация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Лучшая практика по социальной реабилитации и </a:t>
            </a: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абилитации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 инвалидов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785926"/>
            <a:ext cx="50006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астра"/>
              </a:rPr>
              <a:t>Областное государственное  автономное</a:t>
            </a:r>
          </a:p>
          <a:p>
            <a:pPr algn="ctr"/>
            <a:r>
              <a:rPr lang="ru-RU" dirty="0">
                <a:latin typeface="астра"/>
              </a:rPr>
              <a:t>учреждение</a:t>
            </a:r>
          </a:p>
          <a:p>
            <a:pPr algn="ctr"/>
            <a:r>
              <a:rPr lang="ru-RU" dirty="0">
                <a:latin typeface="астра"/>
              </a:rPr>
              <a:t>социального обслуживания</a:t>
            </a:r>
          </a:p>
          <a:p>
            <a:pPr algn="ctr"/>
            <a:r>
              <a:rPr lang="ru-RU" dirty="0">
                <a:latin typeface="астра"/>
              </a:rPr>
              <a:t>«Комплексный центр социального обслуживания</a:t>
            </a:r>
          </a:p>
          <a:p>
            <a:pPr algn="ctr"/>
            <a:r>
              <a:rPr lang="ru-RU" dirty="0">
                <a:latin typeface="астра"/>
              </a:rPr>
              <a:t>«Доверие»</a:t>
            </a:r>
          </a:p>
          <a:p>
            <a:pPr algn="ctr"/>
            <a:r>
              <a:rPr lang="ru-RU" dirty="0">
                <a:latin typeface="астра"/>
              </a:rPr>
              <a:t> Ульяновской области</a:t>
            </a:r>
          </a:p>
          <a:p>
            <a:pPr algn="ctr"/>
            <a:r>
              <a:rPr lang="ru-RU" dirty="0">
                <a:latin typeface="астра"/>
              </a:rPr>
              <a:t>отделение  реабилитации детей с</a:t>
            </a:r>
          </a:p>
          <a:p>
            <a:pPr algn="ctr"/>
            <a:r>
              <a:rPr lang="ru-RU" dirty="0">
                <a:latin typeface="астра"/>
              </a:rPr>
              <a:t>ограниченными возможностями здоровья и</a:t>
            </a:r>
          </a:p>
          <a:p>
            <a:pPr algn="ctr"/>
            <a:r>
              <a:rPr lang="ru-RU" dirty="0">
                <a:latin typeface="астра"/>
              </a:rPr>
              <a:t>инвалидностью и молодых инвалидов</a:t>
            </a:r>
          </a:p>
          <a:p>
            <a:pPr algn="ctr"/>
            <a:r>
              <a:rPr lang="ru-RU" dirty="0">
                <a:latin typeface="астра"/>
              </a:rPr>
              <a:t> по Чердаклинскому району</a:t>
            </a:r>
          </a:p>
          <a:p>
            <a:pPr algn="ctr"/>
            <a:endParaRPr lang="ru-RU" dirty="0">
              <a:latin typeface="астра"/>
            </a:endParaRPr>
          </a:p>
          <a:p>
            <a:pPr algn="ctr"/>
            <a:r>
              <a:rPr lang="ru-RU" b="1" dirty="0">
                <a:latin typeface="астра"/>
              </a:rPr>
              <a:t>Педагог-психолог</a:t>
            </a:r>
          </a:p>
          <a:p>
            <a:pPr algn="ctr"/>
            <a:r>
              <a:rPr lang="ru-RU" b="1" dirty="0">
                <a:latin typeface="астра"/>
              </a:rPr>
              <a:t>Ольга Анатольевна Черных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00034" y="1843244"/>
            <a:ext cx="839428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Цель проекта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Организовать условия для адаптации детей с особенностями развития</a:t>
            </a: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 средствами арт-терапии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Задачи проекта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-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социокультурная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 реабилитация </a:t>
            </a:r>
            <a:r>
              <a:rPr lang="ru-RU" sz="2000" dirty="0">
                <a:latin typeface="PT Astra Serif" pitchFamily="18" charset="-52"/>
                <a:ea typeface="Times New Roman" pitchFamily="18" charset="0"/>
                <a:cs typeface="Arial" pitchFamily="34" charset="0"/>
              </a:rPr>
              <a:t>детей с ОВЗ и инвалидностью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;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- оказание социально-психологической помощи детям-инвалидам и их семьям;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- развитие коммуникативных навыков </a:t>
            </a:r>
            <a:r>
              <a:rPr lang="ru-RU" sz="2000" dirty="0">
                <a:latin typeface="PT Astra Serif" pitchFamily="18" charset="-52"/>
                <a:ea typeface="Times New Roman" pitchFamily="18" charset="0"/>
                <a:cs typeface="Arial" pitchFamily="34" charset="0"/>
              </a:rPr>
              <a:t>детей с ОВЗ и инвалидностью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500042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Arial" pitchFamily="34" charset="0"/>
              </a:rPr>
              <a:t>Целевая аудитория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latin typeface="PT Astra Serif" pitchFamily="18" charset="-52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T Astra Serif" pitchFamily="18" charset="-52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Дети с ограниченными</a:t>
            </a:r>
            <a:r>
              <a:rPr kumimoji="0" lang="ru-RU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 возможностями здоровья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 и инвалидностью в возрасте 7-14 лет,</a:t>
            </a:r>
            <a:r>
              <a:rPr kumimoji="0" lang="ru-RU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Arial" pitchFamily="34" charset="0"/>
              </a:rPr>
              <a:t> проживающие в Чердаклинском районе, а также их родители (законные представители)</a:t>
            </a:r>
            <a:endParaRPr kumimoji="0" lang="ru-RU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2290226"/>
            <a:ext cx="742955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PT Astra Serif" pitchFamily="18" charset="-52"/>
                <a:ea typeface="PT Astra Serif" pitchFamily="18" charset="-52"/>
              </a:rPr>
              <a:t>Этапы реализации проекта</a:t>
            </a:r>
          </a:p>
          <a:p>
            <a:pPr algn="ctr"/>
            <a:endParaRPr lang="ru-RU" sz="2000" b="1" dirty="0">
              <a:latin typeface="PT Astra Serif" pitchFamily="18" charset="-52"/>
              <a:ea typeface="PT Astra Serif" pitchFamily="18" charset="-52"/>
            </a:endParaRPr>
          </a:p>
          <a:p>
            <a:pPr algn="ctr"/>
            <a:endParaRPr lang="ru-RU" sz="1400" dirty="0">
              <a:latin typeface="PT Astra Serif" pitchFamily="18" charset="-52"/>
              <a:ea typeface="PT Astra Serif" pitchFamily="18" charset="-52"/>
            </a:endParaRPr>
          </a:p>
          <a:p>
            <a:pPr algn="ctr"/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Подготовительный этап реализации проекта </a:t>
            </a:r>
          </a:p>
          <a:p>
            <a:pPr algn="ctr"/>
            <a:endParaRPr lang="ru-RU" sz="2000" b="1" dirty="0">
              <a:latin typeface="PT Astra Serif" pitchFamily="18" charset="-52"/>
              <a:ea typeface="PT Astra Serif" pitchFamily="18" charset="-52"/>
            </a:endParaRPr>
          </a:p>
          <a:p>
            <a:pPr algn="ctr"/>
            <a:r>
              <a:rPr lang="ru-RU" sz="1400" dirty="0">
                <a:latin typeface="PT Astra Serif" pitchFamily="18" charset="-52"/>
                <a:ea typeface="PT Astra Serif" pitchFamily="18" charset="-52"/>
              </a:rPr>
              <a:t>Индивидуальные встречи с родителями получателей услуг и выезды в села </a:t>
            </a:r>
          </a:p>
          <a:p>
            <a:pPr algn="ctr"/>
            <a:r>
              <a:rPr lang="ru-RU" sz="1400" dirty="0">
                <a:latin typeface="PT Astra Serif" pitchFamily="18" charset="-52"/>
                <a:ea typeface="PT Astra Serif" pitchFamily="18" charset="-52"/>
              </a:rPr>
              <a:t>Чердаклинского района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3068960"/>
            <a:ext cx="60007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Основной этап реализации проекта</a:t>
            </a:r>
            <a:endParaRPr lang="ru-RU" sz="2000" dirty="0">
              <a:latin typeface="PT Astra Serif" pitchFamily="18" charset="-52"/>
              <a:ea typeface="PT Astra Serif" pitchFamily="18" charset="-52"/>
            </a:endParaRPr>
          </a:p>
          <a:p>
            <a:pPr algn="ctr"/>
            <a:r>
              <a:rPr lang="ru-RU" sz="1400" dirty="0">
                <a:latin typeface="PT Astra Serif" pitchFamily="18" charset="-52"/>
                <a:ea typeface="PT Astra Serif" pitchFamily="18" charset="-52"/>
              </a:rPr>
              <a:t>Продуктивная деятельность с детьми и родителями</a:t>
            </a:r>
          </a:p>
          <a:p>
            <a:pPr algn="ctr"/>
            <a:endParaRPr lang="ru-RU" sz="1400" dirty="0">
              <a:latin typeface="PT Astra Serif" pitchFamily="18" charset="-52"/>
              <a:ea typeface="PT Astra Serif" pitchFamily="18" charset="-52"/>
            </a:endParaRPr>
          </a:p>
          <a:p>
            <a:pPr algn="ctr"/>
            <a:endParaRPr lang="ru-RU" sz="1400" b="1" dirty="0">
              <a:latin typeface="PT Astra Serif" pitchFamily="18" charset="-52"/>
              <a:ea typeface="PT Astra Serif" pitchFamily="18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686418"/>
            <a:ext cx="592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Заключительный этап реализации проекта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71604" y="3105834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PT Astra Serif" pitchFamily="18" charset="-52"/>
                <a:ea typeface="PT Astra Serif" pitchFamily="18" charset="-52"/>
              </a:rPr>
              <a:t>Проведение мониторинга с целью выявления удовлетворенности качеством оказания социальных услуг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642918"/>
            <a:ext cx="8283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Результаты диагностики  уровня тревожности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85852" y="857232"/>
            <a:ext cx="717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Результаты диагностики уровня самооценки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785794"/>
            <a:ext cx="6997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PT Astra Serif" pitchFamily="18" charset="-52"/>
                <a:ea typeface="PT Astra Serif" pitchFamily="18" charset="-52"/>
              </a:rPr>
              <a:t>Качественные и количественные характеристики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14414" y="1714488"/>
          <a:ext cx="7000924" cy="2928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0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9822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PT Astra Serif" pitchFamily="18" charset="-52"/>
                          <a:ea typeface="PT Astra Serif" pitchFamily="18" charset="-52"/>
                        </a:rPr>
                        <a:t>Создание положительного эмоционального настроя</a:t>
                      </a:r>
                      <a:r>
                        <a:rPr lang="ru-RU" sz="1400" b="0" baseline="0" dirty="0">
                          <a:latin typeface="PT Astra Serif" pitchFamily="18" charset="-52"/>
                          <a:ea typeface="PT Astra Serif" pitchFamily="18" charset="-52"/>
                        </a:rPr>
                        <a:t> для раскрытия  творческой активности детей, которая способствует  их социализации.</a:t>
                      </a:r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PT Astra Serif" pitchFamily="18" charset="-52"/>
                          <a:ea typeface="PT Astra Serif" pitchFamily="18" charset="-52"/>
                        </a:rPr>
                        <a:t>3  открытых занятия</a:t>
                      </a:r>
                      <a:r>
                        <a:rPr lang="ru-RU" sz="1400" b="0" baseline="0" dirty="0">
                          <a:latin typeface="PT Astra Serif" pitchFamily="18" charset="-52"/>
                          <a:ea typeface="PT Astra Serif" pitchFamily="18" charset="-52"/>
                        </a:rPr>
                        <a:t>  для родителей и 2 родительских встречи</a:t>
                      </a:r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8892">
                <a:tc rowSpan="2">
                  <a:txBody>
                    <a:bodyPr/>
                    <a:lstStyle/>
                    <a:p>
                      <a:r>
                        <a:rPr lang="ru-RU" sz="1400" b="0" dirty="0">
                          <a:latin typeface="PT Astra Serif" pitchFamily="18" charset="-52"/>
                          <a:ea typeface="PT Astra Serif" pitchFamily="18" charset="-52"/>
                        </a:rPr>
                        <a:t>Развитие</a:t>
                      </a:r>
                      <a:r>
                        <a:rPr lang="ru-RU" sz="1400" b="0" baseline="0" dirty="0">
                          <a:latin typeface="PT Astra Serif" pitchFamily="18" charset="-52"/>
                          <a:ea typeface="PT Astra Serif" pitchFamily="18" charset="-52"/>
                        </a:rPr>
                        <a:t> воображения, творческого самовыражения и художественных способностей.</a:t>
                      </a:r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PT Astra Serif" pitchFamily="18" charset="-52"/>
                          <a:ea typeface="PT Astra Serif" pitchFamily="18" charset="-52"/>
                        </a:rPr>
                        <a:t>2 мастер-класса </a:t>
                      </a:r>
                      <a:r>
                        <a:rPr lang="ru-RU" sz="1400" b="0">
                          <a:latin typeface="PT Astra Serif" pitchFamily="18" charset="-52"/>
                          <a:ea typeface="PT Astra Serif" pitchFamily="18" charset="-52"/>
                        </a:rPr>
                        <a:t>для специалистов.</a:t>
                      </a:r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  <a:p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244">
                <a:tc vMerge="1">
                  <a:txBody>
                    <a:bodyPr/>
                    <a:lstStyle/>
                    <a:p>
                      <a:endParaRPr lang="ru-RU" sz="1400" b="0" dirty="0"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PT Astra Serif" pitchFamily="18" charset="-52"/>
                          <a:ea typeface="PT Astra Serif" pitchFamily="18" charset="-52"/>
                        </a:rPr>
                        <a:t>Итоговое мероприятие «Чему мы научились»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3429000"/>
            <a:ext cx="7000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PT Astra Serif" pitchFamily="18" charset="-52"/>
                <a:ea typeface="PT Astra Serif" pitchFamily="18" charset="-52"/>
              </a:rPr>
              <a:t>Спасибо за </a:t>
            </a:r>
          </a:p>
          <a:p>
            <a:pPr algn="ctr"/>
            <a:r>
              <a:rPr lang="ru-RU" sz="4400" dirty="0">
                <a:latin typeface="PT Astra Serif" pitchFamily="18" charset="-52"/>
                <a:ea typeface="PT Astra Serif" pitchFamily="18" charset="-52"/>
              </a:rPr>
              <a:t>внимание!</a:t>
            </a:r>
          </a:p>
        </p:txBody>
      </p:sp>
      <p:pic>
        <p:nvPicPr>
          <p:cNvPr id="3" name="Рисунок 2" descr="Наш логотип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5074" y="785794"/>
            <a:ext cx="1423978" cy="1423978"/>
          </a:xfrm>
          <a:prstGeom prst="rect">
            <a:avLst/>
          </a:prstGeom>
        </p:spPr>
      </p:pic>
      <p:pic>
        <p:nvPicPr>
          <p:cNvPr id="5" name="Рисунок 4" descr="Доверие лого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0"/>
            <a:ext cx="2857496" cy="28574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257</Words>
  <Application>Microsoft Office PowerPoint</Application>
  <PresentationFormat>Экран (4:3)</PresentationFormat>
  <Paragraphs>59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PT Astra Serif</vt:lpstr>
      <vt:lpstr>астра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2</dc:creator>
  <cp:lastModifiedBy>Екатерина Чимутова</cp:lastModifiedBy>
  <cp:revision>36</cp:revision>
  <dcterms:created xsi:type="dcterms:W3CDTF">2024-11-30T02:13:24Z</dcterms:created>
  <dcterms:modified xsi:type="dcterms:W3CDTF">2026-08-25T18:19:28Z</dcterms:modified>
</cp:coreProperties>
</file>