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7" r:id="rId2"/>
    <p:sldId id="277" r:id="rId3"/>
    <p:sldId id="272" r:id="rId4"/>
    <p:sldId id="264" r:id="rId5"/>
    <p:sldId id="274" r:id="rId6"/>
    <p:sldId id="265" r:id="rId7"/>
    <p:sldId id="273" r:id="rId8"/>
    <p:sldId id="275" r:id="rId9"/>
    <p:sldId id="266" r:id="rId10"/>
    <p:sldId id="279" r:id="rId11"/>
    <p:sldId id="278" r:id="rId12"/>
    <p:sldId id="281" r:id="rId13"/>
    <p:sldId id="283" r:id="rId14"/>
    <p:sldId id="284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8-25T17:43:51.892" v="20" actId="478"/>
      <pc:docMkLst>
        <pc:docMk/>
      </pc:docMkLst>
      <pc:sldChg chg="delSp modSp mod">
        <pc:chgData name="Екатерина Чимутова" userId="4e1c11216741eefa" providerId="LiveId" clId="{E01BB03D-4D9F-4CF2-BCCB-B77BB2E13832}" dt="2026-08-25T17:43:25.359" v="3" actId="478"/>
        <pc:sldMkLst>
          <pc:docMk/>
          <pc:sldMk cId="2340518695" sldId="264"/>
        </pc:sldMkLst>
        <pc:picChg chg="del mod">
          <ac:chgData name="Екатерина Чимутова" userId="4e1c11216741eefa" providerId="LiveId" clId="{E01BB03D-4D9F-4CF2-BCCB-B77BB2E13832}" dt="2026-08-25T17:43:25.359" v="3" actId="478"/>
          <ac:picMkLst>
            <pc:docMk/>
            <pc:sldMk cId="2340518695" sldId="264"/>
            <ac:picMk id="2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8-25T17:43:28.617" v="4" actId="478"/>
        <pc:sldMkLst>
          <pc:docMk/>
          <pc:sldMk cId="4031433726" sldId="265"/>
        </pc:sldMkLst>
        <pc:picChg chg="del">
          <ac:chgData name="Екатерина Чимутова" userId="4e1c11216741eefa" providerId="LiveId" clId="{E01BB03D-4D9F-4CF2-BCCB-B77BB2E13832}" dt="2026-08-25T17:43:28.617" v="4" actId="478"/>
          <ac:picMkLst>
            <pc:docMk/>
            <pc:sldMk cId="4031433726" sldId="265"/>
            <ac:picMk id="2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8-25T17:43:35.288" v="9" actId="478"/>
        <pc:sldMkLst>
          <pc:docMk/>
          <pc:sldMk cId="3060688900" sldId="266"/>
        </pc:sldMkLst>
        <pc:picChg chg="del">
          <ac:chgData name="Екатерина Чимутова" userId="4e1c11216741eefa" providerId="LiveId" clId="{E01BB03D-4D9F-4CF2-BCCB-B77BB2E13832}" dt="2026-08-25T17:43:34.805" v="8" actId="478"/>
          <ac:picMkLst>
            <pc:docMk/>
            <pc:sldMk cId="3060688900" sldId="266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35.288" v="9" actId="478"/>
          <ac:picMkLst>
            <pc:docMk/>
            <pc:sldMk cId="3060688900" sldId="266"/>
            <ac:picMk id="4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8-25T17:43:23.051" v="1" actId="478"/>
        <pc:sldMkLst>
          <pc:docMk/>
          <pc:sldMk cId="162954665" sldId="272"/>
        </pc:sldMkLst>
        <pc:picChg chg="del">
          <ac:chgData name="Екатерина Чимутова" userId="4e1c11216741eefa" providerId="LiveId" clId="{E01BB03D-4D9F-4CF2-BCCB-B77BB2E13832}" dt="2026-08-25T17:43:22.282" v="0" actId="478"/>
          <ac:picMkLst>
            <pc:docMk/>
            <pc:sldMk cId="162954665" sldId="272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23.051" v="1" actId="478"/>
          <ac:picMkLst>
            <pc:docMk/>
            <pc:sldMk cId="162954665" sldId="272"/>
            <ac:picMk id="5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8-25T17:43:30.464" v="5" actId="478"/>
        <pc:sldMkLst>
          <pc:docMk/>
          <pc:sldMk cId="946939713" sldId="273"/>
        </pc:sldMkLst>
        <pc:picChg chg="del">
          <ac:chgData name="Екатерина Чимутова" userId="4e1c11216741eefa" providerId="LiveId" clId="{E01BB03D-4D9F-4CF2-BCCB-B77BB2E13832}" dt="2026-08-25T17:43:30.464" v="5" actId="478"/>
          <ac:picMkLst>
            <pc:docMk/>
            <pc:sldMk cId="946939713" sldId="273"/>
            <ac:picMk id="2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8-25T17:43:32.658" v="7" actId="478"/>
        <pc:sldMkLst>
          <pc:docMk/>
          <pc:sldMk cId="946939713" sldId="275"/>
        </pc:sldMkLst>
        <pc:picChg chg="del">
          <ac:chgData name="Екатерина Чимутова" userId="4e1c11216741eefa" providerId="LiveId" clId="{E01BB03D-4D9F-4CF2-BCCB-B77BB2E13832}" dt="2026-08-25T17:43:32.049" v="6" actId="478"/>
          <ac:picMkLst>
            <pc:docMk/>
            <pc:sldMk cId="946939713" sldId="275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32.658" v="7" actId="478"/>
          <ac:picMkLst>
            <pc:docMk/>
            <pc:sldMk cId="946939713" sldId="275"/>
            <ac:picMk id="14" creationId="{00000000-0000-0000-0000-000000000000}"/>
          </ac:picMkLst>
        </pc:picChg>
      </pc:sldChg>
      <pc:sldChg chg="addSp delSp mod">
        <pc:chgData name="Екатерина Чимутова" userId="4e1c11216741eefa" providerId="LiveId" clId="{E01BB03D-4D9F-4CF2-BCCB-B77BB2E13832}" dt="2026-08-25T17:43:41.524" v="13" actId="478"/>
        <pc:sldMkLst>
          <pc:docMk/>
          <pc:sldMk cId="2592914801" sldId="279"/>
        </pc:sldMkLst>
        <pc:picChg chg="del">
          <ac:chgData name="Екатерина Чимутова" userId="4e1c11216741eefa" providerId="LiveId" clId="{E01BB03D-4D9F-4CF2-BCCB-B77BB2E13832}" dt="2026-08-25T17:43:37.553" v="10" actId="478"/>
          <ac:picMkLst>
            <pc:docMk/>
            <pc:sldMk cId="2592914801" sldId="279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37.997" v="11" actId="478"/>
          <ac:picMkLst>
            <pc:docMk/>
            <pc:sldMk cId="2592914801" sldId="279"/>
            <ac:picMk id="7" creationId="{00000000-0000-0000-0000-000000000000}"/>
          </ac:picMkLst>
        </pc:picChg>
        <pc:picChg chg="add del">
          <ac:chgData name="Екатерина Чимутова" userId="4e1c11216741eefa" providerId="LiveId" clId="{E01BB03D-4D9F-4CF2-BCCB-B77BB2E13832}" dt="2026-08-25T17:43:41.524" v="13" actId="478"/>
          <ac:picMkLst>
            <pc:docMk/>
            <pc:sldMk cId="2592914801" sldId="279"/>
            <ac:picMk id="1026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8-25T17:43:45.567" v="16" actId="478"/>
        <pc:sldMkLst>
          <pc:docMk/>
          <pc:sldMk cId="3637760240" sldId="281"/>
        </pc:sldMkLst>
        <pc:picChg chg="del">
          <ac:chgData name="Екатерина Чимутова" userId="4e1c11216741eefa" providerId="LiveId" clId="{E01BB03D-4D9F-4CF2-BCCB-B77BB2E13832}" dt="2026-08-25T17:43:45.567" v="16" actId="478"/>
          <ac:picMkLst>
            <pc:docMk/>
            <pc:sldMk cId="3637760240" sldId="281"/>
            <ac:picMk id="3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44.509" v="14" actId="478"/>
          <ac:picMkLst>
            <pc:docMk/>
            <pc:sldMk cId="3637760240" sldId="281"/>
            <ac:picMk id="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45.081" v="15" actId="478"/>
          <ac:picMkLst>
            <pc:docMk/>
            <pc:sldMk cId="3637760240" sldId="281"/>
            <ac:picMk id="7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8-25T17:43:49.037" v="17" actId="2696"/>
        <pc:sldMkLst>
          <pc:docMk/>
          <pc:sldMk cId="1113912385" sldId="282"/>
        </pc:sldMkLst>
      </pc:sldChg>
      <pc:sldChg chg="delSp mod">
        <pc:chgData name="Екатерина Чимутова" userId="4e1c11216741eefa" providerId="LiveId" clId="{E01BB03D-4D9F-4CF2-BCCB-B77BB2E13832}" dt="2026-08-25T17:43:51.892" v="20" actId="478"/>
        <pc:sldMkLst>
          <pc:docMk/>
          <pc:sldMk cId="3434532653" sldId="283"/>
        </pc:sldMkLst>
        <pc:picChg chg="del">
          <ac:chgData name="Екатерина Чимутова" userId="4e1c11216741eefa" providerId="LiveId" clId="{E01BB03D-4D9F-4CF2-BCCB-B77BB2E13832}" dt="2026-08-25T17:43:51.287" v="19" actId="478"/>
          <ac:picMkLst>
            <pc:docMk/>
            <pc:sldMk cId="3434532653" sldId="283"/>
            <ac:picMk id="2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51.892" v="20" actId="478"/>
          <ac:picMkLst>
            <pc:docMk/>
            <pc:sldMk cId="3434532653" sldId="283"/>
            <ac:picMk id="4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8-25T17:43:50.601" v="18" actId="478"/>
          <ac:picMkLst>
            <pc:docMk/>
            <pc:sldMk cId="3434532653" sldId="283"/>
            <ac:picMk id="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D06589-482C-41B9-8625-5CB3F5AC671F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A9BA0-33BB-41EF-B6D3-768C6E2B1D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525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098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7330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441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50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55838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9176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903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669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2436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2063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621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392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freelargeimages.com/wp-content/uploads/2015/04/Free_Background_Wallpaper_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9144000" cy="687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6549" y="188640"/>
            <a:ext cx="884651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indent="27051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282" y="0"/>
            <a:ext cx="8501122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6000" b="1" i="1" dirty="0">
                <a:solidFill>
                  <a:srgbClr val="002060"/>
                </a:solidFill>
                <a:latin typeface="Monotype Corsiva" pitchFamily="66" charset="0"/>
                <a:cs typeface="Arial" charset="0"/>
              </a:rPr>
              <a:t>Мастер-класс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4000" b="1" dirty="0">
                <a:solidFill>
                  <a:srgbClr val="C00000"/>
                </a:solidFill>
              </a:rPr>
              <a:t>«Тимбилдинг, как технология работы с дошкольниками в образовательном процессе в ДОУ»     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40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4000" b="1" dirty="0">
              <a:solidFill>
                <a:srgbClr val="C00000"/>
              </a:solidFill>
            </a:endParaRP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4000" b="1" dirty="0">
              <a:solidFill>
                <a:srgbClr val="C00000"/>
              </a:solidFill>
            </a:endParaRP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sz="4000" b="1" dirty="0">
              <a:solidFill>
                <a:srgbClr val="C00000"/>
              </a:solidFill>
            </a:endParaRP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1400" b="1" dirty="0"/>
              <a:t>Подготовила: педагог-психолог высшей квалификационной категории 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1400" b="1" dirty="0" err="1"/>
              <a:t>Хилай</a:t>
            </a:r>
            <a:r>
              <a:rPr lang="ru-RU" sz="1400" b="1" dirty="0"/>
              <a:t> Светлана Николаевна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1400" b="1" dirty="0"/>
              <a:t> МАДОУ д/с «Рябинушка» 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z="4000" b="1" i="1" dirty="0">
              <a:solidFill>
                <a:srgbClr val="C00000"/>
              </a:solidFill>
              <a:latin typeface="Monotype Corsiva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9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freelargeimages.com/wp-content/uploads/2015/04/Free_Background_Wallpaper_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9144000" cy="687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66549" y="188640"/>
            <a:ext cx="8846514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7051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  <a:p>
            <a:pPr indent="270510" algn="just">
              <a:lnSpc>
                <a:spcPct val="115000"/>
              </a:lnSpc>
              <a:spcAft>
                <a:spcPts val="0"/>
              </a:spcAft>
            </a:pPr>
            <a:endParaRPr lang="ru-RU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85720" y="2000240"/>
            <a:ext cx="8501122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 marL="514350" lvl="0" indent="-514350" defTabSz="449263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Ø"/>
            </a:pPr>
            <a:r>
              <a:rPr lang="ru-RU" sz="2800" b="1" dirty="0"/>
              <a:t>Повысить компетентность педагогов в применении новых образовательных технологий;</a:t>
            </a:r>
          </a:p>
          <a:p>
            <a:pPr marL="514350" lvl="0" indent="-514350" defTabSz="449263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Ø"/>
            </a:pPr>
            <a:r>
              <a:rPr lang="ru-RU" sz="2800" b="1" dirty="0"/>
              <a:t>Показать способы и приемы технологии в образовательном процессе;</a:t>
            </a:r>
          </a:p>
          <a:p>
            <a:pPr marL="514350" lvl="0" indent="-514350" defTabSz="449263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Ø"/>
            </a:pPr>
            <a:r>
              <a:rPr lang="ru-RU" sz="2800" b="1" dirty="0"/>
              <a:t>Формировать у педагогов чувство сотрудничества и единства;</a:t>
            </a:r>
          </a:p>
          <a:p>
            <a:pPr marL="514350" lvl="0" indent="-514350" defTabSz="449263" fontAlgn="base">
              <a:spcBef>
                <a:spcPct val="0"/>
              </a:spcBef>
              <a:spcAft>
                <a:spcPct val="0"/>
              </a:spcAft>
              <a:buSzPct val="100000"/>
              <a:buFont typeface="Wingdings" pitchFamily="2" charset="2"/>
              <a:buChar char="Ø"/>
            </a:pPr>
            <a:r>
              <a:rPr lang="ru-RU" sz="2800" b="1" dirty="0"/>
              <a:t>Сохранить эмоциональное благополучие 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z="4000" b="1" i="1" dirty="0">
              <a:solidFill>
                <a:srgbClr val="C00000"/>
              </a:solidFill>
              <a:latin typeface="Monotype Corsiva" pitchFamily="66" charset="0"/>
              <a:cs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5720" y="500042"/>
            <a:ext cx="85011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altLang="ru-RU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Цель: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r>
              <a:rPr lang="ru-RU" sz="2800" b="1" dirty="0">
                <a:cs typeface="Times New Roman" pitchFamily="18" charset="0"/>
              </a:rPr>
              <a:t>Ознакомить педагогов с технологией </a:t>
            </a:r>
            <a:r>
              <a:rPr lang="ru-RU" sz="2800" b="1" dirty="0" err="1">
                <a:cs typeface="Times New Roman" pitchFamily="18" charset="0"/>
              </a:rPr>
              <a:t>тимбилдинг</a:t>
            </a:r>
            <a:r>
              <a:rPr lang="ru-RU" sz="2800" b="1" dirty="0">
                <a:cs typeface="Times New Roman" pitchFamily="18" charset="0"/>
              </a:rPr>
              <a:t>    </a:t>
            </a:r>
          </a:p>
          <a:p>
            <a:pPr lvl="0" algn="ctr" defTabSz="449263" fontAlgn="base">
              <a:spcBef>
                <a:spcPct val="0"/>
              </a:spcBef>
              <a:spcAft>
                <a:spcPct val="0"/>
              </a:spcAft>
              <a:buSzPct val="100000"/>
            </a:pPr>
            <a:endParaRPr lang="ru-RU" altLang="ru-RU" sz="4000" b="1" i="1" dirty="0">
              <a:solidFill>
                <a:srgbClr val="C00000"/>
              </a:solidFill>
              <a:latin typeface="Monotype Corsiva" pitchFamily="66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29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 descr="http://www.freelargeimages.com/wp-content/uploads/2015/04/Free_Background_Wallpaper_0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57158" y="2521059"/>
            <a:ext cx="4743756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a-RU" sz="2800" b="1" i="1" dirty="0">
                <a:solidFill>
                  <a:srgbClr val="C00000"/>
                </a:solidFill>
              </a:rPr>
              <a:t>к</a:t>
            </a:r>
            <a:r>
              <a:rPr lang="ba-RU" sz="2800" b="1" dirty="0">
                <a:solidFill>
                  <a:schemeClr val="bg2">
                    <a:lumMod val="25000"/>
                  </a:schemeClr>
                </a:solidFill>
              </a:rPr>
              <a:t> - коллектив</a:t>
            </a:r>
          </a:p>
          <a:p>
            <a:r>
              <a:rPr lang="ba-RU" sz="2800" b="1" i="1" dirty="0">
                <a:solidFill>
                  <a:srgbClr val="C00000"/>
                </a:solidFill>
              </a:rPr>
              <a:t> о </a:t>
            </a:r>
            <a:r>
              <a:rPr lang="ba-RU" sz="2800" b="1" dirty="0">
                <a:solidFill>
                  <a:schemeClr val="bg2">
                    <a:lumMod val="25000"/>
                  </a:schemeClr>
                </a:solidFill>
              </a:rPr>
              <a:t>– организованный </a:t>
            </a:r>
          </a:p>
          <a:p>
            <a:r>
              <a:rPr lang="ba-RU" sz="2800" b="1" i="1" dirty="0">
                <a:solidFill>
                  <a:srgbClr val="C00000"/>
                </a:solidFill>
              </a:rPr>
              <a:t>м</a:t>
            </a:r>
            <a:r>
              <a:rPr lang="ba-RU" sz="2800" b="1" dirty="0">
                <a:solidFill>
                  <a:schemeClr val="bg2">
                    <a:lumMod val="25000"/>
                  </a:schemeClr>
                </a:solidFill>
              </a:rPr>
              <a:t> – мотивированный</a:t>
            </a:r>
          </a:p>
          <a:p>
            <a:r>
              <a:rPr lang="ba-RU" sz="2800" b="1" i="1" dirty="0">
                <a:solidFill>
                  <a:srgbClr val="C00000"/>
                </a:solidFill>
              </a:rPr>
              <a:t> а </a:t>
            </a:r>
            <a:r>
              <a:rPr lang="ba-RU" sz="2800" b="1" dirty="0">
                <a:solidFill>
                  <a:schemeClr val="bg2">
                    <a:lumMod val="25000"/>
                  </a:schemeClr>
                </a:solidFill>
              </a:rPr>
              <a:t>– активный</a:t>
            </a:r>
          </a:p>
          <a:p>
            <a:r>
              <a:rPr lang="ba-RU" sz="2800" b="1" i="1" dirty="0">
                <a:solidFill>
                  <a:srgbClr val="C00000"/>
                </a:solidFill>
              </a:rPr>
              <a:t>н</a:t>
            </a:r>
            <a:r>
              <a:rPr lang="ba-RU" sz="2800" b="1" dirty="0">
                <a:solidFill>
                  <a:schemeClr val="bg2">
                    <a:lumMod val="25000"/>
                  </a:schemeClr>
                </a:solidFill>
              </a:rPr>
              <a:t> – настойчивый</a:t>
            </a:r>
          </a:p>
          <a:p>
            <a:r>
              <a:rPr lang="ba-RU" sz="2800" b="1" i="1" dirty="0">
                <a:solidFill>
                  <a:srgbClr val="C00000"/>
                </a:solidFill>
              </a:rPr>
              <a:t> д </a:t>
            </a:r>
            <a:r>
              <a:rPr lang="ba-RU" sz="2800" b="1" dirty="0">
                <a:solidFill>
                  <a:schemeClr val="bg2">
                    <a:lumMod val="25000"/>
                  </a:schemeClr>
                </a:solidFill>
              </a:rPr>
              <a:t>– дружный</a:t>
            </a:r>
          </a:p>
          <a:p>
            <a:r>
              <a:rPr lang="ba-RU" sz="2800" b="1" i="1" dirty="0">
                <a:solidFill>
                  <a:srgbClr val="C00000"/>
                </a:solidFill>
              </a:rPr>
              <a:t> а </a:t>
            </a:r>
            <a:r>
              <a:rPr lang="ba-RU" sz="2800" b="1" dirty="0">
                <a:solidFill>
                  <a:schemeClr val="bg2">
                    <a:lumMod val="25000"/>
                  </a:schemeClr>
                </a:solidFill>
              </a:rPr>
              <a:t>– авторитетный</a:t>
            </a: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28926" y="714356"/>
            <a:ext cx="607223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>
                <a:solidFill>
                  <a:srgbClr val="002060"/>
                </a:solidFill>
              </a:rPr>
              <a:t>«Собраться вместе — это начало. </a:t>
            </a:r>
          </a:p>
          <a:p>
            <a:r>
              <a:rPr lang="ru-RU" sz="2800" b="1" i="1" dirty="0">
                <a:solidFill>
                  <a:srgbClr val="002060"/>
                </a:solidFill>
              </a:rPr>
              <a:t>Быть вместе — это прогресс. </a:t>
            </a:r>
          </a:p>
          <a:p>
            <a:r>
              <a:rPr lang="ru-RU" sz="2800" b="1" i="1" dirty="0">
                <a:solidFill>
                  <a:srgbClr val="002060"/>
                </a:solidFill>
              </a:rPr>
              <a:t>Совместная работа – это успех.»</a:t>
            </a:r>
          </a:p>
          <a:p>
            <a:r>
              <a:rPr lang="ru-RU" sz="2800" b="1" i="1" dirty="0">
                <a:solidFill>
                  <a:srgbClr val="002060"/>
                </a:solidFill>
              </a:rPr>
              <a:t>                            Генри Форд</a:t>
            </a:r>
          </a:p>
        </p:txBody>
      </p:sp>
    </p:spTree>
    <p:extLst>
      <p:ext uri="{BB962C8B-B14F-4D97-AF65-F5344CB8AC3E}">
        <p14:creationId xmlns:p14="http://schemas.microsoft.com/office/powerpoint/2010/main" val="162954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www.orbeans.com/img/contact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2964" y="-135036"/>
            <a:ext cx="9156964" cy="489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10" descr="https://im1-tub-ru.yandex.net/i?id=a230a00e1d4c7e0e2b8e7ddb49edd63a&amp;n=33&amp;h=215&amp;w=33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565518" y="140566"/>
            <a:ext cx="4572000" cy="132343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>Тимбилдинг (</a:t>
            </a:r>
            <a:r>
              <a:rPr lang="ru-RU" sz="2000" b="1" dirty="0" err="1">
                <a:solidFill>
                  <a:srgbClr val="002060"/>
                </a:solidFill>
                <a:latin typeface="Times New Roman"/>
                <a:ea typeface="Calibri"/>
              </a:rPr>
              <a:t>командообразование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Calibri"/>
              </a:rPr>
              <a:t>)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 (</a:t>
            </a:r>
            <a:r>
              <a:rPr lang="ru-RU" sz="2000" b="1" dirty="0" err="1">
                <a:solidFill>
                  <a:srgbClr val="002060"/>
                </a:solidFill>
                <a:latin typeface="Times New Roman"/>
                <a:ea typeface="Times New Roman"/>
              </a:rPr>
              <a:t>Team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 </a:t>
            </a:r>
            <a:r>
              <a:rPr lang="ru-RU" sz="2000" b="1" dirty="0" err="1">
                <a:solidFill>
                  <a:srgbClr val="002060"/>
                </a:solidFill>
                <a:latin typeface="Times New Roman"/>
                <a:ea typeface="Times New Roman"/>
              </a:rPr>
              <a:t>Building</a:t>
            </a:r>
            <a:r>
              <a:rPr lang="ru-RU" sz="2000" b="1" dirty="0">
                <a:solidFill>
                  <a:srgbClr val="002060"/>
                </a:solidFill>
                <a:latin typeface="Times New Roman"/>
                <a:ea typeface="Times New Roman"/>
              </a:rPr>
              <a:t>) в переводе с английского языка - «построение команды»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71934" y="1500174"/>
            <a:ext cx="47321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sz="2800" b="1" dirty="0" err="1">
                <a:solidFill>
                  <a:srgbClr val="C00000"/>
                </a:solidFill>
              </a:rPr>
              <a:t>тимбилдинг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 – комплекс игр, с помощью которых из обычных участников со своими слабостями и недостатками формируется уверенная, надежная и сплочённая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</a:rPr>
              <a:t>суперкоманда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4051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928794" y="428604"/>
            <a:ext cx="5000660" cy="500066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://wallpapers2.hellowallpaper.com/cartoon_south-park_13-1440x9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573016"/>
            <a:ext cx="49320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357166"/>
            <a:ext cx="4929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3200" b="1" dirty="0">
              <a:solidFill>
                <a:srgbClr val="2C2F34"/>
              </a:solidFill>
              <a:latin typeface="-apple-system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28860" y="142852"/>
            <a:ext cx="5000660" cy="78581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2C2F34"/>
                </a:solidFill>
                <a:latin typeface="-apple-system"/>
              </a:rPr>
              <a:t>Виды </a:t>
            </a:r>
            <a:r>
              <a:rPr lang="ru-RU" sz="2800" b="1" dirty="0" err="1">
                <a:solidFill>
                  <a:srgbClr val="2C2F34"/>
                </a:solidFill>
                <a:latin typeface="-apple-system"/>
              </a:rPr>
              <a:t>тимбилдинга</a:t>
            </a:r>
            <a:endParaRPr lang="ru-RU" sz="2800" b="1" dirty="0">
              <a:solidFill>
                <a:srgbClr val="2C2F34"/>
              </a:solidFill>
              <a:latin typeface="-apple-system"/>
            </a:endParaRPr>
          </a:p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214554"/>
            <a:ext cx="4143404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Спортивные</a:t>
            </a:r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857356" y="3429000"/>
            <a:ext cx="5072098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Логико-психологические</a:t>
            </a:r>
            <a:endParaRPr lang="ru-RU" sz="32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4643446"/>
            <a:ext cx="3929090" cy="57150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C00000"/>
                </a:solidFill>
              </a:rPr>
              <a:t>Творческие</a:t>
            </a:r>
            <a:endParaRPr lang="ru-RU" sz="3200" dirty="0"/>
          </a:p>
        </p:txBody>
      </p:sp>
      <p:sp>
        <p:nvSpPr>
          <p:cNvPr id="15" name="Стрелка вниз 14"/>
          <p:cNvSpPr/>
          <p:nvPr/>
        </p:nvSpPr>
        <p:spPr>
          <a:xfrm>
            <a:off x="2571736" y="928670"/>
            <a:ext cx="357190" cy="1214446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4857752" y="1000108"/>
            <a:ext cx="428628" cy="2428892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>
            <a:off x="6929454" y="928670"/>
            <a:ext cx="357190" cy="364333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93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wallpapers2.hellowallpaper.com/cartoon_south-park_13-1440x9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57158" y="714356"/>
            <a:ext cx="4286280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C00000"/>
                </a:solidFill>
              </a:rPr>
              <a:t>Чему учит </a:t>
            </a:r>
            <a:r>
              <a:rPr lang="ru-RU" sz="3200" b="1" i="1" dirty="0" err="1">
                <a:solidFill>
                  <a:srgbClr val="C00000"/>
                </a:solidFill>
              </a:rPr>
              <a:t>тимбилдинг</a:t>
            </a:r>
            <a:r>
              <a:rPr lang="ru-RU" sz="3200" b="1" i="1" dirty="0">
                <a:solidFill>
                  <a:srgbClr val="C00000"/>
                </a:solidFill>
              </a:rPr>
              <a:t>?</a:t>
            </a:r>
          </a:p>
          <a:p>
            <a:pPr lvl="0"/>
            <a:r>
              <a:rPr lang="ru-RU" sz="2400" b="1" dirty="0"/>
              <a:t>-взаимодействовать, помогать и поддерживать друг друга;</a:t>
            </a:r>
          </a:p>
          <a:p>
            <a:pPr lvl="0"/>
            <a:r>
              <a:rPr lang="ru-RU" sz="2400" b="1" dirty="0"/>
              <a:t>-находить компромиссы, видеть цель, к которой дети  идут вместе, а не </a:t>
            </a:r>
            <a:r>
              <a:rPr lang="ru-RU" sz="2400" b="1" dirty="0" err="1"/>
              <a:t>по-одному</a:t>
            </a:r>
            <a:r>
              <a:rPr lang="ru-RU" sz="2400" b="1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31433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s2.hellowallpaper.com/cartoon_south-park_13-1440x9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573016"/>
            <a:ext cx="49320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214415" y="1"/>
            <a:ext cx="67151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Благодаря </a:t>
            </a:r>
            <a:r>
              <a:rPr lang="ru-RU" sz="3200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тимбилдингу</a:t>
            </a:r>
            <a:r>
              <a:rPr lang="ru-RU" sz="3200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>  дети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5720" y="571480"/>
            <a:ext cx="871543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2C2F34"/>
                </a:solidFill>
              </a:rPr>
              <a:t>-Приобретают уверенность в себе и целеустремленность;</a:t>
            </a:r>
          </a:p>
          <a:p>
            <a:r>
              <a:rPr lang="ru-RU" sz="2400" dirty="0">
                <a:solidFill>
                  <a:srgbClr val="2C2F34"/>
                </a:solidFill>
              </a:rPr>
              <a:t>-Начинают чувствовать свою собственную значимость;</a:t>
            </a:r>
          </a:p>
          <a:p>
            <a:r>
              <a:rPr lang="ru-RU" sz="2400" dirty="0">
                <a:solidFill>
                  <a:srgbClr val="2C2F34"/>
                </a:solidFill>
              </a:rPr>
              <a:t>-Проявляют инициативу, </a:t>
            </a:r>
            <a:r>
              <a:rPr lang="ru-RU" sz="2400" dirty="0" err="1">
                <a:solidFill>
                  <a:srgbClr val="2C2F34"/>
                </a:solidFill>
              </a:rPr>
              <a:t>креативность</a:t>
            </a:r>
            <a:r>
              <a:rPr lang="ru-RU" sz="2400" dirty="0"/>
              <a:t>;</a:t>
            </a:r>
          </a:p>
          <a:p>
            <a:pPr lvl="0"/>
            <a:r>
              <a:rPr lang="ru-RU" sz="2400" dirty="0"/>
              <a:t>-Формируется стратегическое, «долговременное» тактическое мышление;</a:t>
            </a:r>
          </a:p>
          <a:p>
            <a:pPr lvl="0"/>
            <a:r>
              <a:rPr lang="ru-RU" sz="2400" dirty="0"/>
              <a:t>-Формируется навык моделирования кризисных ситуаций</a:t>
            </a:r>
          </a:p>
          <a:p>
            <a:pPr lvl="0"/>
            <a:r>
              <a:rPr lang="ru-RU" sz="2400" dirty="0"/>
              <a:t> и совершенствуется умение находить из них выход при помощи совместных усилий.</a:t>
            </a:r>
            <a:endParaRPr lang="en-US" sz="2400" dirty="0"/>
          </a:p>
          <a:p>
            <a:endParaRPr lang="en-US" sz="2000" dirty="0"/>
          </a:p>
          <a:p>
            <a:endParaRPr lang="en-US" sz="2000" dirty="0"/>
          </a:p>
          <a:p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500166" y="42860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2C2F34"/>
              </a:solidFill>
              <a:latin typeface="-apple-system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00034" y="2285992"/>
            <a:ext cx="43983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93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s2.hellowallpaper.com/cartoon_south-park_13-1440x9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0" y="3573016"/>
            <a:ext cx="49320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142852"/>
            <a:ext cx="871540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ctr"/>
            <a:r>
              <a:rPr lang="ru-RU" sz="3200" b="1" i="1" dirty="0">
                <a:solidFill>
                  <a:srgbClr val="C00000"/>
                </a:solidFill>
              </a:rPr>
              <a:t>Определены принципы технологии </a:t>
            </a:r>
            <a:r>
              <a:rPr lang="ru-RU" sz="3200" b="1" i="1" dirty="0" err="1">
                <a:solidFill>
                  <a:srgbClr val="C00000"/>
                </a:solidFill>
              </a:rPr>
              <a:t>тимбилдинг</a:t>
            </a:r>
            <a:r>
              <a:rPr lang="ru-RU" sz="3200" b="1" i="1" dirty="0">
                <a:solidFill>
                  <a:srgbClr val="C00000"/>
                </a:solidFill>
              </a:rPr>
              <a:t> :</a:t>
            </a:r>
          </a:p>
          <a:p>
            <a:r>
              <a:rPr lang="ru-RU" sz="2800" dirty="0"/>
              <a:t>- Не сравнивать детей, ни по каким параметрам;</a:t>
            </a:r>
          </a:p>
          <a:p>
            <a:r>
              <a:rPr lang="ru-RU" sz="2800" dirty="0"/>
              <a:t>- В играх чаще использовать местоимение </a:t>
            </a:r>
            <a:r>
              <a:rPr lang="ru-RU" sz="2800" i="1" dirty="0"/>
              <a:t>«мы»</a:t>
            </a:r>
            <a:r>
              <a:rPr lang="ru-RU" sz="2800" dirty="0"/>
              <a:t>;</a:t>
            </a:r>
          </a:p>
          <a:p>
            <a:r>
              <a:rPr lang="ru-RU" sz="2800" dirty="0"/>
              <a:t>- Выделять значимость каждого участника;</a:t>
            </a:r>
          </a:p>
          <a:p>
            <a:r>
              <a:rPr lang="ru-RU" sz="2800" dirty="0"/>
              <a:t>- Похвалы достоин каждый участник, но с оценкой его деятельности;</a:t>
            </a:r>
          </a:p>
          <a:p>
            <a:r>
              <a:rPr lang="ru-RU" sz="2800" dirty="0"/>
              <a:t>- Оценивать поступок, а не личность</a:t>
            </a:r>
            <a:endParaRPr lang="ru-RU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93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boben.ru/hhj/10/bliki_cvetnoy_yarkiy_krasochnyy_fon_1920x10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08875" y="222490"/>
            <a:ext cx="6192688" cy="30654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Тимбилдинг является увлекательным и мощным инструментом, закладывающий фундамент психологически стабильного и успешного человека в будущем.</a:t>
            </a:r>
            <a:endParaRPr lang="ru-RU" sz="28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10253" name="Picture 13" descr="http://www.richardyoshimura.com/wp-content/uploads/2013/07/Depositphotos_6487763_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97" y="1415031"/>
            <a:ext cx="2082568" cy="1872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6068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allpapers2.hellowallpaper.com/cartoon_south-park_13-1440x90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3486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427679" y="18864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Исключить из своей жизни 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людей и дружбу — все равно что лишить мир солнечного света.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0" y="3573016"/>
            <a:ext cx="493203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Нарабатываются полезные навыки для совместного достижения цели,  взаимной помощи друг другу,  дети обретают удовлетворение от активного обмена эмоциями,  побеждая скрытые комплексы.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80019" y="276776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Почему тимбилдинг так необходим в детском коллективе?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038934" y="4149080"/>
            <a:ext cx="3960745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Слушать, понимать и слышать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>друг друга.</a:t>
            </a:r>
            <a:endParaRPr lang="ru-RU" sz="1600" dirty="0">
              <a:solidFill>
                <a:srgbClr val="C00000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291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686800" cy="7101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258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Юля\презентации для психолога\126 фоны для презентаций\1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612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563888" y="690507"/>
            <a:ext cx="217885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</a:rPr>
              <a:t>«Доброе слово, как свеча греет!»</a:t>
            </a:r>
            <a:endParaRPr lang="ru-RU" sz="2800" dirty="0">
              <a:solidFill>
                <a:srgbClr val="002060"/>
              </a:solidFill>
            </a:endParaRPr>
          </a:p>
        </p:txBody>
      </p:sp>
      <p:pic>
        <p:nvPicPr>
          <p:cNvPr id="6153" name="Picture 9" descr="http://pozitiv63.ru/wp-content/uploads/2012/06/729socialgood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505" y="172191"/>
            <a:ext cx="2417078" cy="221895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1" name="Picture 17" descr="http://cs627230.vk.me/v627230151/e42a/pMIJIypUsoA.jpg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37265" y="4873436"/>
            <a:ext cx="2637359" cy="18716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7760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boben.ru/hhj/10/bliki_cvetnoy_yarkiy_krasochnyy_fon_1920x108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08875" y="222490"/>
            <a:ext cx="6192688" cy="306545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800" b="1" dirty="0">
                <a:solidFill>
                  <a:srgbClr val="002060"/>
                </a:solidFill>
                <a:latin typeface="Times New Roman"/>
                <a:ea typeface="Calibri"/>
                <a:cs typeface="Times New Roman"/>
              </a:rPr>
              <a:t>Тимбилдинг является увлекательным и мощным инструментом, закладывающий фундамент психологически стабильного и успешного человека в будущем.</a:t>
            </a:r>
            <a:endParaRPr lang="ru-RU" sz="2800" b="1" dirty="0">
              <a:solidFill>
                <a:srgbClr val="002060"/>
              </a:solidFill>
              <a:ea typeface="Calibri"/>
              <a:cs typeface="Times New Roman"/>
            </a:endParaRPr>
          </a:p>
        </p:txBody>
      </p:sp>
      <p:pic>
        <p:nvPicPr>
          <p:cNvPr id="10253" name="Picture 13" descr="http://www.richardyoshimura.com/wp-content/uploads/2013/07/Depositphotos_6487763_s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1797" y="1415031"/>
            <a:ext cx="2082568" cy="18729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3453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6" descr="C:\Юля\презентации для психолога\126 фоны для презентаций\bgDialogL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38" y="14288"/>
            <a:ext cx="9123362" cy="684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Блок-схема: узел 9"/>
          <p:cNvSpPr/>
          <p:nvPr/>
        </p:nvSpPr>
        <p:spPr>
          <a:xfrm>
            <a:off x="2643188" y="5357813"/>
            <a:ext cx="214312" cy="1428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Блок-схема: узел 10"/>
          <p:cNvSpPr/>
          <p:nvPr/>
        </p:nvSpPr>
        <p:spPr>
          <a:xfrm>
            <a:off x="4214813" y="5572125"/>
            <a:ext cx="214312" cy="1428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Блок-схема: узел 11"/>
          <p:cNvSpPr/>
          <p:nvPr/>
        </p:nvSpPr>
        <p:spPr>
          <a:xfrm>
            <a:off x="7572375" y="2428875"/>
            <a:ext cx="214313" cy="142875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8374" name="Рисунок 5" descr="Пушкин называет свою героиню Татьяной, именем, которое в годы написания романа употреблялось &quot;между простолюдинами&quot;, было редким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25" y="476250"/>
            <a:ext cx="5487988" cy="439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5" name="Rectangle 2"/>
          <p:cNvSpPr txBox="1">
            <a:spLocks noChangeArrowheads="1"/>
          </p:cNvSpPr>
          <p:nvPr/>
        </p:nvSpPr>
        <p:spPr bwMode="auto">
          <a:xfrm>
            <a:off x="4595104" y="2428876"/>
            <a:ext cx="4211638" cy="243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000" b="1" dirty="0">
              <a:solidFill>
                <a:srgbClr val="990000"/>
              </a:solidFill>
              <a:latin typeface="Georgia" pitchFamily="18" charset="0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800" b="1" dirty="0">
                <a:solidFill>
                  <a:srgbClr val="990000"/>
                </a:solidFill>
                <a:latin typeface="Georgia" pitchFamily="18" charset="0"/>
              </a:rPr>
              <a:t>Желаю всем личностных высот и всегда отличного настроения.</a:t>
            </a:r>
          </a:p>
        </p:txBody>
      </p:sp>
    </p:spTree>
    <p:extLst>
      <p:ext uri="{BB962C8B-B14F-4D97-AF65-F5344CB8AC3E}">
        <p14:creationId xmlns:p14="http://schemas.microsoft.com/office/powerpoint/2010/main" val="329510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164">
        <p14:prism isContent="1" isInverted="1"/>
      </p:transition>
    </mc:Choice>
    <mc:Fallback xmlns="">
      <p:transition spd="slow" advTm="5164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2025</TotalTime>
  <Words>408</Words>
  <Application>Microsoft Office PowerPoint</Application>
  <PresentationFormat>Экран (4:3)</PresentationFormat>
  <Paragraphs>65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3" baseType="lpstr">
      <vt:lpstr>-apple-system</vt:lpstr>
      <vt:lpstr>Arial</vt:lpstr>
      <vt:lpstr>Bahnschrift SemiBold</vt:lpstr>
      <vt:lpstr>Calibri</vt:lpstr>
      <vt:lpstr>Georgia</vt:lpstr>
      <vt:lpstr>Monotype Corsiva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мк</dc:creator>
  <cp:lastModifiedBy>Екатерина Чимутова</cp:lastModifiedBy>
  <cp:revision>162</cp:revision>
  <dcterms:created xsi:type="dcterms:W3CDTF">2016-02-20T05:13:28Z</dcterms:created>
  <dcterms:modified xsi:type="dcterms:W3CDTF">2026-08-25T17:44:07Z</dcterms:modified>
</cp:coreProperties>
</file>