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8-24T12:48:41.716" v="4" actId="478"/>
      <pc:docMkLst>
        <pc:docMk/>
      </pc:docMkLst>
      <pc:sldChg chg="delSp mod">
        <pc:chgData name="Екатерина Чимутова" userId="4e1c11216741eefa" providerId="LiveId" clId="{E01BB03D-4D9F-4CF2-BCCB-B77BB2E13832}" dt="2026-08-24T12:48:41.716" v="4" actId="478"/>
        <pc:sldMkLst>
          <pc:docMk/>
          <pc:sldMk cId="0" sldId="257"/>
        </pc:sldMkLst>
        <pc:picChg chg="del">
          <ac:chgData name="Екатерина Чимутова" userId="4e1c11216741eefa" providerId="LiveId" clId="{E01BB03D-4D9F-4CF2-BCCB-B77BB2E13832}" dt="2026-08-24T12:48:40.031" v="1" actId="478"/>
          <ac:picMkLst>
            <pc:docMk/>
            <pc:sldMk cId="0" sldId="257"/>
            <ac:picMk id="25621661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48:40.493" v="2" actId="478"/>
          <ac:picMkLst>
            <pc:docMk/>
            <pc:sldMk cId="0" sldId="257"/>
            <ac:picMk id="68222786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48:39.602" v="0" actId="478"/>
          <ac:picMkLst>
            <pc:docMk/>
            <pc:sldMk cId="0" sldId="257"/>
            <ac:picMk id="85454263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48:41.213" v="3" actId="478"/>
          <ac:picMkLst>
            <pc:docMk/>
            <pc:sldMk cId="0" sldId="257"/>
            <ac:picMk id="132913934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4T12:48:41.716" v="4" actId="478"/>
          <ac:picMkLst>
            <pc:docMk/>
            <pc:sldMk cId="0" sldId="257"/>
            <ac:picMk id="1343760451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userDrawn="1">
  <p:cSld name="Title Slide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7" y="6165303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/>
        </p:blipFill>
        <p:spPr bwMode="auto">
          <a:xfrm>
            <a:off x="143338" y="116631"/>
            <a:ext cx="11905322" cy="659040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3695733" y="4077073"/>
            <a:ext cx="4992554" cy="936103"/>
          </a:xfrm>
          <a:prstGeom prst="rect">
            <a:avLst/>
          </a:prstGeom>
        </p:spPr>
        <p:txBody>
          <a:bodyPr tIns="0" anchor="t">
            <a:noAutofit/>
          </a:bodyPr>
          <a:lstStyle>
            <a:lvl1pPr marL="0" indent="0" algn="ctr">
              <a:buNone/>
              <a:defRPr sz="2000" b="0" i="0" cap="none" spc="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t>Образец подзаголовка</a:t>
            </a:r>
          </a:p>
        </p:txBody>
      </p:sp>
      <p:grpSp>
        <p:nvGrpSpPr>
          <p:cNvPr id="12" name="Группа 11"/>
          <p:cNvGrpSpPr/>
          <p:nvPr userDrawn="1"/>
        </p:nvGrpSpPr>
        <p:grpSpPr bwMode="auto">
          <a:xfrm>
            <a:off x="3215681" y="3786979"/>
            <a:ext cx="5760638" cy="158406"/>
            <a:chOff x="1295466" y="3129578"/>
            <a:chExt cx="8009587" cy="326894"/>
          </a:xfrm>
          <a:solidFill>
            <a:srgbClr val="835A2D"/>
          </a:solidFill>
        </p:grpSpPr>
        <p:sp>
          <p:nvSpPr>
            <p:cNvPr id="5" name="Полилиния 4"/>
            <p:cNvSpPr/>
            <p:nvPr userDrawn="1"/>
          </p:nvSpPr>
          <p:spPr bwMode="auto">
            <a:xfrm>
              <a:off x="1295466" y="3205633"/>
              <a:ext cx="3768482" cy="87393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2" name="Полилиния 9"/>
            <p:cNvSpPr/>
            <p:nvPr userDrawn="1"/>
          </p:nvSpPr>
          <p:spPr bwMode="auto">
            <a:xfrm flipV="1">
              <a:off x="1295466" y="3290350"/>
              <a:ext cx="3768482" cy="87394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4" name="Овал 7"/>
            <p:cNvSpPr/>
            <p:nvPr userDrawn="1"/>
          </p:nvSpPr>
          <p:spPr bwMode="auto">
            <a:xfrm>
              <a:off x="4989841" y="3209049"/>
              <a:ext cx="167954" cy="167954"/>
            </a:xfrm>
            <a:prstGeom prst="ellipse">
              <a:avLst/>
            </a:prstGeom>
            <a:grpFill/>
            <a:ln>
              <a:noFill/>
            </a:ln>
          </p:spPr>
        </p:sp>
        <p:sp>
          <p:nvSpPr>
            <p:cNvPr id="14" name="Овал 13"/>
            <p:cNvSpPr/>
            <p:nvPr userDrawn="1"/>
          </p:nvSpPr>
          <p:spPr bwMode="auto">
            <a:xfrm>
              <a:off x="5170309" y="3129578"/>
              <a:ext cx="326894" cy="326894"/>
            </a:xfrm>
            <a:prstGeom prst="ellipse">
              <a:avLst/>
            </a:prstGeom>
            <a:grpFill/>
            <a:ln>
              <a:noFill/>
            </a:ln>
          </p:spPr>
        </p:sp>
        <p:grpSp>
          <p:nvGrpSpPr>
            <p:cNvPr id="11" name="Группа 10"/>
            <p:cNvGrpSpPr/>
            <p:nvPr userDrawn="1"/>
          </p:nvGrpSpPr>
          <p:grpSpPr bwMode="auto">
            <a:xfrm flipH="1">
              <a:off x="5497203" y="3204294"/>
              <a:ext cx="3807850" cy="172111"/>
              <a:chOff x="1498666" y="3408833"/>
              <a:chExt cx="3862329" cy="172111"/>
            </a:xfrm>
            <a:grpFill/>
          </p:grpSpPr>
          <p:sp>
            <p:nvSpPr>
              <p:cNvPr id="15" name="Полилиния 14"/>
              <p:cNvSpPr/>
              <p:nvPr userDrawn="1"/>
            </p:nvSpPr>
            <p:spPr bwMode="auto">
              <a:xfrm>
                <a:off x="1498666" y="3408833"/>
                <a:ext cx="3768482" cy="87393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Полилиния 16"/>
              <p:cNvSpPr/>
              <p:nvPr userDrawn="1"/>
            </p:nvSpPr>
            <p:spPr bwMode="auto">
              <a:xfrm flipV="1">
                <a:off x="1498666" y="3493550"/>
                <a:ext cx="3768482" cy="87394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8" name="Овал 17"/>
              <p:cNvSpPr/>
              <p:nvPr userDrawn="1"/>
            </p:nvSpPr>
            <p:spPr bwMode="auto">
              <a:xfrm>
                <a:off x="5193041" y="3412249"/>
                <a:ext cx="167954" cy="167954"/>
              </a:xfrm>
              <a:prstGeom prst="ellipse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>
          <a:xfrm>
            <a:off x="2087641" y="2608326"/>
            <a:ext cx="8064895" cy="803507"/>
          </a:xfrm>
        </p:spPr>
        <p:txBody>
          <a:bodyPr/>
          <a:lstStyle/>
          <a:p>
            <a:pPr>
              <a:defRPr/>
            </a:pPr>
            <a:r>
              <a:t>Образец 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7" y="6165303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599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12" name="Текст 2"/>
          <p:cNvSpPr>
            <a:spLocks noGrp="1"/>
          </p:cNvSpPr>
          <p:nvPr>
            <p:ph idx="1"/>
          </p:nvPr>
        </p:nvSpPr>
        <p:spPr bwMode="auto">
          <a:xfrm>
            <a:off x="609599" y="1600201"/>
            <a:ext cx="10972800" cy="4525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userDrawn="1">
  <p:cSld name="Section Header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tretch/>
        </p:blipFill>
        <p:spPr bwMode="auto">
          <a:xfrm>
            <a:off x="143338" y="116631"/>
            <a:ext cx="11905322" cy="6590405"/>
          </a:xfrm>
          <a:prstGeom prst="rect">
            <a:avLst/>
          </a:prstGeom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836713"/>
            <a:ext cx="10363199" cy="100811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20" name="Текст 2"/>
          <p:cNvSpPr>
            <a:spLocks noGrp="1"/>
          </p:cNvSpPr>
          <p:nvPr>
            <p:ph type="body" idx="1"/>
          </p:nvPr>
        </p:nvSpPr>
        <p:spPr bwMode="auto">
          <a:xfrm>
            <a:off x="963083" y="2060847"/>
            <a:ext cx="10363199" cy="3816425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3200">
                <a:solidFill>
                  <a:srgbClr val="60363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21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578047" y="6165303"/>
            <a:ext cx="2844799" cy="365125"/>
          </a:xfrm>
        </p:spPr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22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134047" y="6165303"/>
            <a:ext cx="3860799" cy="365125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3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706047" y="6165303"/>
            <a:ext cx="2844799" cy="365125"/>
          </a:xfrm>
        </p:spPr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609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97599" y="1600201"/>
            <a:ext cx="5384799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09599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09599" y="2174874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93368" y="2174874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7" y="6165303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7" y="6165303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3393" y="1556791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766732" y="1916833"/>
            <a:ext cx="6815666" cy="42093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609601" y="2752533"/>
            <a:ext cx="4011084" cy="3373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7" y="6165303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2389717" y="4800600"/>
            <a:ext cx="7315200" cy="572616"/>
          </a:xfrm>
        </p:spPr>
        <p:txBody>
          <a:bodyPr anchor="b"/>
          <a:lstStyle>
            <a:lvl1pPr algn="ctr">
              <a:defRPr sz="2000" b="1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7" y="6165303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2469611" y="1797125"/>
            <a:ext cx="7252776" cy="30000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47625" cmpd="sng">
            <a:noFill/>
            <a:prstDash val="sysDot"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>
              <a:spcBef>
                <a:spcPts val="399"/>
              </a:spcBef>
              <a:buNone/>
              <a:defRPr sz="1800" b="0" cap="none" spc="0">
                <a:solidFill>
                  <a:schemeClr val="bg1"/>
                </a:solidFill>
                <a:latin typeface="+mj-lt"/>
                <a:ea typeface="+mj-ea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t>Вставка рисунка</a:t>
            </a:r>
          </a:p>
        </p:txBody>
      </p:sp>
      <p:sp>
        <p:nvSpPr>
          <p:cNvPr id="18" name="Text Placeholder 24"/>
          <p:cNvSpPr>
            <a:spLocks noGrp="1"/>
          </p:cNvSpPr>
          <p:nvPr>
            <p:ph type="body" sz="quarter" idx="13"/>
          </p:nvPr>
        </p:nvSpPr>
        <p:spPr bwMode="auto">
          <a:xfrm>
            <a:off x="2316479" y="5445223"/>
            <a:ext cx="7559039" cy="648072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sz="1600" b="0" i="0" cap="none" spc="29">
                <a:solidFill>
                  <a:srgbClr val="603636"/>
                </a:solidFill>
                <a:latin typeface="+mn-lt"/>
                <a:ea typeface="+mn-ea"/>
                <a:cs typeface="Arial"/>
              </a:defRPr>
            </a:lvl1pPr>
            <a:lvl2pPr marL="171450" indent="1587">
              <a:buNone/>
              <a:defRPr>
                <a:solidFill>
                  <a:schemeClr val="bg2"/>
                </a:solidFill>
              </a:defRPr>
            </a:lvl2pPr>
            <a:lvl3pPr marL="344487" indent="6349">
              <a:buNone/>
              <a:defRPr>
                <a:solidFill>
                  <a:schemeClr val="bg2"/>
                </a:solidFill>
              </a:defRPr>
            </a:lvl3pPr>
            <a:lvl4pPr marL="515937" indent="3174">
              <a:buNone/>
              <a:defRPr>
                <a:solidFill>
                  <a:schemeClr val="bg2"/>
                </a:solidFill>
              </a:defRPr>
            </a:lvl4pPr>
            <a:lvl5pPr marL="688974" indent="-1587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>
              <a:spcBef>
                <a:spcPts val="599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pPr>
            <a:r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 bwMode="auto">
          <a:xfrm>
            <a:off x="578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 bwMode="auto">
          <a:xfrm>
            <a:off x="4134047" y="6165303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706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199" y="274638"/>
            <a:ext cx="2743200" cy="5851525"/>
          </a:xfrm>
        </p:spPr>
        <p:txBody>
          <a:bodyPr vert="eaVert"/>
          <a:lstStyle/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599" y="274638"/>
            <a:ext cx="8026399" cy="5851525"/>
          </a:xfrm>
        </p:spPr>
        <p:txBody>
          <a:bodyPr vert="eaVert"/>
          <a:lstStyle/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14">
            <a:lum bright="70000" contrast="-70000"/>
          </a:blip>
          <a:stretch/>
        </p:blipFill>
        <p:spPr bwMode="auto">
          <a:xfrm>
            <a:off x="143338" y="116631"/>
            <a:ext cx="11905322" cy="659040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-144693" y="-24174"/>
            <a:ext cx="12481386" cy="1538631"/>
          </a:xfrm>
          <a:prstGeom prst="rect">
            <a:avLst/>
          </a:prstGeom>
        </p:spPr>
      </p:pic>
      <p:grpSp>
        <p:nvGrpSpPr>
          <p:cNvPr id="77" name="Группа 76"/>
          <p:cNvGrpSpPr/>
          <p:nvPr/>
        </p:nvGrpSpPr>
        <p:grpSpPr bwMode="auto">
          <a:xfrm>
            <a:off x="4198007" y="1074073"/>
            <a:ext cx="3795982" cy="122679"/>
            <a:chOff x="1295466" y="3129578"/>
            <a:chExt cx="8009587" cy="326894"/>
          </a:xfrm>
          <a:solidFill>
            <a:srgbClr val="835A2D"/>
          </a:solidFill>
        </p:grpSpPr>
        <p:sp>
          <p:nvSpPr>
            <p:cNvPr id="78" name="Полилиния 77"/>
            <p:cNvSpPr/>
            <p:nvPr userDrawn="1"/>
          </p:nvSpPr>
          <p:spPr bwMode="auto">
            <a:xfrm>
              <a:off x="1295466" y="3205633"/>
              <a:ext cx="3768482" cy="87393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79" name="Полилиния 78"/>
            <p:cNvSpPr/>
            <p:nvPr userDrawn="1"/>
          </p:nvSpPr>
          <p:spPr bwMode="auto">
            <a:xfrm flipV="1">
              <a:off x="1295466" y="3290350"/>
              <a:ext cx="3768482" cy="87394"/>
            </a:xfrm>
            <a:custGeom>
              <a:avLst/>
              <a:gdLst>
                <a:gd name="connsiteX0" fmla="*/ 0 w 3614296"/>
                <a:gd name="connsiteY0" fmla="*/ 161939 h 167495"/>
                <a:gd name="connsiteX1" fmla="*/ 2619375 w 3614296"/>
                <a:gd name="connsiteY1" fmla="*/ 14 h 167495"/>
                <a:gd name="connsiteX2" fmla="*/ 3486150 w 3614296"/>
                <a:gd name="connsiteY2" fmla="*/ 152414 h 167495"/>
                <a:gd name="connsiteX3" fmla="*/ 85725 w 3614296"/>
                <a:gd name="connsiteY3" fmla="*/ 161939 h 167495"/>
                <a:gd name="connsiteX4" fmla="*/ 85725 w 3614296"/>
                <a:gd name="connsiteY4" fmla="*/ 161939 h 167495"/>
                <a:gd name="connsiteX0" fmla="*/ 0 w 3640248"/>
                <a:gd name="connsiteY0" fmla="*/ 161926 h 172898"/>
                <a:gd name="connsiteX1" fmla="*/ 2619375 w 3640248"/>
                <a:gd name="connsiteY1" fmla="*/ 1 h 172898"/>
                <a:gd name="connsiteX2" fmla="*/ 3514853 w 3640248"/>
                <a:gd name="connsiteY2" fmla="*/ 160602 h 172898"/>
                <a:gd name="connsiteX3" fmla="*/ 85725 w 3640248"/>
                <a:gd name="connsiteY3" fmla="*/ 161926 h 172898"/>
                <a:gd name="connsiteX4" fmla="*/ 85725 w 3640248"/>
                <a:gd name="connsiteY4" fmla="*/ 161926 h 172898"/>
                <a:gd name="connsiteX0" fmla="*/ 0 w 3546443"/>
                <a:gd name="connsiteY0" fmla="*/ 161926 h 163813"/>
                <a:gd name="connsiteX1" fmla="*/ 2619375 w 3546443"/>
                <a:gd name="connsiteY1" fmla="*/ 1 h 163813"/>
                <a:gd name="connsiteX2" fmla="*/ 3514853 w 3546443"/>
                <a:gd name="connsiteY2" fmla="*/ 160602 h 163813"/>
                <a:gd name="connsiteX3" fmla="*/ 85725 w 3546443"/>
                <a:gd name="connsiteY3" fmla="*/ 161926 h 163813"/>
                <a:gd name="connsiteX4" fmla="*/ 85725 w 3546443"/>
                <a:gd name="connsiteY4" fmla="*/ 161926 h 163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6443" h="163813" extrusionOk="0">
                  <a:moveTo>
                    <a:pt x="0" y="161926"/>
                  </a:moveTo>
                  <a:cubicBezTo>
                    <a:pt x="1019175" y="81757"/>
                    <a:pt x="2033566" y="222"/>
                    <a:pt x="2619375" y="1"/>
                  </a:cubicBezTo>
                  <a:cubicBezTo>
                    <a:pt x="3205184" y="-220"/>
                    <a:pt x="3674699" y="154116"/>
                    <a:pt x="3514853" y="160602"/>
                  </a:cubicBezTo>
                  <a:cubicBezTo>
                    <a:pt x="3355007" y="167088"/>
                    <a:pt x="657246" y="161705"/>
                    <a:pt x="85725" y="161926"/>
                  </a:cubicBezTo>
                  <a:lnTo>
                    <a:pt x="85725" y="161926"/>
                  </a:lnTo>
                </a:path>
              </a:pathLst>
            </a:custGeom>
            <a:grpFill/>
            <a:ln>
              <a:noFill/>
            </a:ln>
          </p:spPr>
        </p:sp>
        <p:sp>
          <p:nvSpPr>
            <p:cNvPr id="80" name="Овал 79"/>
            <p:cNvSpPr/>
            <p:nvPr userDrawn="1"/>
          </p:nvSpPr>
          <p:spPr bwMode="auto">
            <a:xfrm>
              <a:off x="4989841" y="3209049"/>
              <a:ext cx="167954" cy="167954"/>
            </a:xfrm>
            <a:prstGeom prst="ellipse">
              <a:avLst/>
            </a:prstGeom>
            <a:grpFill/>
            <a:ln>
              <a:noFill/>
            </a:ln>
          </p:spPr>
        </p:sp>
        <p:sp>
          <p:nvSpPr>
            <p:cNvPr id="81" name="Овал 80"/>
            <p:cNvSpPr/>
            <p:nvPr userDrawn="1"/>
          </p:nvSpPr>
          <p:spPr bwMode="auto">
            <a:xfrm>
              <a:off x="5170309" y="3129578"/>
              <a:ext cx="326894" cy="326894"/>
            </a:xfrm>
            <a:prstGeom prst="ellipse">
              <a:avLst/>
            </a:prstGeom>
            <a:grpFill/>
            <a:ln>
              <a:noFill/>
            </a:ln>
          </p:spPr>
        </p:sp>
        <p:grpSp>
          <p:nvGrpSpPr>
            <p:cNvPr id="82" name="Группа 81"/>
            <p:cNvGrpSpPr/>
            <p:nvPr userDrawn="1"/>
          </p:nvGrpSpPr>
          <p:grpSpPr bwMode="auto">
            <a:xfrm flipH="1">
              <a:off x="5497203" y="3204294"/>
              <a:ext cx="3807850" cy="172111"/>
              <a:chOff x="1498666" y="3408833"/>
              <a:chExt cx="3862329" cy="172111"/>
            </a:xfrm>
            <a:grpFill/>
          </p:grpSpPr>
          <p:sp>
            <p:nvSpPr>
              <p:cNvPr id="83" name="Полилиния 82"/>
              <p:cNvSpPr/>
              <p:nvPr userDrawn="1"/>
            </p:nvSpPr>
            <p:spPr bwMode="auto">
              <a:xfrm>
                <a:off x="1498666" y="3408833"/>
                <a:ext cx="3768482" cy="87393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4" name="Полилиния 83"/>
              <p:cNvSpPr/>
              <p:nvPr userDrawn="1"/>
            </p:nvSpPr>
            <p:spPr bwMode="auto">
              <a:xfrm flipV="1">
                <a:off x="1498666" y="3493550"/>
                <a:ext cx="3768482" cy="87394"/>
              </a:xfrm>
              <a:custGeom>
                <a:avLst/>
                <a:gdLst>
                  <a:gd name="connsiteX0" fmla="*/ 0 w 3614296"/>
                  <a:gd name="connsiteY0" fmla="*/ 161939 h 167495"/>
                  <a:gd name="connsiteX1" fmla="*/ 2619375 w 3614296"/>
                  <a:gd name="connsiteY1" fmla="*/ 14 h 167495"/>
                  <a:gd name="connsiteX2" fmla="*/ 3486150 w 3614296"/>
                  <a:gd name="connsiteY2" fmla="*/ 152414 h 167495"/>
                  <a:gd name="connsiteX3" fmla="*/ 85725 w 3614296"/>
                  <a:gd name="connsiteY3" fmla="*/ 161939 h 167495"/>
                  <a:gd name="connsiteX4" fmla="*/ 85725 w 3614296"/>
                  <a:gd name="connsiteY4" fmla="*/ 161939 h 167495"/>
                  <a:gd name="connsiteX0" fmla="*/ 0 w 3640248"/>
                  <a:gd name="connsiteY0" fmla="*/ 161926 h 172898"/>
                  <a:gd name="connsiteX1" fmla="*/ 2619375 w 3640248"/>
                  <a:gd name="connsiteY1" fmla="*/ 1 h 172898"/>
                  <a:gd name="connsiteX2" fmla="*/ 3514853 w 3640248"/>
                  <a:gd name="connsiteY2" fmla="*/ 160602 h 172898"/>
                  <a:gd name="connsiteX3" fmla="*/ 85725 w 3640248"/>
                  <a:gd name="connsiteY3" fmla="*/ 161926 h 172898"/>
                  <a:gd name="connsiteX4" fmla="*/ 85725 w 3640248"/>
                  <a:gd name="connsiteY4" fmla="*/ 161926 h 172898"/>
                  <a:gd name="connsiteX0" fmla="*/ 0 w 3546443"/>
                  <a:gd name="connsiteY0" fmla="*/ 161926 h 163813"/>
                  <a:gd name="connsiteX1" fmla="*/ 2619375 w 3546443"/>
                  <a:gd name="connsiteY1" fmla="*/ 1 h 163813"/>
                  <a:gd name="connsiteX2" fmla="*/ 3514853 w 3546443"/>
                  <a:gd name="connsiteY2" fmla="*/ 160602 h 163813"/>
                  <a:gd name="connsiteX3" fmla="*/ 85725 w 3546443"/>
                  <a:gd name="connsiteY3" fmla="*/ 161926 h 163813"/>
                  <a:gd name="connsiteX4" fmla="*/ 85725 w 3546443"/>
                  <a:gd name="connsiteY4" fmla="*/ 161926 h 163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6443" h="163813" extrusionOk="0">
                    <a:moveTo>
                      <a:pt x="0" y="161926"/>
                    </a:moveTo>
                    <a:cubicBezTo>
                      <a:pt x="1019175" y="81757"/>
                      <a:pt x="2033566" y="222"/>
                      <a:pt x="2619375" y="1"/>
                    </a:cubicBezTo>
                    <a:cubicBezTo>
                      <a:pt x="3205184" y="-220"/>
                      <a:pt x="3674699" y="154116"/>
                      <a:pt x="3514853" y="160602"/>
                    </a:cubicBezTo>
                    <a:cubicBezTo>
                      <a:pt x="3355007" y="167088"/>
                      <a:pt x="657246" y="161705"/>
                      <a:pt x="85725" y="161926"/>
                    </a:cubicBezTo>
                    <a:lnTo>
                      <a:pt x="85725" y="161926"/>
                    </a:lnTo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85" name="Овал 84"/>
              <p:cNvSpPr/>
              <p:nvPr userDrawn="1"/>
            </p:nvSpPr>
            <p:spPr bwMode="auto">
              <a:xfrm>
                <a:off x="5193041" y="3412249"/>
                <a:ext cx="167954" cy="167954"/>
              </a:xfrm>
              <a:prstGeom prst="ellipse">
                <a:avLst/>
              </a:prstGeom>
              <a:grpFill/>
              <a:ln>
                <a:noFill/>
              </a:ln>
            </p:spPr>
          </p:sp>
        </p:grpSp>
      </p:grpSp>
      <p:sp>
        <p:nvSpPr>
          <p:cNvPr id="3" name="Заголовок 2"/>
          <p:cNvSpPr>
            <a:spLocks noGrp="1"/>
          </p:cNvSpPr>
          <p:nvPr>
            <p:ph type="title"/>
          </p:nvPr>
        </p:nvSpPr>
        <p:spPr bwMode="auto">
          <a:xfrm>
            <a:off x="2063551" y="274638"/>
            <a:ext cx="8064895" cy="803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 bwMode="auto">
          <a:xfrm>
            <a:off x="911423" y="1772815"/>
            <a:ext cx="10369152" cy="4392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16" name="Дата 4"/>
          <p:cNvSpPr>
            <a:spLocks noGrp="1"/>
          </p:cNvSpPr>
          <p:nvPr>
            <p:ph type="dt" sz="half" idx="2"/>
          </p:nvPr>
        </p:nvSpPr>
        <p:spPr bwMode="auto">
          <a:xfrm>
            <a:off x="578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51E84241-D031-42DE-84E4-CC10C30232F4}" type="datetimeFigureOut">
              <a:rPr lang="ru-RU"/>
              <a:t>24.08.2026</a:t>
            </a:fld>
            <a:endParaRPr/>
          </a:p>
        </p:txBody>
      </p:sp>
      <p:sp>
        <p:nvSpPr>
          <p:cNvPr id="17" name="Нижний колонтитул 5"/>
          <p:cNvSpPr>
            <a:spLocks noGrp="1"/>
          </p:cNvSpPr>
          <p:nvPr>
            <p:ph type="ftr" sz="quarter" idx="3"/>
          </p:nvPr>
        </p:nvSpPr>
        <p:spPr bwMode="auto">
          <a:xfrm>
            <a:off x="4134047" y="6165303"/>
            <a:ext cx="3860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8" name="Номер слайда 6"/>
          <p:cNvSpPr>
            <a:spLocks noGrp="1"/>
          </p:cNvSpPr>
          <p:nvPr>
            <p:ph type="sldNum" sz="quarter" idx="4"/>
          </p:nvPr>
        </p:nvSpPr>
        <p:spPr bwMode="auto">
          <a:xfrm>
            <a:off x="8706047" y="6165303"/>
            <a:ext cx="284479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03636"/>
                </a:solidFill>
              </a:defRPr>
            </a:lvl1pPr>
          </a:lstStyle>
          <a:p>
            <a:pPr>
              <a:defRPr/>
            </a:pPr>
            <a:fld id="{6B5AA3AA-5EA9-4976-BF6C-9891F6110747}" type="slidenum">
              <a:rPr/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>
        <a:spcBef>
          <a:spcPts val="399"/>
        </a:spcBef>
        <a:buNone/>
        <a:defRPr sz="3200" b="1" cap="none" spc="0">
          <a:solidFill>
            <a:schemeClr val="accent2">
              <a:lumMod val="50000"/>
            </a:schemeClr>
          </a:solidFill>
          <a:latin typeface="+mj-lt"/>
          <a:ea typeface="+mj-ea"/>
          <a:cs typeface="Arial"/>
        </a:defRPr>
      </a:lvl1pPr>
    </p:titleStyle>
    <p:bodyStyle>
      <a:lvl1pPr marL="355599" indent="-355599" algn="l" defTabSz="914400">
        <a:lnSpc>
          <a:spcPct val="100000"/>
        </a:lnSpc>
        <a:spcBef>
          <a:spcPts val="599"/>
        </a:spcBef>
        <a:spcAft>
          <a:spcPts val="0"/>
        </a:spcAft>
        <a:buClr>
          <a:schemeClr val="accent1"/>
        </a:buClr>
        <a:buFont typeface="Wingdings"/>
        <a:buChar char="v"/>
        <a:defRPr sz="2800" b="0" i="0" cap="none" spc="29">
          <a:solidFill>
            <a:srgbClr val="603636"/>
          </a:solidFill>
          <a:latin typeface="+mn-lt"/>
          <a:ea typeface="+mn-ea"/>
          <a:cs typeface="Arial"/>
        </a:defRPr>
      </a:lvl1pPr>
      <a:lvl2pPr marL="9032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Courier New"/>
        <a:buChar char="o"/>
        <a:defRPr sz="2400">
          <a:solidFill>
            <a:srgbClr val="835A2D"/>
          </a:solidFill>
          <a:latin typeface="+mn-lt"/>
          <a:ea typeface="+mn-ea"/>
          <a:cs typeface="Arial"/>
        </a:defRPr>
      </a:lvl2pPr>
      <a:lvl3pPr marL="12588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Wingdings"/>
        <a:buChar char="v"/>
        <a:defRPr sz="2000">
          <a:solidFill>
            <a:srgbClr val="603636"/>
          </a:solidFill>
          <a:latin typeface="+mn-lt"/>
          <a:ea typeface="+mn-ea"/>
          <a:cs typeface="Arial"/>
        </a:defRPr>
      </a:lvl3pPr>
      <a:lvl4pPr marL="1614487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Courier New"/>
        <a:buChar char="o"/>
        <a:defRPr sz="1800">
          <a:solidFill>
            <a:srgbClr val="835A2D"/>
          </a:solidFill>
          <a:latin typeface="+mn-lt"/>
          <a:ea typeface="+mn-ea"/>
          <a:cs typeface="Arial"/>
        </a:defRPr>
      </a:lvl4pPr>
      <a:lvl5pPr marL="2149474" indent="-355599" algn="l" defTabSz="914400">
        <a:lnSpc>
          <a:spcPct val="100000"/>
        </a:lnSpc>
        <a:spcBef>
          <a:spcPts val="1199"/>
        </a:spcBef>
        <a:buClr>
          <a:schemeClr val="accent1"/>
        </a:buClr>
        <a:buFont typeface="Wingdings"/>
        <a:buChar char="Ø"/>
        <a:defRPr sz="1800">
          <a:solidFill>
            <a:srgbClr val="603636"/>
          </a:solidFill>
          <a:latin typeface="+mn-lt"/>
          <a:ea typeface="+mn-ea"/>
          <a:cs typeface="Arial"/>
        </a:defRPr>
      </a:lvl5pPr>
      <a:lvl6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>
        <a:lnSpc>
          <a:spcPct val="100000"/>
        </a:lnSpc>
        <a:spcBef>
          <a:spcPts val="1199"/>
        </a:spcBef>
        <a:buFont typeface="Arial"/>
        <a:buNone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902432" y="848847"/>
            <a:ext cx="8064895" cy="100323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 lnSpcReduction="2000"/>
          </a:bodyPr>
          <a:lstStyle/>
          <a:p>
            <a:pPr>
              <a:defRPr/>
            </a:pPr>
            <a:r>
              <a:rPr lang="ru-RU"/>
              <a:t>Взаимодействие с внешними социальными партнерами в условиях сельской школы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218437" y="2182812"/>
            <a:ext cx="9816041" cy="2830363"/>
          </a:xfrm>
        </p:spPr>
        <p:txBody>
          <a:bodyPr/>
          <a:lstStyle/>
          <a:p>
            <a:pPr algn="just">
              <a:defRPr/>
            </a:pPr>
            <a:r>
              <a:rPr lang="ru-RU" b="1"/>
              <a:t>Социальное партнерство -</a:t>
            </a:r>
          </a:p>
          <a:p>
            <a:pPr marL="305908" indent="-305908" algn="just">
              <a:buClr>
                <a:schemeClr val="accent1"/>
              </a:buClr>
              <a:buFont typeface="Arial"/>
              <a:buChar char="•"/>
              <a:defRPr/>
            </a:pPr>
            <a:r>
              <a:rPr lang="ru-RU" b="1"/>
              <a:t>Особый тип совместной деятельности между субъектами образовательной деятельности, характеризующийся доверием, общими целями и ценностями, добровольностью и долговременностью отношений, а также признанием взаимной ответственности сторон за результат их сотрудничества и развития.</a:t>
            </a:r>
          </a:p>
          <a:p>
            <a:pPr algn="just">
              <a:defRPr/>
            </a:pPr>
            <a:r>
              <a:rPr lang="ru-RU" b="1"/>
              <a:t> Направления:</a:t>
            </a:r>
          </a:p>
          <a:p>
            <a:pPr marL="305908" indent="-305908" algn="just">
              <a:buClr>
                <a:schemeClr val="accent1"/>
              </a:buClr>
              <a:buFont typeface="Wingdings"/>
              <a:buChar char="Ø"/>
              <a:defRPr/>
            </a:pPr>
            <a:r>
              <a:rPr lang="ru-RU" b="1"/>
              <a:t>Информационное;</a:t>
            </a:r>
          </a:p>
          <a:p>
            <a:pPr marL="305908" indent="-305908" algn="just">
              <a:buClr>
                <a:schemeClr val="accent1"/>
              </a:buClr>
              <a:buFont typeface="Wingdings"/>
              <a:buChar char="Ø"/>
              <a:defRPr/>
            </a:pPr>
            <a:r>
              <a:rPr lang="ru-RU" b="1"/>
              <a:t>Образовательное;</a:t>
            </a:r>
          </a:p>
          <a:p>
            <a:pPr marL="305908" indent="-305908" algn="just">
              <a:buClr>
                <a:schemeClr val="accent1"/>
              </a:buClr>
              <a:buFont typeface="Wingdings"/>
              <a:buChar char="Ø"/>
              <a:defRPr/>
            </a:pPr>
            <a:r>
              <a:rPr lang="ru-RU" b="1"/>
              <a:t>Культурно-просветительское;</a:t>
            </a:r>
          </a:p>
          <a:p>
            <a:pPr marL="305908" indent="-305908" algn="just">
              <a:buClr>
                <a:schemeClr val="accent1"/>
              </a:buClr>
              <a:buFont typeface="Wingdings"/>
              <a:buChar char="Ø"/>
              <a:defRPr/>
            </a:pPr>
            <a:r>
              <a:rPr lang="ru-RU" b="1"/>
              <a:t>Лечебно – профилактическое;</a:t>
            </a:r>
          </a:p>
          <a:p>
            <a:pPr marL="305908" indent="-305908" algn="just">
              <a:buClr>
                <a:schemeClr val="accent1"/>
              </a:buClr>
              <a:buFont typeface="Wingdings"/>
              <a:buChar char="Ø"/>
              <a:defRPr/>
            </a:pPr>
            <a:r>
              <a:rPr lang="ru-RU" b="1"/>
              <a:t>Профориентационное;</a:t>
            </a:r>
          </a:p>
          <a:p>
            <a:pPr marL="305908" indent="-305908" algn="just">
              <a:buClr>
                <a:schemeClr val="accent1"/>
              </a:buClr>
              <a:buFont typeface="Wingdings"/>
              <a:buChar char="Ø"/>
              <a:defRPr/>
            </a:pPr>
            <a:endParaRPr lang="ru-RU" b="1"/>
          </a:p>
          <a:p>
            <a:pPr marL="305908" indent="-305908" algn="just">
              <a:buClr>
                <a:schemeClr val="accent1"/>
              </a:buClr>
              <a:buFont typeface="Arial"/>
              <a:buChar char="•"/>
              <a:defRPr/>
            </a:pPr>
            <a:endParaRPr lang="ru-RU"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23327420" name="Заголовок 1"/>
          <p:cNvSpPr>
            <a:spLocks noGrp="1"/>
          </p:cNvSpPr>
          <p:nvPr>
            <p:ph type="title"/>
          </p:nvPr>
        </p:nvSpPr>
        <p:spPr bwMode="auto">
          <a:xfrm>
            <a:off x="702203" y="180000"/>
            <a:ext cx="10972800" cy="84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t>Единое культурно-образовательное пространство</a:t>
            </a:r>
          </a:p>
        </p:txBody>
      </p:sp>
      <p:sp>
        <p:nvSpPr>
          <p:cNvPr id="1860676407" name="Прямоугольник 1860676406"/>
          <p:cNvSpPr/>
          <p:nvPr/>
        </p:nvSpPr>
        <p:spPr bwMode="auto"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8841703" name="Овал 1858841702"/>
          <p:cNvSpPr/>
          <p:nvPr/>
        </p:nvSpPr>
        <p:spPr bwMode="auto">
          <a:xfrm>
            <a:off x="4975520" y="3208338"/>
            <a:ext cx="2566458" cy="130968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t>МОУ Школа с. Харсаим</a:t>
            </a:r>
          </a:p>
        </p:txBody>
      </p:sp>
      <p:cxnSp>
        <p:nvCxnSpPr>
          <p:cNvPr id="2" name="Прямая соединительная линия 1"/>
          <p:cNvCxnSpPr>
            <a:cxnSpLocks/>
          </p:cNvCxnSpPr>
          <p:nvPr/>
        </p:nvCxnSpPr>
        <p:spPr bwMode="auto">
          <a:xfrm flipV="1">
            <a:off x="7700729" y="3069166"/>
            <a:ext cx="859895" cy="370416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>
            <a:cxnSpLocks/>
          </p:cNvCxnSpPr>
          <p:nvPr/>
        </p:nvCxnSpPr>
        <p:spPr bwMode="auto">
          <a:xfrm flipH="1" flipV="1">
            <a:off x="4446353" y="3307291"/>
            <a:ext cx="489477" cy="92602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>
            <a:cxnSpLocks/>
          </p:cNvCxnSpPr>
          <p:nvPr/>
        </p:nvCxnSpPr>
        <p:spPr bwMode="auto">
          <a:xfrm flipH="1">
            <a:off x="4089166" y="4259790"/>
            <a:ext cx="714374" cy="26458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cxnSpLocks/>
          </p:cNvCxnSpPr>
          <p:nvPr/>
        </p:nvCxnSpPr>
        <p:spPr bwMode="auto">
          <a:xfrm>
            <a:off x="7462603" y="4286250"/>
            <a:ext cx="820208" cy="423333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9895732" name="Овал 1529895731"/>
          <p:cNvSpPr/>
          <p:nvPr/>
        </p:nvSpPr>
        <p:spPr bwMode="auto">
          <a:xfrm>
            <a:off x="8653228" y="2275416"/>
            <a:ext cx="2420937" cy="11773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100"/>
              <a:t>ЦСОН «Доверие»-занятия с детьми ОВЗ,ТЖС,беседы с учащимися,родителями</a:t>
            </a:r>
          </a:p>
        </p:txBody>
      </p:sp>
      <p:sp>
        <p:nvSpPr>
          <p:cNvPr id="214029540" name="Овал 214029539"/>
          <p:cNvSpPr/>
          <p:nvPr/>
        </p:nvSpPr>
        <p:spPr bwMode="auto">
          <a:xfrm>
            <a:off x="8388644" y="4564061"/>
            <a:ext cx="2103436" cy="11244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100" b="1"/>
              <a:t>Сельский дом культуры с. Харсаим-праздничные мероприятия</a:t>
            </a:r>
          </a:p>
        </p:txBody>
      </p:sp>
      <p:sp>
        <p:nvSpPr>
          <p:cNvPr id="379316866" name="Овал 379316865"/>
          <p:cNvSpPr/>
          <p:nvPr/>
        </p:nvSpPr>
        <p:spPr bwMode="auto">
          <a:xfrm>
            <a:off x="2131249" y="3790422"/>
            <a:ext cx="1957916" cy="1091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sz="1100" b="1"/>
              <a:t>Спорткомплекс</a:t>
            </a:r>
          </a:p>
          <a:p>
            <a:pPr algn="ctr">
              <a:defRPr/>
            </a:pPr>
            <a:r>
              <a:rPr sz="1100" b="1"/>
              <a:t>«Феникс», МУ РСОК с. Аксарка-соревнования </a:t>
            </a:r>
            <a:endParaRPr sz="1100"/>
          </a:p>
        </p:txBody>
      </p:sp>
      <p:sp>
        <p:nvSpPr>
          <p:cNvPr id="515559945" name="Овал 515559944"/>
          <p:cNvSpPr/>
          <p:nvPr/>
        </p:nvSpPr>
        <p:spPr bwMode="auto">
          <a:xfrm>
            <a:off x="2237082" y="2381514"/>
            <a:ext cx="2288645" cy="1150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 b="1"/>
              <a:t>Фельдшерско-акушерский пункт с. Харсаим-профилактические беседы </a:t>
            </a:r>
            <a:endParaRPr sz="1600"/>
          </a:p>
        </p:txBody>
      </p:sp>
      <p:sp>
        <p:nvSpPr>
          <p:cNvPr id="1779193539" name="Овал 1779193538"/>
          <p:cNvSpPr/>
          <p:nvPr/>
        </p:nvSpPr>
        <p:spPr bwMode="auto">
          <a:xfrm>
            <a:off x="4975520" y="1285346"/>
            <a:ext cx="2592916" cy="11906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 b="1"/>
              <a:t>Взаимодействие всех участников образовательных отношений «ученики-родители-педагоги»</a:t>
            </a:r>
            <a:endParaRPr sz="1200"/>
          </a:p>
        </p:txBody>
      </p:sp>
      <p:cxnSp>
        <p:nvCxnSpPr>
          <p:cNvPr id="6" name="Прямая соединительная линия 5"/>
          <p:cNvCxnSpPr>
            <a:cxnSpLocks/>
            <a:stCxn id="1858841703" idx="0"/>
          </p:cNvCxnSpPr>
          <p:nvPr/>
        </p:nvCxnSpPr>
        <p:spPr bwMode="auto">
          <a:xfrm rot="16199969">
            <a:off x="5951039" y="2894012"/>
            <a:ext cx="628650" cy="0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cxnSpLocks/>
          </p:cNvCxnSpPr>
          <p:nvPr/>
        </p:nvCxnSpPr>
        <p:spPr bwMode="auto">
          <a:xfrm flipH="1">
            <a:off x="5054895" y="4696354"/>
            <a:ext cx="502708" cy="687916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>
            <a:cxnSpLocks/>
          </p:cNvCxnSpPr>
          <p:nvPr/>
        </p:nvCxnSpPr>
        <p:spPr bwMode="auto">
          <a:xfrm>
            <a:off x="6708541" y="4709583"/>
            <a:ext cx="529166" cy="621770"/>
          </a:xfrm>
          <a:prstGeom prst="line">
            <a:avLst/>
          </a:prstGeom>
          <a:ln>
            <a:tailEnd type="arrow" len="med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4542502" name="Овал 1934542501"/>
          <p:cNvSpPr/>
          <p:nvPr/>
        </p:nvSpPr>
        <p:spPr bwMode="auto">
          <a:xfrm>
            <a:off x="3745207" y="5463645"/>
            <a:ext cx="2010832" cy="12170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200" b="1"/>
              <a:t>ОМВД России по Приуральскому району</a:t>
            </a:r>
            <a:r>
              <a:rPr sz="1200"/>
              <a:t>-Профилактика правонарушений</a:t>
            </a:r>
          </a:p>
        </p:txBody>
      </p:sp>
      <p:sp>
        <p:nvSpPr>
          <p:cNvPr id="1456719177" name="Овал 1456719176"/>
          <p:cNvSpPr/>
          <p:nvPr/>
        </p:nvSpPr>
        <p:spPr bwMode="auto">
          <a:xfrm>
            <a:off x="6708541" y="5516562"/>
            <a:ext cx="2057135" cy="10583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sz="1600"/>
              <a:t>Росдетцентр </a:t>
            </a:r>
          </a:p>
          <a:p>
            <a:pPr algn="ctr">
              <a:defRPr/>
            </a:pPr>
            <a:r>
              <a:rPr sz="1600"/>
              <a:t>Движения Первых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3683156" name="Текст 2"/>
          <p:cNvSpPr>
            <a:spLocks noGrp="1"/>
          </p:cNvSpPr>
          <p:nvPr>
            <p:ph idx="1"/>
          </p:nvPr>
        </p:nvSpPr>
        <p:spPr bwMode="auto">
          <a:xfrm>
            <a:off x="536988" y="1362603"/>
            <a:ext cx="11118022" cy="4657723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25000" lnSpcReduction="15000"/>
          </a:bodyPr>
          <a:lstStyle/>
          <a:p>
            <a:pPr>
              <a:defRPr/>
            </a:pPr>
            <a:endParaRPr/>
          </a:p>
          <a:p>
            <a:pPr marL="547687" lvl="1" indent="0">
              <a:buClr>
                <a:schemeClr val="accent1"/>
              </a:buClr>
              <a:buFont typeface="Courier New"/>
              <a:buNone/>
              <a:defRPr/>
            </a:pPr>
            <a:r>
              <a:rPr sz="160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7200" b="1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rPr>
              <a:t>Таким образом,</a:t>
            </a:r>
            <a:r>
              <a:rPr sz="7200" b="1">
                <a:latin typeface="Times New Roman"/>
                <a:ea typeface="Times New Roman"/>
                <a:cs typeface="Times New Roman"/>
              </a:rPr>
              <a:t> </a:t>
            </a:r>
            <a:r>
              <a:rPr sz="7200" b="1" i="0" u="none">
                <a:solidFill>
                  <a:srgbClr val="212529"/>
                </a:solidFill>
                <a:latin typeface="Times New Roman"/>
                <a:ea typeface="Times New Roman"/>
                <a:cs typeface="Times New Roman"/>
              </a:rPr>
              <a:t>школа, являясь инициатором социального партнерства, выстраивает  отношения с организациями, которые могут помочь образовательной организации в развитии гибких навыков у учащихся. Развитие отношений может происходить в различных направлениях, но должно быть направлено на их социализацию. Гибким навыкам специально не учат в школе, их нельзя освоить за несколько месяцев-они формируются в течении всей жизни. И социальные партнеры помогают в этом. Наши будущие выпускники вскоре окончат профессиональные учебные заведения и станут молодыми специалистами.</a:t>
            </a:r>
          </a:p>
          <a:p>
            <a:pPr marL="547686" lvl="1" indent="0">
              <a:buClr>
                <a:schemeClr val="accent1"/>
              </a:buClr>
              <a:buFont typeface="Courier New"/>
              <a:buNone/>
              <a:defRPr/>
            </a:pPr>
            <a:r>
              <a:rPr sz="7200" b="1" i="0" u="none">
                <a:solidFill>
                  <a:srgbClr val="212529"/>
                </a:solidFill>
                <a:latin typeface="Times New Roman"/>
                <a:ea typeface="Times New Roman"/>
                <a:cs typeface="Times New Roman"/>
              </a:rPr>
              <a:t>	 В современном мире, работодатели оценивают молодого специалиста </a:t>
            </a:r>
            <a:r>
              <a:rPr sz="7200" b="1" i="0" u="none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не только по его техническим навыкам, но и по уровню развития гибких навыков: развитой коммуникации, ответственности и организационным умениями быстрее встраивается в команду. Такой сотрудник  легче справляется с задачами и имеет больше шансов на карьерный рост. </a:t>
            </a:r>
            <a:endParaRPr sz="7200" b="1" i="0" u="none">
              <a:solidFill>
                <a:srgbClr val="212529"/>
              </a:solidFill>
              <a:latin typeface="Times New Roman"/>
              <a:ea typeface="Times New Roman"/>
              <a:cs typeface="Times New Roman"/>
            </a:endParaRPr>
          </a:p>
          <a:p>
            <a:pPr marL="547686" lvl="1" indent="0">
              <a:buClr>
                <a:schemeClr val="accent1"/>
              </a:buClr>
              <a:buFont typeface="Courier New"/>
              <a:buNone/>
              <a:defRPr/>
            </a:pPr>
            <a:r>
              <a:rPr sz="7200" b="1" i="0" u="none">
                <a:solidFill>
                  <a:srgbClr val="212529"/>
                </a:solidFill>
                <a:latin typeface="Times New Roman"/>
                <a:ea typeface="Times New Roman"/>
                <a:cs typeface="Times New Roman"/>
              </a:rPr>
              <a:t> Мы рассчитываем на то, что реализация сконструированной нами модели социального взаимодействия приведет к следующим результатам:</a:t>
            </a:r>
            <a:endParaRPr sz="7200" b="1" i="0" u="none">
              <a:solidFill>
                <a:srgbClr val="212529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sz="7200" b="1" i="0" u="none">
                <a:solidFill>
                  <a:srgbClr val="212529"/>
                </a:solidFill>
                <a:latin typeface="Times New Roman"/>
                <a:ea typeface="Times New Roman"/>
                <a:cs typeface="Times New Roman"/>
              </a:rPr>
              <a:t>·   Эффективному социальному партнёрству.</a:t>
            </a:r>
            <a:endParaRPr sz="7200" b="1">
              <a:latin typeface="Times New Roman"/>
              <a:cs typeface="Times New Roman"/>
            </a:endParaRPr>
          </a:p>
          <a:p>
            <a:pPr>
              <a:defRPr/>
            </a:pPr>
            <a:r>
              <a:rPr sz="7200" b="1" i="0" u="none">
                <a:solidFill>
                  <a:srgbClr val="212529"/>
                </a:solidFill>
                <a:latin typeface="Times New Roman"/>
                <a:ea typeface="Times New Roman"/>
                <a:cs typeface="Times New Roman"/>
              </a:rPr>
              <a:t>·   Устойчивой социализации обучающихся и получению ими гибких навыков</a:t>
            </a:r>
            <a:endParaRPr sz="7200" b="1">
              <a:latin typeface="Times New Roman"/>
              <a:cs typeface="Times New Roman"/>
            </a:endParaRPr>
          </a:p>
          <a:p>
            <a:pPr>
              <a:defRPr/>
            </a:pPr>
            <a:r>
              <a:rPr sz="7200" b="1" i="0" u="none">
                <a:solidFill>
                  <a:srgbClr val="212529"/>
                </a:solidFill>
                <a:latin typeface="Times New Roman"/>
                <a:ea typeface="Times New Roman"/>
                <a:cs typeface="Times New Roman"/>
              </a:rPr>
              <a:t>·   Повышение уровня социализации и нравственного развития обучающихся.</a:t>
            </a:r>
            <a:endParaRPr sz="7200" b="1" i="0" u="none">
              <a:solidFill>
                <a:srgbClr val="212529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sz="2000" b="1">
              <a:latin typeface="Times New Roman"/>
              <a:cs typeface="Times New Roman"/>
            </a:endParaRPr>
          </a:p>
          <a:p>
            <a:pPr>
              <a:defRPr/>
            </a:pPr>
            <a:endParaRPr sz="1800">
              <a:latin typeface="Times New Roman"/>
              <a:cs typeface="Times New Roman"/>
            </a:endParaRPr>
          </a:p>
          <a:p>
            <a:pPr>
              <a:defRPr/>
            </a:pP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Classic">
  <a:themeElements>
    <a:clrScheme name="Classic">
      <a:dk1>
        <a:sysClr val="windowText" lastClr="000000"/>
      </a:dk1>
      <a:lt1>
        <a:srgbClr val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Классическая">
      <a:majorFont>
        <a:latin typeface="Arial"/>
        <a:ea typeface="Arial"/>
        <a:cs typeface="Arial"/>
      </a:majorFont>
      <a:minorFont>
        <a:latin typeface="Times New Roman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301</Words>
  <Application>Microsoft Office PowerPoint</Application>
  <DocSecurity>0</DocSecurity>
  <PresentationFormat>Широкоэкранный</PresentationFormat>
  <Paragraphs>28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Courier New</vt:lpstr>
      <vt:lpstr>Times New Roman</vt:lpstr>
      <vt:lpstr>Wingdings</vt:lpstr>
      <vt:lpstr>Classic</vt:lpstr>
      <vt:lpstr>Взаимодействие с внешними социальными партнерами в условиях сельской школы</vt:lpstr>
      <vt:lpstr>Единое культурно-образовательное пространство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Екатерина Чимутова</cp:lastModifiedBy>
  <cp:revision>9</cp:revision>
  <dcterms:created xsi:type="dcterms:W3CDTF">2012-12-03T06:56:55Z</dcterms:created>
  <dcterms:modified xsi:type="dcterms:W3CDTF">2026-08-24T12:48:44Z</dcterms:modified>
  <cp:category/>
  <dc:identifier/>
  <cp:contentStatus/>
  <dc:language/>
  <cp:version/>
</cp:coreProperties>
</file>