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73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0462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19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889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67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979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022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752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432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2890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22091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92295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8541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53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59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C5CEB-5817-473D-B90A-B528E32DEEAC}" type="datetimeFigureOut">
              <a:rPr lang="ru-RU" smtClean="0"/>
              <a:t>24.08.2026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E5D3B36-A8B2-48D2-9DEE-BFD321432A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31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07067" y="2560320"/>
            <a:ext cx="7766936" cy="600891"/>
          </a:xfrm>
        </p:spPr>
        <p:txBody>
          <a:bodyPr/>
          <a:lstStyle/>
          <a:p>
            <a:pPr algn="ctr"/>
            <a:r>
              <a:rPr lang="ru-RU" sz="4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для родителей «Профилактика подросткового суицида»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522653"/>
          </a:xfrm>
        </p:spPr>
        <p:txBody>
          <a:bodyPr>
            <a:normAutofit fontScale="92500" lnSpcReduction="10000"/>
          </a:bodyPr>
          <a:lstStyle/>
          <a:p>
            <a:pPr algn="ctr"/>
            <a:endParaRPr lang="ru-RU" dirty="0"/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 структурного подразделения ППМС службы «Доверие»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г.Нурлат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Хайруллина Роза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Рафкатовна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21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Проблема подросткового суицида является наиболее актуальной из всех проблем настоящего времени и не может не беспокоить современное общество. Огромную роль в предотвращении подростковых суицидов призвана сы­грать семья, как главный ресурс эмоциональной поддержки подростка. Обязанность взрослых – не допустить у подростка мысли о том, что выхода из сложившейся ситуации нет.</a:t>
            </a:r>
          </a:p>
        </p:txBody>
      </p:sp>
      <p:pic>
        <p:nvPicPr>
          <p:cNvPr id="2052" name="Picture 4" descr="Picture background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7334" y="2412274"/>
            <a:ext cx="8710506" cy="406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291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18605" y="722811"/>
            <a:ext cx="8186057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0" dirty="0">
                <a:solidFill>
                  <a:srgbClr val="212529"/>
                </a:solidFill>
                <a:effectLst/>
                <a:latin typeface="Open Sans"/>
              </a:rPr>
              <a:t>Суицид </a:t>
            </a:r>
            <a:r>
              <a:rPr lang="ru-RU" b="0" i="0" dirty="0">
                <a:solidFill>
                  <a:srgbClr val="212529"/>
                </a:solidFill>
                <a:effectLst/>
                <a:latin typeface="Open Sans"/>
              </a:rPr>
              <a:t>- это преднамеренное лишение себя жизни, как правило, самостоятельное и добровольное.</a:t>
            </a:r>
          </a:p>
          <a:p>
            <a:pPr algn="just"/>
            <a:r>
              <a:rPr lang="ru-RU" b="1" i="0" dirty="0">
                <a:solidFill>
                  <a:srgbClr val="212529"/>
                </a:solidFill>
                <a:effectLst/>
                <a:latin typeface="Open Sans"/>
              </a:rPr>
              <a:t>Подростковый суицид</a:t>
            </a:r>
            <a:r>
              <a:rPr lang="ru-RU" b="0" i="0" dirty="0">
                <a:solidFill>
                  <a:srgbClr val="212529"/>
                </a:solidFill>
                <a:effectLst/>
                <a:latin typeface="Open Sans"/>
              </a:rPr>
              <a:t> - это крик о помощи, стремление привлечь внимание к своему страданию. Настоящего желания умереть, как правило, в этом возрасте нет; представление о смерти крайне неотчетливо, инфантильно. </a:t>
            </a:r>
            <a:r>
              <a:rPr lang="ru-RU" b="0" i="0" dirty="0" err="1">
                <a:solidFill>
                  <a:srgbClr val="212529"/>
                </a:solidFill>
                <a:effectLst/>
                <a:latin typeface="Open Sans"/>
              </a:rPr>
              <a:t>Е.М.Вроно</a:t>
            </a:r>
            <a:r>
              <a:rPr lang="ru-RU" b="0" i="0" dirty="0">
                <a:solidFill>
                  <a:srgbClr val="212529"/>
                </a:solidFill>
                <a:effectLst/>
                <a:latin typeface="Open Sans"/>
              </a:rPr>
              <a:t> пишет: «Желание устраниться лишь на время, «умереть не до конца» - типичное подростковое решение трудной ситуации»</a:t>
            </a: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  <a:p>
            <a:pPr algn="just"/>
            <a:endParaRPr lang="ru-RU" dirty="0">
              <a:solidFill>
                <a:srgbClr val="212529"/>
              </a:solidFill>
              <a:latin typeface="Open Sans"/>
            </a:endParaRPr>
          </a:p>
          <a:p>
            <a:pPr algn="just"/>
            <a:endParaRPr lang="ru-RU" b="0" i="0" dirty="0">
              <a:solidFill>
                <a:srgbClr val="212529"/>
              </a:solidFill>
              <a:effectLst/>
              <a:latin typeface="Open Sans"/>
            </a:endParaRPr>
          </a:p>
        </p:txBody>
      </p:sp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8421" y="2978332"/>
            <a:ext cx="8216539" cy="362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9053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4069" y="853440"/>
            <a:ext cx="8159931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84069" y="940526"/>
            <a:ext cx="863890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трех «Н»:</a:t>
            </a:r>
            <a:br>
              <a:rPr lang="ru-RU" sz="36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непреодолимость трудностей,</a:t>
            </a:r>
            <a:b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нескончаемость несчастья,</a:t>
            </a:r>
            <a:b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неперено­симость тоски и одиночества.</a:t>
            </a:r>
          </a:p>
          <a:p>
            <a:endParaRPr lang="ru-RU" sz="36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Борьба с тремя «Б»:</a:t>
            </a:r>
          </a:p>
          <a:p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беспомощностью,</a:t>
            </a:r>
          </a:p>
          <a:p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бессилием,</a:t>
            </a:r>
          </a:p>
          <a:p>
            <a:r>
              <a:rPr lang="ru-RU" sz="36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безнадежностью.</a:t>
            </a:r>
          </a:p>
        </p:txBody>
      </p:sp>
    </p:spTree>
    <p:extLst>
      <p:ext uri="{BB962C8B-B14F-4D97-AF65-F5344CB8AC3E}">
        <p14:creationId xmlns:p14="http://schemas.microsoft.com/office/powerpoint/2010/main" val="155351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5063" y="748937"/>
            <a:ext cx="8604067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ормы суицидального поведения:</a:t>
            </a:r>
          </a:p>
          <a:p>
            <a:pPr algn="just"/>
            <a:endParaRPr lang="ru-R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Демонстративное суицидальное поведение -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это изображение попыток самоубийства без реального намерения покончить с жизнью, с расчетом на спасение. Все действия направлены на привлечение внимания, возобновление интереса к собственной персоне, жалость, сочувствие, уход от наказания за совершение тяжелого проступка, возмездие за обиду, несправедливость, когда окружающие отомстят обидчику.</a:t>
            </a:r>
          </a:p>
          <a:p>
            <a:pPr algn="just"/>
            <a:endParaRPr lang="ru-R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Аффективное суицидальное поведение 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тип поведения, характеризующийся прежде всего действиями, совершаемыми в состоянии аффекта.</a:t>
            </a:r>
          </a:p>
          <a:p>
            <a:pPr algn="just"/>
            <a:endParaRPr lang="ru-RU" sz="2000" b="0" i="0" dirty="0">
              <a:solidFill>
                <a:srgbClr val="212529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Истинный суицид -</a:t>
            </a:r>
            <a:r>
              <a:rPr lang="ru-RU" sz="2000" b="0" i="0" dirty="0">
                <a:solidFill>
                  <a:srgbClr val="21252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намеренное, обдуманное поведение, направленное на реализацию самоубийства, иногда долго вынашиваемое. Подросток заботится об эффективности действия и отсутствии помех при их совершении. В оставленных записках звучит мотив собственной вины, забота о близких, которые не должны чувствовать причастности к совершенному действию.</a:t>
            </a:r>
          </a:p>
        </p:txBody>
      </p:sp>
    </p:spTree>
    <p:extLst>
      <p:ext uri="{BB962C8B-B14F-4D97-AF65-F5344CB8AC3E}">
        <p14:creationId xmlns:p14="http://schemas.microsoft.com/office/powerpoint/2010/main" val="2234552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66057" y="420484"/>
            <a:ext cx="8856617" cy="6209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Факторами, провоцирующими суицид, выступают следующие ситуации и проблемы:</a:t>
            </a:r>
          </a:p>
          <a:p>
            <a:pPr algn="ctr">
              <a:lnSpc>
                <a:spcPts val="1530"/>
              </a:lnSpc>
            </a:pPr>
            <a:endParaRPr lang="ru-RU" sz="20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Употребление алкоголя и наркотиков;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Неразделенная любовь и ревность;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Предательство близкого человека, одиночество, желание вызвать сочувствие, подражание сверстникам или любимым героям.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Насмешки и постоянное чувство неполноценности у подростков с плохой успеваемостью, так и неожиданная неудача у одаренного подростка, привыкшего к восхищению и не способного пережить чувство обиды, стыда и вины за то, что подвел родителей. </a:t>
            </a:r>
          </a:p>
          <a:p>
            <a:pPr marL="285750" indent="-285750">
              <a:buFontTx/>
              <a:buChar char="-"/>
            </a:pP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Состояние переутомления;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Распад родительской семьи, развод родителей, пьянство родителей;</a:t>
            </a:r>
          </a:p>
          <a:p>
            <a:pPr marL="285750" indent="-285750">
              <a:buFontTx/>
              <a:buChar char="-"/>
            </a:pPr>
            <a:r>
              <a:rPr lang="ru-RU" dirty="0"/>
              <a:t>Ошибки семейного воспитания: частые конфликты в семье, жестокое обращение, страх осуждения;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Расстройства пищевого поведения (анорексия и булимия);</a:t>
            </a:r>
          </a:p>
          <a:p>
            <a:pPr marL="285750" indent="-285750">
              <a:buFontTx/>
              <a:buChar char="-"/>
            </a:pPr>
            <a:r>
              <a:rPr lang="ru-RU" dirty="0"/>
              <a:t>Конфликт с учителем – протест против несправедливости, либо страх наказания и позора;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Смерть близкого человека;</a:t>
            </a:r>
          </a:p>
          <a:p>
            <a:pPr marL="285750" indent="-285750">
              <a:buFontTx/>
              <a:buChar char="-"/>
            </a:pPr>
            <a:r>
              <a:rPr lang="ru-RU" dirty="0"/>
              <a:t>Физическое, моральное, сексуальное насилие, незаслуженное оскорбление, травля среды;</a:t>
            </a:r>
          </a:p>
          <a:p>
            <a:pPr marL="285750" indent="-285750">
              <a:buFontTx/>
              <a:buChar char="-"/>
            </a:pPr>
            <a:r>
              <a:rPr lang="ru-RU" dirty="0"/>
              <a:t>Конфликты самооценки, кризис утраты смысла жизни.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3239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228" y="1079863"/>
            <a:ext cx="8673737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0"/>
              </a:lnSpc>
            </a:pPr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Мотивы суицида:</a:t>
            </a:r>
          </a:p>
          <a:p>
            <a:pPr algn="ctr">
              <a:lnSpc>
                <a:spcPts val="1530"/>
              </a:lnSpc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530"/>
              </a:lnSpc>
            </a:pPr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Протест (месть)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когда своими суицидальными действиями подросток протестует против сложившихся обстоятельств, против принятого решения. Иногда подросток своим самоубийством как бы наказывает других, возможно, родителей: "Вы пожалеете, когда я умру";</a:t>
            </a:r>
          </a:p>
          <a:p>
            <a:pPr>
              <a:lnSpc>
                <a:spcPts val="1530"/>
              </a:lnSpc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Призыв (привлечение внимания)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для того, чтобы изменить невыносимую личностную ситуацию, подросток как бы призывает помощь извне: "Заметьте меня, я очень нуждаюсь в вашей помощи";</a:t>
            </a:r>
          </a:p>
          <a:p>
            <a:pPr>
              <a:lnSpc>
                <a:spcPts val="1530"/>
              </a:lnSpc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Избегание неудач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имеется в виду попытка избежать наказания или страдания, при этом существует угроза биологическому или личностному существованию человека. Такой тип суицида совершается в том случае, если подросток предполагает ухудшение ситуации: "Дальше будет еще хуже" или невыносимость переживаний: "Мне не вынести этого позора";</a:t>
            </a:r>
          </a:p>
          <a:p>
            <a:pPr>
              <a:lnSpc>
                <a:spcPts val="1530"/>
              </a:lnSpc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Самонаказание 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суицидальным действием подросток наказывает себя за совершенный ранее поступок или проступок: "Никогда не прощу себе...".</a:t>
            </a:r>
          </a:p>
          <a:p>
            <a:pPr>
              <a:lnSpc>
                <a:spcPts val="1530"/>
              </a:lnSpc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Отказ от себя 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человек отказывается от существования, поскольку жизнь потеряла для него интерес и смысл.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08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05394" y="914400"/>
            <a:ext cx="8438605" cy="490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0"/>
              </a:lnSpc>
            </a:pPr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Знаки, сигнализирующие о суицидальном намерении ребёнка.</a:t>
            </a:r>
          </a:p>
          <a:p>
            <a:pPr algn="ctr">
              <a:lnSpc>
                <a:spcPts val="1530"/>
              </a:lnSpc>
            </a:pP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-Заметная перемена в обычных манерах поведения;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Недостаток сна, повышенная сонливость;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Ухудшение, улучшение аппетита;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Признаки беспокойства;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Признаки вечной усталости;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Неряшливый внешний вид или педантичное отношение к внешнему виду;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Усиление жалоб на физическое недомогание;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Склонность к быстрой перемене настроения;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Отдаление от семьи, друзей;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Упадок энергии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Поглощённость мыслями о смерти или загробной жизни;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Усиленное чувство тревоги;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Выраженная безнадёжность;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Приобщение к алкоголю, наркотикам, усиление их потребления;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Раздача в дар ценного имущества;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Приведение в порядок всех дел;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Разговоры о собственных похоронах;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Составление записки об уходе из жизни;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Словесные заявления: «Ненавижу жизнь», «Они пожалеют, о том, что</a:t>
            </a:r>
            <a:b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мне сделали», «Не могу больше этого выносить», «Я покончу с собой».</a:t>
            </a:r>
          </a:p>
          <a:p>
            <a:pPr>
              <a:lnSpc>
                <a:spcPts val="1530"/>
              </a:lnSpc>
            </a:pP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748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7017" y="689789"/>
            <a:ext cx="8516983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0"/>
              </a:lnSpc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«Ошибки семейного воспитания, которые могут создать почву для суицидального поведения подростков</a:t>
            </a:r>
            <a:r>
              <a:rPr lang="ru-RU" sz="24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ОШИБКА ПЕРВАЯ. </a:t>
            </a: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Родители вольно или невольно провоцируют в ребёнке чувство вины.</a:t>
            </a: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ts val="1530"/>
              </a:lnSpc>
            </a:pPr>
            <a:endParaRPr lang="ru-RU" sz="20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 огорчаешь меня своим поведением и оценками»; «Мы не поедем летом на море, потому что у тебя двойки. Если бы не ты, мы бы прекрасно отдохнули, а ты расстроил все наши планы» и т.п. Если родители не упускают случая, чтобы объяснить своему ребёнку, как сильно он виноват в их плохом настроении, сколько страданий он им доставил, они воспитывают человека, который станет заниматься самоедством. Подросток взвалит всю вину на себя или, в знак протеста, захочет доказать обратное: «Вот я умру, а вы все останетесь виноватыми!».</a:t>
            </a:r>
          </a:p>
          <a:p>
            <a:pPr>
              <a:lnSpc>
                <a:spcPts val="1530"/>
              </a:lnSpc>
            </a:pPr>
            <a:endParaRPr lang="ru-RU" sz="2000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ОШИБКА ВТОРАЯ. </a:t>
            </a: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chemeClr val="accent5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Родители жёстко контролируют поведение, распорядок дня, учёбу и даже настроение ребёнка.</a:t>
            </a:r>
          </a:p>
          <a:p>
            <a:pPr>
              <a:lnSpc>
                <a:spcPts val="1530"/>
              </a:lnSpc>
            </a:pPr>
            <a:endParaRPr lang="ru-RU" sz="2000" b="1" dirty="0">
              <a:solidFill>
                <a:srgbClr val="21252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530"/>
              </a:lnSpc>
            </a:pPr>
            <a:r>
              <a:rPr lang="ru-RU" sz="2000" b="1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21252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Такие родители берут на себя ответственность за малейшие эмоциональные переживания своего ребёнка. «Он плачет или устал – значит, мы не создали ему комфортных условий». В результате вырастают дети, не умеющие отвечать за себя и последствия своих поступков. В подростковом возрасте чувство беспомощности, возникающее в трудных ситуациях при таком типе воспитания, нередко становится причиной самоубийства.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15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4434" y="661851"/>
            <a:ext cx="9013371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30"/>
              </a:lnSpc>
            </a:pPr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«Ошибки семейного воспитания, которые могут создать почву для суицидального поведения подростков» </a:t>
            </a:r>
          </a:p>
          <a:p>
            <a:pPr>
              <a:lnSpc>
                <a:spcPts val="1530"/>
              </a:lnSpc>
            </a:pPr>
            <a:endParaRPr lang="ru-RU" dirty="0">
              <a:solidFill>
                <a:srgbClr val="212529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ТРЕТЬЯ.</a:t>
            </a:r>
          </a:p>
          <a:p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Родители относятся к ребёнку, как к своей последней игрушке.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«Зачем ему учиться – он ещё такой маленький? Зачем ему заниматься спортом – он такой слабый? Зато он такой славный!». Это приводит к тому, что дети не научаются предвосхищать и планировать события, ставить себе цели и идти к ним.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ЧЕТВЕРТАЯ. Родители стараются объяснять все события в жизни ребёнка внешними причинами, игнорируя возможность самого человека быть хозяином своей судьбы и чувств. 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Подобное воспитание порождает зависимость эмоциональных состояний от внешней среды и полное неумение справляться с трудностями самостоятельно.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ОШИБКА ПЯТАЯ. Родители постоянно оберегают ребёнка от ошибок.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мотивация избегания станет доминировать у него над мотивацией достижения. Одни люди, как известно, стремятся достигнуть большего, а другие – боятся совершить ошибку. Страх ошибки приводит к потере перспективного взгляда на будущее и, как следствие, потере смысла жизни.</a:t>
            </a:r>
          </a:p>
          <a:p>
            <a:pPr>
              <a:lnSpc>
                <a:spcPts val="1530"/>
              </a:lnSpc>
            </a:pP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373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6355" y="923109"/>
            <a:ext cx="8377646" cy="50976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рекомендации для родителей: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 сравнивайте ребенка с окружающими.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Доверяйте ребенку, будьте с ним честными и принимайте его таким, какой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есть.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Чаще используйте телесный контакт, упражнения на релаксацию.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Способствуйте повышению самооценки ребенка, чаще хвалите его, но так,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чтобы он знал, за что.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Чаще обращайтесь к ребенку по имени.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Демонстрируйте образцы уверенного поведения, будьте во всем примером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ребенку.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Не предъявляйте к ребенку завышенных требований. Если ребенку с трудом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дается какой-либо учебный предмет, лучше лишний раз помогите ему и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окажите поддержку, а при достижении даже малейших успехов, не забудьте</a:t>
            </a:r>
            <a:r>
              <a:rPr lang="ru-RU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похвалить.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Будьте последовательны в воспитании ребенка. Не запрещайте без всяких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 того, что разрешали раньше.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466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3143" y="705393"/>
            <a:ext cx="8490858" cy="6480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34343C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Психолого-педагогические рекомендации для родителей: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34343C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/>
              <a:t>-Старайтесь делать ребенку меньше замечаний.</a:t>
            </a:r>
          </a:p>
          <a:p>
            <a:r>
              <a:rPr lang="ru-RU" dirty="0"/>
              <a:t>- Используйте наказание лишь в крайних случаях.</a:t>
            </a:r>
          </a:p>
          <a:p>
            <a:r>
              <a:rPr lang="ru-RU" dirty="0"/>
              <a:t>- Не унижайте ребенка, наказывая его.</a:t>
            </a:r>
          </a:p>
          <a:p>
            <a:r>
              <a:rPr lang="ru-RU" dirty="0"/>
              <a:t>- Общаясь с ребенком, не подрывайте авторитет других значимых взрослых</a:t>
            </a:r>
          </a:p>
          <a:p>
            <a:r>
              <a:rPr lang="ru-RU" dirty="0"/>
              <a:t>людей. Например, нельзя говорить ребенку: «Много ваша учительница</a:t>
            </a:r>
          </a:p>
          <a:p>
            <a:r>
              <a:rPr lang="ru-RU" dirty="0"/>
              <a:t>понимает, лучше меня слушай!»</a:t>
            </a:r>
          </a:p>
          <a:p>
            <a:r>
              <a:rPr lang="ru-RU" dirty="0"/>
              <a:t>- Помогите ему найти дело по душе, где он мог бы проявить свои</a:t>
            </a:r>
          </a:p>
          <a:p>
            <a:r>
              <a:rPr lang="ru-RU" dirty="0"/>
              <a:t>способности и не чувствовал себя ущемленным.</a:t>
            </a:r>
          </a:p>
          <a:p>
            <a:endParaRPr lang="ru-RU" dirty="0"/>
          </a:p>
          <a:p>
            <a:r>
              <a:rPr lang="ru-RU" dirty="0"/>
              <a:t>Эмоциональное развитие личности ребенка часто недооценивают, что</a:t>
            </a:r>
          </a:p>
          <a:p>
            <a:r>
              <a:rPr lang="ru-RU" dirty="0"/>
              <a:t>может привести к серьезным и печальным последствиям для него.</a:t>
            </a:r>
          </a:p>
          <a:p>
            <a:r>
              <a:rPr lang="ru-RU" dirty="0"/>
              <a:t>Эмоциональное развитие должно стать предметом пристального внимания</a:t>
            </a:r>
          </a:p>
          <a:p>
            <a:r>
              <a:rPr lang="ru-RU" dirty="0"/>
              <a:t>родителей и педагогов.</a:t>
            </a:r>
          </a:p>
          <a:p>
            <a:endParaRPr lang="ru-RU" dirty="0"/>
          </a:p>
          <a:p>
            <a:r>
              <a:rPr lang="ru-RU" dirty="0"/>
              <a:t>Главное, что должны сделать взрослые в этом случае – это обеспечить</a:t>
            </a:r>
          </a:p>
          <a:p>
            <a:r>
              <a:rPr lang="ru-RU" dirty="0"/>
              <a:t>ребенку ощущение успеха. Ребенка нужно сравнивать только с ним самим и</a:t>
            </a:r>
          </a:p>
          <a:p>
            <a:r>
              <a:rPr lang="ru-RU" dirty="0"/>
              <a:t>хвалить его лишь за одно: за улучшение его собственных результатов.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34343C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b="1" dirty="0">
              <a:solidFill>
                <a:srgbClr val="34343C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b="1" dirty="0">
              <a:solidFill>
                <a:srgbClr val="34343C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219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6320" y="888273"/>
            <a:ext cx="8316685" cy="5129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0893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МБОУ Каменная СОШ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5029" y="679269"/>
            <a:ext cx="8447314" cy="5669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364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044" y="714104"/>
            <a:ext cx="8879213" cy="528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66932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1493</Words>
  <Application>Microsoft Office PowerPoint</Application>
  <PresentationFormat>Широкоэкранный</PresentationFormat>
  <Paragraphs>124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Open Sans</vt:lpstr>
      <vt:lpstr>Times New Roman</vt:lpstr>
      <vt:lpstr>Trebuchet MS</vt:lpstr>
      <vt:lpstr>Wingdings 3</vt:lpstr>
      <vt:lpstr>Аспект</vt:lpstr>
      <vt:lpstr>Презентация для родителей «Профилактика подросткового суицида»</vt:lpstr>
      <vt:lpstr>Проблема подросткового суицида является наиболее актуальной из всех проблем настоящего времени и не может не беспокоить современное общество. Огромную роль в предотвращении подростковых суицидов призвана сы­грать семья, как главный ресурс эмоциональной поддержки подростка. Обязанность взрослых – не допустить у подростка мысли о том, что выхода из сложившейся ситуации нет.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«Профилактика подросткового суицида»</dc:title>
  <dc:creator>Damir</dc:creator>
  <cp:lastModifiedBy>Екатерина Чимутова</cp:lastModifiedBy>
  <cp:revision>14</cp:revision>
  <dcterms:created xsi:type="dcterms:W3CDTF">2026-04-06T15:50:14Z</dcterms:created>
  <dcterms:modified xsi:type="dcterms:W3CDTF">2026-08-24T12:20:22Z</dcterms:modified>
</cp:coreProperties>
</file>